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30A18"/>
                </a:solidFill>
                <a:latin typeface="Arial"/>
              </a:rPr>
              <a:t>AI testing market growth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</c:v>
                </c:pt>
              </c:strCache>
            </c:strRef>
          </c:tx>
          <c:spPr>
            <a:solidFill>
              <a:srgbClr val="97B1D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2025</c:v>
                  </c:pt>
                  <c:pt idx="1">
                    <c:v>2032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1.0109</c:v>
                </c:pt>
                <c:pt idx="1">
                  <c:v>3.824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4.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USD (billions)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2304;686955021320324&#8224;L153-L156&#12305;" TargetMode="External"/><Relationship Id="rId3" Type="http://schemas.openxmlformats.org/officeDocument/2006/relationships/hyperlink" Target="&#12304;686955021320324&#8224;L157-L160&#12305;" TargetMode="External"/><Relationship Id="rId4" Type="http://schemas.openxmlformats.org/officeDocument/2006/relationships/hyperlink" Target="&#12304;686955021320324&#8224;L189-L199&#12305;" TargetMode="External"/><Relationship Id="rId1" Type="http://schemas.openxmlformats.org/officeDocument/2006/relationships/chart" Target="/ppt/charts/chart2.xm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&#12304;226484627048419&#8224;L133-L138&#12305;" TargetMode="External"/><Relationship Id="rId4" Type="http://schemas.openxmlformats.org/officeDocument/2006/relationships/hyperlink" Target="&#12304;226484627048419&#8224;L150-L154&#12305;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hyperlink" Target="&#12304;686955021320324&#8224;L224-L227&#12305;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&#12304;927012084993884&#8224;L79-L82&#12305;" TargetMode="External"/><Relationship Id="rId4" Type="http://schemas.openxmlformats.org/officeDocument/2006/relationships/hyperlink" Target="&#12304;927012084993884&#8224;L90-L119&#12305;" TargetMode="External"/><Relationship Id="rId5" Type="http://schemas.openxmlformats.org/officeDocument/2006/relationships/hyperlink" Target="&#12304;927012084993884&#8224;L132-L136&#12305;" TargetMode="External"/><Relationship Id="rId6" Type="http://schemas.openxmlformats.org/officeDocument/2006/relationships/hyperlink" Target="&#12304;927012084993884&#8224;L137-L140&#12305;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sv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&#12304;226484627048419&#8224;L169-L174&#12305;" TargetMode="External"/><Relationship Id="rId4" Type="http://schemas.openxmlformats.org/officeDocument/2006/relationships/hyperlink" Target="&#12304;226484627048419&#8224;L185-L188&#12305;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module4_title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51435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86309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Module 4: AI‑Augmented Testing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2743200"/>
            <a:ext cx="50292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Test Generation, Optimisation &amp; Flaky Test Management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4320" y="4366260"/>
            <a:ext cx="36576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September 4, 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Assessments &amp; Next Steps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463040"/>
            <a:ext cx="859536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Quiz: MC &amp; short‑answer questions on adoption, AI tests, optimisation &amp; flakiness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Reflection: summarise labs, discuss AI impact and next improvements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Prepare for Module 5: Refactoring &amp; Modernisation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371600"/>
            <a:ext cx="859536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Overview &amp; adoption metrics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AI‑generated test suites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Test optimisation &amp; self‑healing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Flaky tests &amp; debugging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Labs, assessments &amp; best practices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Adoption &amp; Market Growth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731520" y="1463040"/>
          <a:ext cx="420624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120640" y="1554480"/>
            <a:ext cx="36576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73 % of companies plan to expand AI by 2025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75 % invest in AI for quality assurance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Market grows from $1.0 B to $3.8 B (2025–2032)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[2]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AI‑Generated Tests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371600"/>
            <a:ext cx="365760" cy="365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280160"/>
            <a:ext cx="804672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Agents analyse code, requirements &amp; history to create tests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Discover edge cases and diverse scenarios beyond human reach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Reduce test authoring time; improve branch &amp; path coverage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[4]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[5]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Types &amp; Shift‑Left</a:t>
            </a:r>
            <a:endParaRPr lang="en-US" sz="24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48640" y="1554480"/>
          <a:ext cx="8503920" cy="914400"/>
        </p:xfrm>
        <a:graphic>
          <a:graphicData uri="http://schemas.openxmlformats.org/drawingml/2006/table">
            <a:tbl>
              <a:tblPr/>
              <a:tblGrid>
                <a:gridCol w="2125980"/>
                <a:gridCol w="2125980"/>
                <a:gridCol w="2125980"/>
                <a:gridCol w="2125980"/>
              </a:tblGrid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Type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Scope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AI advantage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Best practice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Functions/classes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Generate tests &amp; edge cases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Isolate &amp; run fast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Integration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Module interactions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Suggest workflows &amp; data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Stub external dependencies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End‑to‑end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User flows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Augment scripts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Automate regression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8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548640" y="3291840"/>
            <a:ext cx="8503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030A18"/>
                </a:solidFill>
              </a:rPr>
              <a:t>Shift‑left: catch defects early (100× cheaper vs production)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Flaky Tests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371600"/>
            <a:ext cx="365760" cy="365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280160"/>
            <a:ext cx="804672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Flaky tests pass and fail unpredictably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Causes: timing, race conditions, environment, external services, shared state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Impact: 50 % of failures due to flakiness; 50 % of automation time fixes broken tests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Consequences: delays releases by 20–25 %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[8]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[9]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6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[10]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Optimisation &amp; Self‑Healing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371600"/>
            <a:ext cx="365760" cy="365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280160"/>
            <a:ext cx="804672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Select relevant tests per change to reduce runtime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Self‑healing tests update automatically when signatures change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Maintain continuous feedback loops &amp; minimise wasted cycles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Pair AI with CI to keep suites fast &amp; reliable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[12]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Module 4 Labs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463040"/>
            <a:ext cx="8595360" cy="3017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Lab 1: AI‑Generated Unit Tests – generate and refine tests; achieve ≥ 95 % coverage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Lab 2: Integration &amp; Self‑Healing – build multi‑module tests, refactor code &amp; observe updates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Lab 3: Flaky Test Debugging – identify, reproduce &amp; stabilise flaky tests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Practices &amp; Recommendations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463040"/>
            <a:ext cx="859536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Balance AI automation with human oversight; review generated tests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Prioritise early testing; aim for high coverage with meaningful assertions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Isolate tests and control randomness; mock external dependencies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Use continuous integration and monitor flakiness; fix tests before code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Evaluate self‑healing changes before merging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2025-09-03T18:42:00Z</dcterms:created>
  <dcterms:modified xsi:type="dcterms:W3CDTF">2025-09-03T18:42:00Z</dcterms:modified>
</cp:coreProperties>
</file>