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39"/>
  </p:notesMasterIdLst>
  <p:handoutMasterIdLst>
    <p:handoutMasterId r:id="rId40"/>
  </p:handoutMasterIdLst>
  <p:sldIdLst>
    <p:sldId id="479" r:id="rId5"/>
    <p:sldId id="477" r:id="rId6"/>
    <p:sldId id="276" r:id="rId7"/>
    <p:sldId id="480" r:id="rId8"/>
    <p:sldId id="449" r:id="rId9"/>
    <p:sldId id="451" r:id="rId10"/>
    <p:sldId id="481" r:id="rId11"/>
    <p:sldId id="395" r:id="rId12"/>
    <p:sldId id="452" r:id="rId13"/>
    <p:sldId id="478" r:id="rId14"/>
    <p:sldId id="482" r:id="rId15"/>
    <p:sldId id="483" r:id="rId16"/>
    <p:sldId id="484" r:id="rId17"/>
    <p:sldId id="485" r:id="rId18"/>
    <p:sldId id="486" r:id="rId19"/>
    <p:sldId id="473" r:id="rId20"/>
    <p:sldId id="487" r:id="rId21"/>
    <p:sldId id="488" r:id="rId22"/>
    <p:sldId id="489" r:id="rId23"/>
    <p:sldId id="460" r:id="rId24"/>
    <p:sldId id="446" r:id="rId25"/>
    <p:sldId id="456" r:id="rId26"/>
    <p:sldId id="458" r:id="rId27"/>
    <p:sldId id="457" r:id="rId28"/>
    <p:sldId id="448" r:id="rId29"/>
    <p:sldId id="455" r:id="rId30"/>
    <p:sldId id="474" r:id="rId31"/>
    <p:sldId id="475" r:id="rId32"/>
    <p:sldId id="476" r:id="rId33"/>
    <p:sldId id="459" r:id="rId34"/>
    <p:sldId id="349" r:id="rId35"/>
    <p:sldId id="471" r:id="rId36"/>
    <p:sldId id="413" r:id="rId37"/>
    <p:sldId id="414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6" d="100"/>
          <a:sy n="86" d="100"/>
        </p:scale>
        <p:origin x="32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87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17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919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7608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465937" y="2405125"/>
            <a:ext cx="2321222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46373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</a:t>
            </a:r>
            <a:r>
              <a:rPr lang="bg-BG"/>
              <a:t>и проверки </a:t>
            </a:r>
            <a:r>
              <a:rPr lang="bg-BG" dirty="0"/>
              <a:t>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C74A6C-93C0-4520-8EDC-B75FD37B0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44" y="3656219"/>
            <a:ext cx="3949717" cy="24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346206"/>
            <a:ext cx="2175525" cy="571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01" y="3978635"/>
            <a:ext cx="2267214" cy="24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0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Console.WriteLine("Yellow");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Console.WriteLine("Red");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Console.WriteLine("Yellow");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6460" y="5423840"/>
            <a:ext cx="5200622" cy="1003433"/>
          </a:xfrm>
          <a:prstGeom prst="wedgeRoundRectCallout">
            <a:avLst>
              <a:gd name="adj1" fmla="val -53648"/>
              <a:gd name="adj2" fmla="val -46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if/else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конструкцията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002213" y="2819399"/>
            <a:ext cx="892800" cy="486453"/>
          </a:xfrm>
          <a:prstGeom prst="wedgeRoundRectCallout">
            <a:avLst>
              <a:gd name="adj1" fmla="val -57056"/>
              <a:gd name="adj2" fmla="val 4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1" y="3442648"/>
            <a:ext cx="4329752" cy="533400"/>
          </a:xfrm>
          <a:prstGeom prst="rect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608011" y="4766279"/>
            <a:ext cx="4343401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254014" y="3429000"/>
            <a:ext cx="4641000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72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44636"/>
            <a:ext cx="11804822" cy="4722764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</a:t>
            </a:r>
            <a:r>
              <a:rPr lang="en-US" sz="3200" dirty="0"/>
              <a:t> </a:t>
            </a:r>
            <a:r>
              <a:rPr lang="bg-BG" sz="3200" dirty="0"/>
              <a:t>проверява дали едно число 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r>
              <a:rPr lang="en-US" sz="3200" b="1" dirty="0"/>
              <a:t>:</a:t>
            </a:r>
            <a:r>
              <a:rPr lang="bg-BG" sz="3200" b="1" dirty="0"/>
              <a:t>	</a:t>
            </a:r>
            <a:r>
              <a:rPr lang="bg-BG" sz="2800" b="1" dirty="0"/>
              <a:t>					</a:t>
            </a:r>
            <a:endParaRPr lang="bg-BG" sz="2800" dirty="0"/>
          </a:p>
          <a:p>
            <a:pPr lvl="1"/>
            <a:r>
              <a:rPr lang="bg-BG" sz="2800" dirty="0"/>
              <a:t>Ако е четно принтира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2800" dirty="0"/>
              <a:t>"</a:t>
            </a:r>
          </a:p>
          <a:p>
            <a:pPr lvl="1"/>
            <a:r>
              <a:rPr lang="bg-BG" sz="2800" dirty="0"/>
              <a:t>Ако е нечетно принтира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2800" dirty="0"/>
              <a:t>"</a:t>
            </a:r>
            <a:endParaRPr lang="bg-BG" sz="28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  <a:p>
            <a:pPr marL="377887" lvl="1" indent="0">
              <a:buNone/>
            </a:pPr>
            <a:endParaRPr lang="en-US" sz="28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20894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56012" y="4495800"/>
            <a:ext cx="2103296" cy="540148"/>
            <a:chOff x="915820" y="4321985"/>
            <a:chExt cx="2103296" cy="54014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odd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0412" y="4495800"/>
            <a:ext cx="2103296" cy="540148"/>
            <a:chOff x="915820" y="4321985"/>
            <a:chExt cx="2103296" cy="540148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414B012-311E-4B56-ADCE-DF9B445C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31" y="2172534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1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E1AC85-9772-4051-A184-3C0C8B4A5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6267" y="1190450"/>
            <a:ext cx="8335964" cy="4683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= int.Parse(Co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nso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ole.ReadLine());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30249" y="613725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3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12" y="1133061"/>
            <a:ext cx="11277600" cy="5068293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  </a:t>
            </a:r>
          </a:p>
          <a:p>
            <a:pPr lvl="1"/>
            <a:r>
              <a:rPr lang="bg-BG" dirty="0"/>
              <a:t>чете две цели числа </a:t>
            </a:r>
          </a:p>
          <a:p>
            <a:pPr lvl="1"/>
            <a:r>
              <a:rPr lang="bg-BG" dirty="0"/>
              <a:t>извежда по-голямото от тях</a:t>
            </a:r>
            <a:endParaRPr lang="en-US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5212" y="4343400"/>
            <a:ext cx="2331896" cy="1040285"/>
            <a:chOff x="687220" y="4321985"/>
            <a:chExt cx="2331896" cy="104028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87220" y="4321985"/>
              <a:ext cx="900807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51412" y="4343400"/>
            <a:ext cx="2331896" cy="1040285"/>
            <a:chOff x="687220" y="4321985"/>
            <a:chExt cx="2331896" cy="104028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7220" y="4321985"/>
              <a:ext cx="900807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-30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004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sp>
        <p:nvSpPr>
          <p:cNvPr id="9" name="Content Placeholder 4"/>
          <p:cNvSpPr txBox="1">
            <a:spLocks noChangeArrowheads="1"/>
          </p:cNvSpPr>
          <p:nvPr/>
        </p:nvSpPr>
        <p:spPr bwMode="auto">
          <a:xfrm>
            <a:off x="531812" y="1600200"/>
            <a:ext cx="10703010" cy="3840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(num1 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num2)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Console.WriteLine("Greater number: " + num2);}</a:t>
            </a:r>
          </a:p>
        </p:txBody>
      </p:sp>
    </p:spTree>
    <p:extLst>
      <p:ext uri="{BB962C8B-B14F-4D97-AF65-F5344CB8AC3E}">
        <p14:creationId xmlns:p14="http://schemas.microsoft.com/office/powerpoint/2010/main" val="281828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524000"/>
            <a:ext cx="2971800" cy="28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332" y="2362200"/>
            <a:ext cx="949728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currentDay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"31.12.2016";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31.12.2016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Текстово поле 5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864223" y="599396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1663" y="5029200"/>
            <a:ext cx="5905499" cy="1110780"/>
          </a:xfrm>
        </p:spPr>
        <p:txBody>
          <a:bodyPr>
            <a:normAutofit/>
          </a:bodyPr>
          <a:lstStyle/>
          <a:p>
            <a:r>
              <a:rPr lang="bg-BG" sz="5400" dirty="0"/>
              <a:t>Серии от проверки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40337-D779-4246-89FF-93EB0ABDA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75" y="1447800"/>
            <a:ext cx="4887274" cy="31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r>
              <a:rPr lang="en-US" sz="3200" dirty="0"/>
              <a:t> </a:t>
            </a:r>
            <a:r>
              <a:rPr lang="bg-BG" sz="3200" dirty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Пример: Да се провери дали въведеното число е по – голямо от 4 или от 6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524" y="3069626"/>
            <a:ext cx="9259888" cy="19697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7;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4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6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}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284412" y="5227116"/>
            <a:ext cx="5029200" cy="972377"/>
          </a:xfrm>
          <a:prstGeom prst="wedgeRoundRectCallout">
            <a:avLst>
              <a:gd name="adj1" fmla="val -52083"/>
              <a:gd name="adj2" fmla="val -438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</a:p>
          <a:p>
            <a:pPr algn="just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6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1736" y="1371600"/>
            <a:ext cx="86106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4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6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150FC19-5F7E-4F3A-9906-D00D85C7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244" y="2971800"/>
            <a:ext cx="5250568" cy="484493"/>
          </a:xfrm>
          <a:prstGeom prst="wedgeRoundRectCallout">
            <a:avLst>
              <a:gd name="adj1" fmla="val -52083"/>
              <a:gd name="adj2" fmla="val -438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/>
            </a:br>
            <a:r>
              <a:rPr lang="en-US" sz="11500" b="1"/>
              <a:t>#B202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2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Изписване на число до 10 с думи – задача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изпише с английски текст дадено число (от 0 до 10)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2713434"/>
            <a:ext cx="11277600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Console.WriteLine("two"); }</a:t>
            </a:r>
            <a:endParaRPr lang="en-US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Console.WriteLine("three");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 Write more logic here…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56213" y="1752600"/>
            <a:ext cx="2331896" cy="540148"/>
            <a:chOff x="687220" y="4572052"/>
            <a:chExt cx="2331896" cy="540148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7220" y="4572052"/>
              <a:ext cx="9008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two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8984" y="1752600"/>
            <a:ext cx="2768428" cy="540148"/>
            <a:chOff x="687220" y="4572052"/>
            <a:chExt cx="2888413" cy="540148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7220" y="4572052"/>
              <a:ext cx="9008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28516" y="4572053"/>
              <a:ext cx="1547117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bonusScore = num * 0.10; 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 … 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8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+= 2; }</a:t>
            </a:r>
            <a:endParaRPr lang="bg-BG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 …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Трима спортни състезатели финишират за някакъв брой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sz="3000" dirty="0"/>
              <a:t> (между </a:t>
            </a:r>
            <a:r>
              <a:rPr lang="en-US" sz="3000" dirty="0"/>
              <a:t>1</a:t>
            </a:r>
            <a:r>
              <a:rPr lang="bg-BG" sz="3000" dirty="0"/>
              <a:t> и 50). Да се пресметне сумарното им време във формат</a:t>
            </a:r>
            <a:r>
              <a:rPr lang="en-US" sz="3000" dirty="0"/>
              <a:t> "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sz="3000" dirty="0"/>
              <a:t>"</a:t>
            </a:r>
            <a:r>
              <a:rPr lang="bg-BG" sz="3000" dirty="0"/>
              <a:t>. Секундите да се изведат с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sz="3000" dirty="0"/>
              <a:t>(2 </a:t>
            </a:r>
            <a:r>
              <a:rPr lang="bg-BG" sz="3000" dirty="0">
                <a:sym typeface="Wingdings" panose="05000000000000000000" pitchFamily="2" charset="2"/>
              </a:rPr>
              <a:t> "02", 7  "07", 35  "35").</a:t>
            </a:r>
            <a:endParaRPr lang="en-US" sz="3000" dirty="0"/>
          </a:p>
          <a:p>
            <a:r>
              <a:rPr lang="bg-BG" sz="30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5820" y="4321985"/>
            <a:ext cx="2103296" cy="1514261"/>
            <a:chOff x="915820" y="4321985"/>
            <a:chExt cx="2103296" cy="151426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15142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35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28516" y="4333046"/>
              <a:ext cx="990600" cy="14770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2:0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81715" y="487446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4224" y="1187708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= sec1 + sec2 + sec3; 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mins = 0;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&gt; 59)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= sec - 60; 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"0"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776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874466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2890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https://judge.softuni.bg/Contests/Practice/Index/152#7</a:t>
            </a:r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35F4F73E-A0AC-4BE6-9C5E-4886A178FFF2}"/>
              </a:ext>
            </a:extLst>
          </p:cNvPr>
          <p:cNvSpPr/>
          <p:nvPr/>
        </p:nvSpPr>
        <p:spPr>
          <a:xfrm>
            <a:off x="1763208" y="545266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3050" y="1066800"/>
            <a:ext cx="10363200" cy="5570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bg-BG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  <a:endParaRPr lang="bg-BG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E1FA2-4AA7-4F88-A327-735A95257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20" y="1600200"/>
            <a:ext cx="3058385" cy="30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проследяване на към изпълнението на програмата, което ни позволява да следим </a:t>
            </a:r>
            <a:r>
              <a:rPr lang="bg-BG"/>
              <a:t>процеса </a:t>
            </a:r>
          </a:p>
          <a:p>
            <a:pPr lvl="1"/>
            <a:r>
              <a:rPr lang="bg-BG"/>
              <a:t>Това </a:t>
            </a:r>
            <a:r>
              <a:rPr lang="bg-BG" dirty="0"/>
              <a:t>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429000"/>
            <a:ext cx="6714677" cy="28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731" y="1371600"/>
            <a:ext cx="8097481" cy="515340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Живот на променлива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Серия от проверки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2012" y="1913121"/>
            <a:ext cx="276093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7D061E0D-8FEC-484B-81DD-F3F23EAEE5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07" y="4345492"/>
            <a:ext cx="2940312" cy="1803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6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3816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524000"/>
            <a:ext cx="1332616" cy="1642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47" y="13075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69" y="2895600"/>
            <a:ext cx="2488575" cy="3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748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933490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2043" y="2829120"/>
            <a:ext cx="176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28179" y="335234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818377" y="3846047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08575" y="4339754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800087" y="4803948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6881" y="5250141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00652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=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64192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754694"/>
            <a:ext cx="10363200" cy="820600"/>
          </a:xfrm>
        </p:spPr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605566"/>
            <a:ext cx="10363200" cy="719034"/>
          </a:xfrm>
        </p:spPr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91BA9-A636-4CA2-AD63-BAEC9E0EB8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828800"/>
            <a:ext cx="4267200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2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различни действия според резултата от проверката</a:t>
            </a:r>
            <a:endParaRPr lang="en-US" sz="3200" dirty="0"/>
          </a:p>
          <a:p>
            <a:pPr lvl="1"/>
            <a:r>
              <a:rPr lang="bg-BG" sz="3000" dirty="0"/>
              <a:t>Пример: въвеждаме оценка и проверяваме дали е отлична (≥</a:t>
            </a:r>
            <a:r>
              <a:rPr lang="en-US" sz="3000" dirty="0"/>
              <a:t> 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90678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оценка, проверяваме дали е отлична или не: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en-US" dirty="0"/>
              <a:t>if</a:t>
            </a:r>
            <a:r>
              <a:rPr lang="bg-BG" dirty="0"/>
              <a:t>/</a:t>
            </a:r>
            <a:r>
              <a:rPr lang="en-US" dirty="0"/>
              <a:t>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89916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2126</Words>
  <Application>Microsoft Office PowerPoint</Application>
  <PresentationFormat>Custom</PresentationFormat>
  <Paragraphs>391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Прости проверки</vt:lpstr>
      <vt:lpstr>Have a Question?</vt:lpstr>
      <vt:lpstr>Съдържание</vt:lpstr>
      <vt:lpstr>Логически изрази и проверки</vt:lpstr>
      <vt:lpstr>Сравняване на стойности</vt:lpstr>
      <vt:lpstr>Оператори за сравнение</vt:lpstr>
      <vt:lpstr>Прости проверки</vt:lpstr>
      <vt:lpstr>Прости проверки</vt:lpstr>
      <vt:lpstr>Проверки с if/else конструкция</vt:lpstr>
      <vt:lpstr>Блок от код</vt:lpstr>
      <vt:lpstr>Четно или нечетно – пример</vt:lpstr>
      <vt:lpstr>Четно или нечетно – решение</vt:lpstr>
      <vt:lpstr>По-голямото число – задача</vt:lpstr>
      <vt:lpstr>По-голямото число – решение</vt:lpstr>
      <vt:lpstr>Живот на променлива</vt:lpstr>
      <vt:lpstr>Живот на променлива</vt:lpstr>
      <vt:lpstr>Серии от проверки</vt:lpstr>
      <vt:lpstr>Серии от проверки</vt:lpstr>
      <vt:lpstr>Серии от проверки (2)</vt:lpstr>
      <vt:lpstr>Изписване на число до 10 с думи – задача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 – задача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2018-02-17T09:17:13Z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