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459" r:id="rId4"/>
    <p:sldId id="465" r:id="rId5"/>
    <p:sldId id="420" r:id="rId6"/>
    <p:sldId id="415" r:id="rId7"/>
    <p:sldId id="466" r:id="rId8"/>
    <p:sldId id="496" r:id="rId9"/>
    <p:sldId id="426" r:id="rId10"/>
    <p:sldId id="468" r:id="rId11"/>
    <p:sldId id="469" r:id="rId12"/>
    <p:sldId id="460" r:id="rId13"/>
    <p:sldId id="497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56" r:id="rId37"/>
    <p:sldId id="492" r:id="rId38"/>
    <p:sldId id="493" r:id="rId39"/>
    <p:sldId id="457" r:id="rId40"/>
    <p:sldId id="494" r:id="rId41"/>
    <p:sldId id="349" r:id="rId42"/>
    <p:sldId id="495" r:id="rId43"/>
    <p:sldId id="458" r:id="rId44"/>
    <p:sldId id="413" r:id="rId45"/>
    <p:sldId id="41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465"/>
            <p14:sldId id="420"/>
            <p14:sldId id="415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3" autoAdjust="0"/>
    <p:restoredTop sz="94533" autoAdjust="0"/>
  </p:normalViewPr>
  <p:slideViewPr>
    <p:cSldViewPr>
      <p:cViewPr varScale="1">
        <p:scale>
          <a:sx n="86" d="100"/>
          <a:sy n="86" d="100"/>
        </p:scale>
        <p:origin x="384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8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88517" y="364954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3980256"/>
            <a:ext cx="2274786" cy="2463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456075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989012" y="3175610"/>
            <a:ext cx="2638608" cy="1292662"/>
            <a:chOff x="1293812" y="3175610"/>
            <a:chExt cx="2638608" cy="129266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93812" y="3175610"/>
              <a:ext cx="1341221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40041" y="3557525"/>
              <a:ext cx="792379" cy="4810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0.9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1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685356" y="3197719"/>
            <a:ext cx="2856856" cy="1292662"/>
            <a:chOff x="4642218" y="3197719"/>
            <a:chExt cx="2856856" cy="129266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642218" y="3197719"/>
              <a:ext cx="1524000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06695" y="3581400"/>
              <a:ext cx="792379" cy="5012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1.5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2ACAA61-4B18-40EE-85DE-1642EDDADCB8}"/>
                </a:ext>
              </a:extLst>
            </p:cNvPr>
            <p:cNvSpPr/>
            <p:nvPr/>
          </p:nvSpPr>
          <p:spPr>
            <a:xfrm>
              <a:off x="6365339" y="3739156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532812" y="3177060"/>
            <a:ext cx="2453146" cy="1292662"/>
            <a:chOff x="8049470" y="3177060"/>
            <a:chExt cx="2453146" cy="129266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049470" y="3177060"/>
              <a:ext cx="1140750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740616" y="3557525"/>
              <a:ext cx="762000" cy="4810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7.2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1CAEA1-095F-4BB3-BDB5-8A77CD051BE2}"/>
                </a:ext>
              </a:extLst>
            </p:cNvPr>
            <p:cNvSpPr/>
            <p:nvPr/>
          </p:nvSpPr>
          <p:spPr>
            <a:xfrm>
              <a:off x="9399556" y="3707641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(productName == "coffee") quanity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TODO: check other towns …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788145"/>
            <a:ext cx="929639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По-сложни</a:t>
            </a:r>
            <a:r>
              <a:rPr lang="bg-BG" dirty="0"/>
              <a:t>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631727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14" y="2057400"/>
            <a:ext cx="5629275" cy="1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491025" y="5492555"/>
            <a:ext cx="28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8243" y="1600200"/>
            <a:ext cx="8586569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 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77489" y="5816293"/>
            <a:ext cx="2973674" cy="494870"/>
            <a:chOff x="301339" y="5814247"/>
            <a:chExt cx="2973674" cy="49487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1339" y="5814247"/>
              <a:ext cx="1301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62871" y="5816674"/>
              <a:ext cx="1112142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723688" y="593735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780587" y="5814247"/>
            <a:ext cx="2942162" cy="492443"/>
            <a:chOff x="8780587" y="5814247"/>
            <a:chExt cx="2942162" cy="49244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780587" y="5814247"/>
              <a:ext cx="920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59710" y="5814247"/>
              <a:ext cx="1463039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828094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344656" y="5814247"/>
            <a:ext cx="3642438" cy="492443"/>
            <a:chOff x="4344656" y="5814247"/>
            <a:chExt cx="3642438" cy="492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656" y="5814247"/>
              <a:ext cx="1301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5569" y="5814247"/>
              <a:ext cx="1821525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753558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623" y="914400"/>
            <a:ext cx="10391789" cy="55215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"lemon"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"grapes")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"cucumber" ||</a:t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"carrot")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/>
            </a:br>
            <a:r>
              <a:rPr lang="en-US" sz="11500" b="1"/>
              <a:t>#B202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28" y="4276841"/>
            <a:ext cx="7591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0019" y="4506455"/>
            <a:ext cx="9911593" cy="1488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Console.WriteLine("Invalid");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7847012" y="147661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73115" y="4289932"/>
            <a:ext cx="1676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5143" y="4289932"/>
            <a:ext cx="12668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Console.WriteLine("Inside/Outside");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2971982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52627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517174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54643"/>
            <a:ext cx="113538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 == "saturday" || day == "sunday")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(fruit == "apple")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"friday")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 == "banana")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fruits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десетично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dirty="0"/>
              <a:t>Switch-case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2243118" y="5254388"/>
            <a:ext cx="3151094" cy="908275"/>
            <a:chOff x="2243118" y="5254388"/>
            <a:chExt cx="3151094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41812" y="5467379"/>
              <a:ext cx="1052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43118" y="5254388"/>
              <a:ext cx="1447800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847294" y="557312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98" y="4214332"/>
            <a:ext cx="2143985" cy="2143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15992A-58DA-43ED-AC92-53A3E79D9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98" y="4601951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5821" y="1151121"/>
            <a:ext cx="10944000" cy="465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4341869"/>
            <a:ext cx="11277600" cy="1568497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AA83E-4463-4C80-AB99-ABEC0CF5C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4" y="1981200"/>
            <a:ext cx="4730908" cy="27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027" y="2729366"/>
            <a:ext cx="2286000" cy="1396426"/>
          </a:xfrm>
          <a:prstGeom prst="wedgeRoundRectCallout">
            <a:avLst>
              <a:gd name="adj1" fmla="val 60045"/>
              <a:gd name="adj2" fmla="val -489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257" y="2317098"/>
            <a:ext cx="3087541" cy="1396426"/>
          </a:xfrm>
          <a:prstGeom prst="wedgeRoundRectCallout">
            <a:avLst>
              <a:gd name="adj1" fmla="val -58659"/>
              <a:gd name="adj2" fmla="val 443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180337" y="2362200"/>
            <a:ext cx="1533075" cy="224197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098" y="4308923"/>
            <a:ext cx="3276600" cy="1301021"/>
          </a:xfrm>
          <a:prstGeom prst="wedgeRoundRectCallout">
            <a:avLst>
              <a:gd name="adj1" fmla="val -57174"/>
              <a:gd name="adj2" fmla="val 447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ако няма дефинирано условие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189411" y="4604170"/>
            <a:ext cx="1524001" cy="113125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"Error!"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315278" y="4697539"/>
            <a:ext cx="2575722" cy="560261"/>
            <a:chOff x="1315278" y="4697539"/>
            <a:chExt cx="2575722" cy="560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600" y="4697539"/>
              <a:ext cx="1295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latin typeface="Consolas" panose="020B0609020204030204" pitchFamily="49" charset="0"/>
                </a:rPr>
                <a:t>Monday</a:t>
              </a:r>
              <a:endParaRPr lang="bg-BG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78" y="471045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979612" y="484993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1293812" y="5679647"/>
            <a:ext cx="2895600" cy="569278"/>
            <a:chOff x="1293812" y="5679647"/>
            <a:chExt cx="2895600" cy="5692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212" y="5679647"/>
              <a:ext cx="1600200" cy="4985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latin typeface="Consolas" panose="020B0609020204030204" pitchFamily="49" charset="0"/>
                </a:rPr>
                <a:t>Thursday</a:t>
              </a:r>
              <a:endParaRPr lang="bg-BG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812" y="5701584"/>
              <a:ext cx="457200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1979612" y="581978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67511" y="17526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switch-case,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//код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5" y="2667000"/>
            <a:ext cx="2102070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1" y="2187105"/>
            <a:ext cx="2994110" cy="1553301"/>
          </a:xfrm>
          <a:prstGeom prst="wedgeRoundRectCallout">
            <a:avLst>
              <a:gd name="adj1" fmla="val -58797"/>
              <a:gd name="adj2" fmla="val 41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crocodile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tortoise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snake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1446212" y="5898525"/>
            <a:ext cx="2566789" cy="479633"/>
            <a:chOff x="1446212" y="5898525"/>
            <a:chExt cx="2566789" cy="4796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601" y="5898525"/>
              <a:ext cx="1295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dog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8415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5165650" y="5898525"/>
            <a:ext cx="2779799" cy="498598"/>
            <a:chOff x="5165650" y="5898525"/>
            <a:chExt cx="2779799" cy="4985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039" y="5898525"/>
              <a:ext cx="1508410" cy="4985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unknown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car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ight Arrow 7">
              <a:extLst>
                <a:ext uri="{FF2B5EF4-FFF2-40B4-BE49-F238E27FC236}">
                  <a16:creationId xmlns:a16="http://schemas.microsoft.com/office/drawing/2014/main" id="{014ADF2A-FA74-4941-BA67-4ECF3EB6A862}"/>
                </a:ext>
              </a:extLst>
            </p:cNvPr>
            <p:cNvSpPr/>
            <p:nvPr/>
          </p:nvSpPr>
          <p:spPr>
            <a:xfrm>
              <a:off x="6024497" y="6022334"/>
              <a:ext cx="28415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38042" y="1524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B0CE3-EEA9-4440-A62A-5F1EEDC4F3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612" y="2209800"/>
            <a:ext cx="5667375" cy="20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6668" y="1752600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110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Switch-case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511" y="3027511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6" y="1600200"/>
            <a:ext cx="1335708" cy="164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81" y="22860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44" y="2780690"/>
            <a:ext cx="2438400" cy="3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Само при изпълнение на първото условие се преминава към вложената проверка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7717" y="1752600"/>
            <a:ext cx="9983788" cy="37117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 {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79501" y="5029200"/>
            <a:ext cx="4509308" cy="533400"/>
          </a:xfrm>
          <a:prstGeom prst="wedgeRoundRectCallout">
            <a:avLst>
              <a:gd name="adj1" fmla="val -53152"/>
              <a:gd name="adj2" fmla="val -439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2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193700" y="2801949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въведеното,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684152" y="5496496"/>
            <a:ext cx="2044462" cy="896040"/>
            <a:chOff x="1684152" y="5496496"/>
            <a:chExt cx="2044462" cy="89604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38014" y="5498534"/>
              <a:ext cx="990600" cy="8940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307530" y="5486400"/>
            <a:ext cx="2091682" cy="902648"/>
            <a:chOff x="4307530" y="5486400"/>
            <a:chExt cx="2091682" cy="902648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8612" y="5486400"/>
              <a:ext cx="990600" cy="8940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204006" y="1182466"/>
            <a:ext cx="3072265" cy="1093347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 age</a:t>
            </a:r>
          </a:p>
          <a:p>
            <a:pPr algn="ctr"/>
            <a:r>
              <a:rPr lang="en-US" sz="2800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748700" y="2940345"/>
            <a:ext cx="3982878" cy="872743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54186" y="358081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387005" y="4375711"/>
            <a:ext cx="1998604" cy="527902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884632" y="489507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64160" y="4895935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130242" y="5639027"/>
            <a:ext cx="2005832" cy="506659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599200" y="5647221"/>
            <a:ext cx="1928045" cy="498465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82393" y="3599121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40327" y="4400679"/>
            <a:ext cx="1974393" cy="527902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872649" y="491547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081884" y="4963689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85404" y="5639026"/>
            <a:ext cx="2381734" cy="506659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1412" y="5639026"/>
            <a:ext cx="1821357" cy="498465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589289" y="379042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2586</Words>
  <Application>Microsoft Office PowerPoint</Application>
  <PresentationFormat>Custom</PresentationFormat>
  <Paragraphs>579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Решение: Обръщение според възраст и пол</vt:lpstr>
      <vt:lpstr>Квартално магазинче – условие</vt:lpstr>
      <vt:lpstr>Квартално магазинче – условие (2)</vt:lpstr>
      <vt:lpstr>Решение: Обръщение според възраст и пол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Множество случаи в switch-case</vt:lpstr>
      <vt:lpstr>По-сложни проверки</vt:lpstr>
      <vt:lpstr>Какво научихме днес?</vt:lpstr>
      <vt:lpstr>Какво научихме днес? (2)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2018-02-24T15:26:38Z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