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6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7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9"/>
  </p:notesMasterIdLst>
  <p:handoutMasterIdLst>
    <p:handoutMasterId r:id="rId40"/>
  </p:handoutMasterIdLst>
  <p:sldIdLst>
    <p:sldId id="274" r:id="rId3"/>
    <p:sldId id="477" r:id="rId4"/>
    <p:sldId id="455" r:id="rId5"/>
    <p:sldId id="456" r:id="rId6"/>
    <p:sldId id="457" r:id="rId7"/>
    <p:sldId id="458" r:id="rId8"/>
    <p:sldId id="459" r:id="rId9"/>
    <p:sldId id="460" r:id="rId10"/>
    <p:sldId id="461" r:id="rId11"/>
    <p:sldId id="415" r:id="rId12"/>
    <p:sldId id="462" r:id="rId13"/>
    <p:sldId id="463" r:id="rId14"/>
    <p:sldId id="464" r:id="rId15"/>
    <p:sldId id="465" r:id="rId16"/>
    <p:sldId id="466" r:id="rId17"/>
    <p:sldId id="435" r:id="rId18"/>
    <p:sldId id="467" r:id="rId19"/>
    <p:sldId id="437" r:id="rId20"/>
    <p:sldId id="468" r:id="rId21"/>
    <p:sldId id="469" r:id="rId22"/>
    <p:sldId id="439" r:id="rId23"/>
    <p:sldId id="441" r:id="rId24"/>
    <p:sldId id="470" r:id="rId25"/>
    <p:sldId id="471" r:id="rId26"/>
    <p:sldId id="442" r:id="rId27"/>
    <p:sldId id="472" r:id="rId28"/>
    <p:sldId id="473" r:id="rId29"/>
    <p:sldId id="444" r:id="rId30"/>
    <p:sldId id="445" r:id="rId31"/>
    <p:sldId id="446" r:id="rId32"/>
    <p:sldId id="448" r:id="rId33"/>
    <p:sldId id="427" r:id="rId34"/>
    <p:sldId id="474" r:id="rId35"/>
    <p:sldId id="476" r:id="rId36"/>
    <p:sldId id="413" r:id="rId37"/>
    <p:sldId id="475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836392-2604-412A-8255-13D8638E1962}">
          <p14:sldIdLst>
            <p14:sldId id="274"/>
            <p14:sldId id="477"/>
            <p14:sldId id="455"/>
          </p14:sldIdLst>
        </p14:section>
        <p14:section name="Инкрементация и декрементация" id="{F7012703-27E7-4304-8453-173738396D9B}">
          <p14:sldIdLst>
            <p14:sldId id="456"/>
            <p14:sldId id="457"/>
            <p14:sldId id="458"/>
            <p14:sldId id="459"/>
            <p14:sldId id="460"/>
          </p14:sldIdLst>
        </p14:section>
        <p14:section name="Конструкция на for-цикъл" id="{03E56469-9770-497C-A23F-32F97D7AE463}">
          <p14:sldIdLst>
            <p14:sldId id="461"/>
            <p14:sldId id="415"/>
            <p14:sldId id="462"/>
            <p14:sldId id="463"/>
            <p14:sldId id="464"/>
            <p14:sldId id="465"/>
            <p14:sldId id="466"/>
            <p14:sldId id="435"/>
            <p14:sldId id="467"/>
            <p14:sldId id="437"/>
            <p14:sldId id="468"/>
            <p14:sldId id="469"/>
            <p14:sldId id="439"/>
          </p14:sldIdLst>
        </p14:section>
        <p14:section name="Задачи с цикли" id="{4937414F-ED73-4485-8BCB-D0B1FFC63926}">
          <p14:sldIdLst>
            <p14:sldId id="441"/>
            <p14:sldId id="470"/>
            <p14:sldId id="471"/>
            <p14:sldId id="442"/>
            <p14:sldId id="472"/>
            <p14:sldId id="473"/>
            <p14:sldId id="444"/>
            <p14:sldId id="445"/>
            <p14:sldId id="446"/>
            <p14:sldId id="448"/>
          </p14:sldIdLst>
        </p14:section>
        <p14:section name="Какво научихме днес?" id="{5AD64692-6CE9-4DEA-AB3B-2F50C84A5AF2}">
          <p14:sldIdLst>
            <p14:sldId id="427"/>
            <p14:sldId id="474"/>
            <p14:sldId id="476"/>
            <p14:sldId id="413"/>
            <p14:sldId id="4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86" d="100"/>
          <a:sy n="86" d="100"/>
        </p:scale>
        <p:origin x="331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3/10/2018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7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222.3995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5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5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5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8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127.8663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5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60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69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40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62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85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452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90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455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727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990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245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883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4175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759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72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17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786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43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82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965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4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3/10/2018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hlinkClick r:id="rId3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304800"/>
            <a:ext cx="2138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hlinkClick r:id="rId3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304800"/>
            <a:ext cx="2138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2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ASCI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4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5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6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7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8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6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23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9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4.png"/><Relationship Id="rId14" Type="http://schemas.openxmlformats.org/officeDocument/2006/relationships/hyperlink" Target="http://www.telenor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emf"/><Relationship Id="rId5" Type="http://schemas.openxmlformats.org/officeDocument/2006/relationships/customXml" Target="../ink/ink2.xml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15.emf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11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15.xml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15.emf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89698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300"/>
            <a:ext cx="7910299" cy="701700"/>
          </a:xfrm>
        </p:spPr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4612595" y="3388724"/>
            <a:ext cx="2827624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5"/>
              </a:rPr>
              <a:t>http://softuni.bg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0506" y="3160286"/>
            <a:ext cx="4115157" cy="3048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B690BE-C0F6-4280-AB59-3B1BE247800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19" y="2362200"/>
            <a:ext cx="2212117" cy="5517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1825" y="3824021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пъти се налага да изпълним блок с команди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няколко</a:t>
            </a:r>
            <a:r>
              <a:rPr lang="bg-BG" sz="3200" dirty="0"/>
              <a:t> пъти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За целта използваме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цикли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 –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50912" y="3762681"/>
            <a:ext cx="7124700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353046" y="2810179"/>
            <a:ext cx="1967753" cy="849021"/>
          </a:xfrm>
          <a:prstGeom prst="wedgeRoundRectCallout">
            <a:avLst>
              <a:gd name="adj1" fmla="val -33295"/>
              <a:gd name="adj2" fmla="val 658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Начална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562809" y="2810179"/>
            <a:ext cx="1967753" cy="865666"/>
          </a:xfrm>
          <a:prstGeom prst="wedgeRoundRectCallout">
            <a:avLst>
              <a:gd name="adj1" fmla="val -49851"/>
              <a:gd name="adj2" fmla="val 688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стойност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77239" y="2918464"/>
            <a:ext cx="2933797" cy="800799"/>
          </a:xfrm>
          <a:prstGeom prst="wedgeRoundRectCallout">
            <a:avLst>
              <a:gd name="adj1" fmla="val -6693"/>
              <a:gd name="adj2" fmla="val 693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Ключова дума за конструкцията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1164" y="3936298"/>
            <a:ext cx="2823477" cy="807999"/>
          </a:xfrm>
          <a:prstGeom prst="wedgeRoundRectCallout">
            <a:avLst>
              <a:gd name="adj1" fmla="val -60127"/>
              <a:gd name="adj2" fmla="val -370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Инкрементация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индекса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3574023" y="5318258"/>
            <a:ext cx="5116978" cy="807999"/>
          </a:xfrm>
          <a:prstGeom prst="wedgeRoundRectCallout">
            <a:avLst>
              <a:gd name="adj1" fmla="val -53617"/>
              <a:gd name="adj2" fmla="val -412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Тяло: блок от код за изпълнение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повторение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3" grpId="0" animBg="1"/>
      <p:bldP spid="12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Извежда числата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1, 100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bg-BG" sz="3000" dirty="0"/>
              <a:t>, всяко на нов ред</a:t>
            </a:r>
          </a:p>
          <a:p>
            <a:pPr>
              <a:lnSpc>
                <a:spcPct val="100000"/>
              </a:lnSpc>
            </a:pPr>
            <a:r>
              <a:rPr lang="bg-BG" sz="3000" dirty="0"/>
              <a:t>Решение: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от 1 до 100 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98414" y="3232975"/>
            <a:ext cx="6262798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5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Извежда числата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[1, 1000]</a:t>
            </a:r>
            <a:r>
              <a:rPr lang="en-US" dirty="0"/>
              <a:t>, </a:t>
            </a:r>
            <a:r>
              <a:rPr lang="bg-BG" dirty="0"/>
              <a:t>които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завършват на 7</a:t>
            </a:r>
          </a:p>
          <a:p>
            <a:r>
              <a:rPr lang="bg-BG" dirty="0"/>
              <a:t>Решение: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 до 1000, завършващи на 7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3151268"/>
            <a:ext cx="6478588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% 10 == 7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Console.WriteLine(i);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58824" y="629416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98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105" y="1170999"/>
            <a:ext cx="11804822" cy="5570355"/>
          </a:xfrm>
        </p:spPr>
        <p:txBody>
          <a:bodyPr/>
          <a:lstStyle/>
          <a:p>
            <a:r>
              <a:rPr lang="bg-BG" dirty="0"/>
              <a:t>Символите, които използваме се представят като числа</a:t>
            </a:r>
          </a:p>
          <a:p>
            <a:pPr lvl="1"/>
            <a:r>
              <a:rPr lang="bg-BG" dirty="0"/>
              <a:t>Поместени са в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ASCII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таблицата</a:t>
            </a:r>
          </a:p>
          <a:p>
            <a:r>
              <a:rPr lang="bg-BG" dirty="0"/>
              <a:t>Примери</a:t>
            </a:r>
            <a:r>
              <a:rPr lang="en-US" dirty="0"/>
              <a:t> (</a:t>
            </a:r>
            <a:r>
              <a:rPr lang="bg-BG" dirty="0"/>
              <a:t>знак и неговата </a:t>
            </a:r>
            <a:r>
              <a:rPr lang="en-US" dirty="0"/>
              <a:t>ASCII </a:t>
            </a:r>
            <a:r>
              <a:rPr lang="bg-BG" dirty="0"/>
              <a:t>стойност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</a:t>
            </a:r>
            <a:r>
              <a:rPr lang="bg-BG" dirty="0"/>
              <a:t>таблица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7EBF7-E4C0-451A-A151-0EFED90A30E6}"/>
              </a:ext>
            </a:extLst>
          </p:cNvPr>
          <p:cNvSpPr/>
          <p:nvPr/>
        </p:nvSpPr>
        <p:spPr>
          <a:xfrm>
            <a:off x="379621" y="6259812"/>
            <a:ext cx="1104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hlinkClick r:id="rId3"/>
              </a:rPr>
              <a:t>Пълна информация за </a:t>
            </a:r>
            <a:r>
              <a:rPr lang="en-US" dirty="0">
                <a:hlinkClick r:id="rId3"/>
              </a:rPr>
              <a:t>ASCII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41412" y="3715232"/>
            <a:ext cx="2450010" cy="609398"/>
            <a:chOff x="1141412" y="3715232"/>
            <a:chExt cx="2450010" cy="609398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E4FC836-9763-424E-A15A-78D3A5E7E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412" y="3715232"/>
              <a:ext cx="864422" cy="6093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3FE19C38-D408-4FFA-BEA3-DEF1BD79DBAB}"/>
                </a:ext>
              </a:extLst>
            </p:cNvPr>
            <p:cNvSpPr/>
            <p:nvPr/>
          </p:nvSpPr>
          <p:spPr>
            <a:xfrm>
              <a:off x="2214017" y="3864609"/>
              <a:ext cx="304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92E4B07-3D92-45B2-93F5-74901F4EC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000" y="3730777"/>
              <a:ext cx="864422" cy="5724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97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41412" y="4984600"/>
            <a:ext cx="2425021" cy="572464"/>
            <a:chOff x="1141412" y="4984600"/>
            <a:chExt cx="2425021" cy="572464"/>
          </a:xfrm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324DB6C6-0DFD-4B53-8A17-8481BA82B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412" y="4984600"/>
              <a:ext cx="864422" cy="5724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52A11FB7-DF78-4B95-9F33-C0F7BFA6F888}"/>
                </a:ext>
              </a:extLst>
            </p:cNvPr>
            <p:cNvSpPr/>
            <p:nvPr/>
          </p:nvSpPr>
          <p:spPr>
            <a:xfrm>
              <a:off x="2231358" y="5099998"/>
              <a:ext cx="245128" cy="34166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12F3CD2A-1E20-41E4-BD73-CCD18BACE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2011" y="4984600"/>
              <a:ext cx="864422" cy="5724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64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931948" y="4978308"/>
            <a:ext cx="2484086" cy="578153"/>
            <a:chOff x="4931948" y="4978308"/>
            <a:chExt cx="2484086" cy="578153"/>
          </a:xfrm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ED944AB8-93C3-47E1-84BF-672D81FC7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1948" y="4983997"/>
              <a:ext cx="864422" cy="5724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DB96050E-4F57-4890-8E0E-87F00103E038}"/>
                </a:ext>
              </a:extLst>
            </p:cNvPr>
            <p:cNvSpPr/>
            <p:nvPr/>
          </p:nvSpPr>
          <p:spPr>
            <a:xfrm>
              <a:off x="6021591" y="5112140"/>
              <a:ext cx="304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CDDEEFF1-1497-4F27-86FA-42D28640B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1612" y="4978308"/>
              <a:ext cx="864422" cy="5724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931948" y="3730777"/>
            <a:ext cx="2484086" cy="572464"/>
            <a:chOff x="4931948" y="3730777"/>
            <a:chExt cx="2484086" cy="572464"/>
          </a:xfrm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9464E493-7F92-4663-A4AB-3AE0D1323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1948" y="3730777"/>
              <a:ext cx="864422" cy="5724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9D8942F8-649E-4F1C-82EF-2ABA540929AF}"/>
                </a:ext>
              </a:extLst>
            </p:cNvPr>
            <p:cNvSpPr/>
            <p:nvPr/>
          </p:nvSpPr>
          <p:spPr>
            <a:xfrm>
              <a:off x="6021591" y="3864609"/>
              <a:ext cx="304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75DC337B-522E-41CD-93DA-C44E6FAA4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1612" y="3730777"/>
              <a:ext cx="864422" cy="5724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65</a:t>
              </a:r>
            </a:p>
          </p:txBody>
        </p:sp>
      </p:grpSp>
      <p:pic>
        <p:nvPicPr>
          <p:cNvPr id="22" name="Picture 1" descr="C:\Trash\search-icon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3499338"/>
            <a:ext cx="2311554" cy="2420761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81350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 Извежда буквите от латинската азбука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a,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z]</a:t>
            </a:r>
          </a:p>
          <a:p>
            <a:r>
              <a:rPr lang="bg-BG" dirty="0"/>
              <a:t>Решение: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Всички латински букви - условие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5612" y="3296227"/>
            <a:ext cx="10972800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Console.WriteLine("Latin alphabet:");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letter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letter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'z'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letter++) 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Console.WriteLine(" " + letter);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5855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</a:t>
            </a:r>
            <a:r>
              <a:rPr lang="en-US" dirty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)</a:t>
            </a:r>
            <a:r>
              <a:rPr lang="bg-BG" dirty="0"/>
              <a:t> 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)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 и ги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bg-BG" dirty="0"/>
          </a:p>
          <a:p>
            <a:pPr lvl="1"/>
            <a:r>
              <a:rPr lang="bg-BG" dirty="0"/>
              <a:t>Извежда пресметнатата сума</a:t>
            </a:r>
            <a:endParaRPr lang="en-US" dirty="0"/>
          </a:p>
          <a:p>
            <a:pPr lvl="1"/>
            <a:r>
              <a:rPr lang="bg-BG" dirty="0"/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условие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915433" y="4597955"/>
            <a:ext cx="2370160" cy="1676401"/>
            <a:chOff x="4915433" y="4597955"/>
            <a:chExt cx="2370160" cy="167640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915433" y="4599408"/>
              <a:ext cx="914399" cy="16749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  <a:p>
              <a:pPr eaLnBrk="0" hangingPunct="0">
                <a:spcBef>
                  <a:spcPts val="3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493214" y="4597955"/>
              <a:ext cx="792379" cy="167640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60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5952891" y="5492722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14747" y="4599408"/>
            <a:ext cx="2528486" cy="1447799"/>
            <a:chOff x="914747" y="4599408"/>
            <a:chExt cx="2528486" cy="1447799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914747" y="4600858"/>
              <a:ext cx="914399" cy="144634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  <a:p>
              <a:pPr eaLnBrk="0" hangingPunct="0">
                <a:spcBef>
                  <a:spcPts val="3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650854" y="4599408"/>
              <a:ext cx="792379" cy="144779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1981183" y="5181215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554494" y="4588671"/>
            <a:ext cx="2370160" cy="2132831"/>
            <a:chOff x="8554494" y="4588671"/>
            <a:chExt cx="2370160" cy="2132831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8554494" y="4590123"/>
              <a:ext cx="914399" cy="21313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</a:p>
            <a:p>
              <a:pPr eaLnBrk="0" hangingPunct="0">
                <a:spcBef>
                  <a:spcPts val="3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45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-20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11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0132275" y="4588671"/>
              <a:ext cx="792379" cy="213283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43</a:t>
              </a: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9579312" y="5483438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9314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447800"/>
            <a:ext cx="10363200" cy="3847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0;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0; i &lt; n; i++)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num = int.Parse(Console.ReadLine());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= sum + num;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" + 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https://judge.softuni.bg/Contests/Practice/Index/154#3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780212" y="2338624"/>
            <a:ext cx="3352800" cy="983874"/>
          </a:xfrm>
          <a:prstGeom prst="wedgeRoundRectCallout">
            <a:avLst>
              <a:gd name="adj1" fmla="val -54822"/>
              <a:gd name="adj2" fmla="val 475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Можем да четем данни в цикъл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0478" y="3801174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sum += num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273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 </a:t>
            </a:r>
          </a:p>
          <a:p>
            <a:pPr lvl="1"/>
            <a:r>
              <a:rPr lang="bg-BG" dirty="0"/>
              <a:t>Прочита цяло число</a:t>
            </a:r>
            <a:r>
              <a:rPr lang="en-US" dirty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)</a:t>
            </a:r>
            <a:r>
              <a:rPr lang="bg-BG" dirty="0"/>
              <a:t> 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)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</a:t>
            </a:r>
          </a:p>
          <a:p>
            <a:pPr lvl="1"/>
            <a:r>
              <a:rPr lang="bg-BG" dirty="0"/>
              <a:t>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най-голямото </a:t>
            </a:r>
            <a:r>
              <a:rPr lang="bg-BG" dirty="0"/>
              <a:t>измежду тях</a:t>
            </a:r>
          </a:p>
          <a:p>
            <a:r>
              <a:rPr lang="bg-BG" dirty="0"/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условие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498216" y="4590276"/>
            <a:ext cx="2378464" cy="1828005"/>
            <a:chOff x="4498216" y="4590276"/>
            <a:chExt cx="2378464" cy="1828005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498216" y="4591728"/>
              <a:ext cx="914399" cy="18265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  <a:p>
              <a:pPr eaLnBrk="0" hangingPunct="0">
                <a:spcBef>
                  <a:spcPts val="3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084301" y="4590276"/>
              <a:ext cx="792379" cy="182800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5530330" y="5505005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001831" y="4933903"/>
            <a:ext cx="2370160" cy="1447004"/>
            <a:chOff x="1001831" y="4933903"/>
            <a:chExt cx="2370160" cy="1447004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001831" y="4935353"/>
              <a:ext cx="914399" cy="14455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  <a:p>
              <a:pPr eaLnBrk="0" hangingPunct="0">
                <a:spcBef>
                  <a:spcPts val="3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579612" y="4933903"/>
              <a:ext cx="792379" cy="144700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100</a:t>
              </a: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021479" y="5505005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629227" y="4251935"/>
            <a:ext cx="2631936" cy="2166346"/>
            <a:chOff x="8629227" y="4251935"/>
            <a:chExt cx="2631936" cy="2166346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8629227" y="4286928"/>
              <a:ext cx="914399" cy="21313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</a:p>
            <a:p>
              <a:pPr eaLnBrk="0" hangingPunct="0">
                <a:spcBef>
                  <a:spcPts val="3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45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-20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0468784" y="4251935"/>
              <a:ext cx="792379" cy="213280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9777605" y="5504278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405496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19200"/>
            <a:ext cx="10363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max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int.MinValue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1; i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num = int.Parse(Console.ReadLine());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(num &gt; max)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max = num;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Console.WriteLine("max = " + max);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</a:t>
            </a:r>
            <a:r>
              <a:rPr lang="bg-BG" dirty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 </a:t>
            </a:r>
          </a:p>
          <a:p>
            <a:pPr lvl="1"/>
            <a:r>
              <a:rPr lang="bg-BG" dirty="0"/>
              <a:t>Прочита цяло число</a:t>
            </a:r>
            <a:r>
              <a:rPr lang="en-US" dirty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)</a:t>
            </a:r>
            <a:r>
              <a:rPr lang="bg-BG" dirty="0"/>
              <a:t> 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)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</a:t>
            </a:r>
          </a:p>
          <a:p>
            <a:pPr lvl="1"/>
            <a:r>
              <a:rPr lang="bg-BG" dirty="0"/>
              <a:t>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най-малкото </a:t>
            </a:r>
            <a:r>
              <a:rPr lang="bg-BG" dirty="0"/>
              <a:t>измежду тях</a:t>
            </a:r>
          </a:p>
          <a:p>
            <a:r>
              <a:rPr lang="bg-BG" dirty="0"/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условие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498216" y="4590276"/>
            <a:ext cx="2378464" cy="1828005"/>
            <a:chOff x="4498216" y="4590276"/>
            <a:chExt cx="2378464" cy="1828005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498216" y="4591728"/>
              <a:ext cx="914399" cy="18265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  <a:p>
              <a:pPr eaLnBrk="0" hangingPunct="0">
                <a:spcBef>
                  <a:spcPts val="3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084301" y="4590276"/>
              <a:ext cx="792379" cy="182800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-30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5530330" y="5505005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001831" y="4933903"/>
            <a:ext cx="2370160" cy="1447004"/>
            <a:chOff x="1001831" y="4933903"/>
            <a:chExt cx="2370160" cy="1447004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001831" y="4935353"/>
              <a:ext cx="914399" cy="14455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  <a:p>
              <a:pPr eaLnBrk="0" hangingPunct="0">
                <a:spcBef>
                  <a:spcPts val="3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579612" y="4933903"/>
              <a:ext cx="792379" cy="144700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021479" y="5505005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629227" y="4251935"/>
            <a:ext cx="2631936" cy="2166346"/>
            <a:chOff x="8629227" y="4251935"/>
            <a:chExt cx="2631936" cy="2166346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8629227" y="4286928"/>
              <a:ext cx="914399" cy="21313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</a:p>
            <a:p>
              <a:pPr eaLnBrk="0" hangingPunct="0">
                <a:spcBef>
                  <a:spcPts val="3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45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-20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0468784" y="4251935"/>
              <a:ext cx="792379" cy="213280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-20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9777605" y="5504278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44574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pb-feb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17758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133600"/>
            <a:ext cx="10363200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Console.Write("n = ");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min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int.MaxValue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Use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logic similar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"Biggest number".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7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2417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08612" y="1600201"/>
            <a:ext cx="5410200" cy="2298344"/>
          </a:xfrm>
          <a:prstGeom prst="roundRect">
            <a:avLst>
              <a:gd name="adj" fmla="val 14326"/>
            </a:avLst>
          </a:prstGeom>
          <a:scene3d>
            <a:camera prst="perspectiveHeroicExtremeLeftFacing">
              <a:rot lat="108663" lon="888915" rev="21374976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94089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1990"/>
            <a:ext cx="10363200" cy="820600"/>
          </a:xfrm>
        </p:spPr>
        <p:txBody>
          <a:bodyPr/>
          <a:lstStyle/>
          <a:p>
            <a:r>
              <a:rPr lang="bg-BG" dirty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bg-BG" dirty="0"/>
              <a:t>Техники за използване на </a:t>
            </a:r>
            <a:r>
              <a:rPr lang="en-US" dirty="0"/>
              <a:t>for-</a:t>
            </a:r>
            <a:r>
              <a:rPr lang="bg-BG" dirty="0"/>
              <a:t>цикли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9288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159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0568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цяло число</a:t>
            </a:r>
            <a:r>
              <a:rPr lang="en-US" sz="3000" dirty="0"/>
              <a:t> 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) </a:t>
            </a:r>
            <a:r>
              <a:rPr lang="bg-BG" sz="30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последователно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2*</a:t>
            </a:r>
            <a:r>
              <a:rPr lang="en-US" sz="3000" dirty="0"/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) </a:t>
            </a:r>
            <a:r>
              <a:rPr lang="bg-BG" sz="30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сумите на левите </a:t>
            </a:r>
            <a:r>
              <a:rPr lang="en-US" sz="3000" dirty="0"/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) </a:t>
            </a:r>
            <a:r>
              <a:rPr lang="bg-BG" sz="3000" dirty="0"/>
              <a:t>и десните </a:t>
            </a:r>
            <a:r>
              <a:rPr lang="en-US" sz="3000" dirty="0"/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) </a:t>
            </a:r>
            <a:r>
              <a:rPr lang="bg-BG" sz="30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извежда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сумата, в противен случай -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изчислена като положително число</a:t>
            </a:r>
            <a:r>
              <a:rPr lang="en-US" sz="30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</p:spTree>
    <p:extLst>
      <p:ext uri="{BB962C8B-B14F-4D97-AF65-F5344CB8AC3E}">
        <p14:creationId xmlns:p14="http://schemas.microsoft.com/office/powerpoint/2010/main" val="367614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– условие (2)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16961" y="2322281"/>
            <a:ext cx="4333834" cy="2231409"/>
            <a:chOff x="1155973" y="2779799"/>
            <a:chExt cx="4333834" cy="2231409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155973" y="2779799"/>
              <a:ext cx="761999" cy="22299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endPara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90</a:t>
              </a:r>
            </a:p>
            <a:p>
              <a:pPr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40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581354" y="2779799"/>
              <a:ext cx="2908453" cy="22314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Yes, sum = 100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1985929" y="3272316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604171" y="2334789"/>
            <a:ext cx="4234511" cy="2204942"/>
            <a:chOff x="6640737" y="2792307"/>
            <a:chExt cx="4234511" cy="2204942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640737" y="2793069"/>
              <a:ext cx="851410" cy="22041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endPara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  <a:p>
              <a:pPr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50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8319456" y="2792307"/>
              <a:ext cx="2555792" cy="220494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No, diff = 1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7726996" y="3285586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14808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Лява </a:t>
            </a:r>
            <a:r>
              <a:rPr lang="bg-BG" noProof="1"/>
              <a:t>и дясна сума – решение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990600"/>
            <a:ext cx="10493756" cy="50690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leftSum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0; i &lt; n; i++)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leftSum = leftSum + int.Parse(Console.ReadLine());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and calculate the rightSum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(leftSum == rightSum)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Console.WriteLine("Yes, sum = " + leftSum);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Console.WriteLine("No, diff = " + 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Math.Abs(rightSum - leftSum));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цяло число</a:t>
            </a:r>
            <a:r>
              <a:rPr lang="en-US" sz="3000" dirty="0"/>
              <a:t> 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) </a:t>
            </a:r>
            <a:r>
              <a:rPr lang="bg-BG" sz="30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последователно</a:t>
            </a:r>
            <a:r>
              <a:rPr lang="bg-BG" sz="3000" dirty="0"/>
              <a:t> </a:t>
            </a:r>
            <a:r>
              <a:rPr lang="en-US" sz="3000" dirty="0"/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)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на брой</a:t>
            </a:r>
            <a:r>
              <a:rPr lang="en-US" sz="3000" dirty="0"/>
              <a:t> </a:t>
            </a:r>
            <a:r>
              <a:rPr lang="bg-BG" sz="30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четни позиции </a:t>
            </a:r>
            <a:r>
              <a:rPr lang="bg-BG" sz="3000" dirty="0"/>
              <a:t>е равна на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 </a:t>
            </a:r>
            <a:r>
              <a:rPr lang="en-US" sz="3000" dirty="0"/>
              <a:t>+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/>
              <a:t>; иначе печата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+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положително число).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</p:spTree>
    <p:extLst>
      <p:ext uri="{BB962C8B-B14F-4D97-AF65-F5344CB8AC3E}">
        <p14:creationId xmlns:p14="http://schemas.microsoft.com/office/powerpoint/2010/main" val="143785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Примерен вход и изход: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 (2)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60412" y="1981201"/>
            <a:ext cx="3200400" cy="2188919"/>
            <a:chOff x="739875" y="2438400"/>
            <a:chExt cx="3200400" cy="2188919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739875" y="2439850"/>
              <a:ext cx="761999" cy="218746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50</a:t>
              </a:r>
              <a:endPara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165256" y="2438400"/>
              <a:ext cx="1775019" cy="21888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Yes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Sum = 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1596560" y="3397079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46612" y="1981200"/>
            <a:ext cx="3124200" cy="2189567"/>
            <a:chOff x="4626075" y="2438399"/>
            <a:chExt cx="3124200" cy="2189567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626075" y="2438399"/>
              <a:ext cx="743226" cy="218956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endPara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-2</a:t>
              </a:r>
              <a:endPara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032683" y="2438400"/>
              <a:ext cx="1717592" cy="21888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Diff = 1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5472392" y="3400491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456612" y="1947530"/>
            <a:ext cx="3124200" cy="2189567"/>
            <a:chOff x="8436075" y="2404729"/>
            <a:chExt cx="3124200" cy="218956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8436075" y="2404729"/>
              <a:ext cx="743226" cy="218956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9842683" y="2404730"/>
              <a:ext cx="1717592" cy="21888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Diff = 2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9282392" y="3366821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0341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решение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914400"/>
            <a:ext cx="10493756" cy="5222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oddSum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evenSum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n;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element = int.Parse(Console.ReadLine());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% 2 == 0) oddSum += element;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evenSum += element;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997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въвежда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 (стринг)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Отпечатва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сумата на гласните букви </a:t>
            </a:r>
            <a:r>
              <a:rPr lang="bg-BG" dirty="0"/>
              <a:t>според таблицата по-долу: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bg-BG" dirty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гласните букви - условие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56660" y="4673587"/>
            <a:ext cx="2719408" cy="524670"/>
            <a:chOff x="556660" y="4673587"/>
            <a:chExt cx="2719408" cy="52467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56660" y="4675037"/>
              <a:ext cx="143494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h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ll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o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846164" y="4673587"/>
              <a:ext cx="429904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190283" y="4782797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147953"/>
              </p:ext>
            </p:extLst>
          </p:nvPr>
        </p:nvGraphicFramePr>
        <p:xfrm>
          <a:off x="3338212" y="2665408"/>
          <a:ext cx="51946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599"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599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4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5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363204" y="4661848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2+4 = 6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917308" y="4691176"/>
            <a:ext cx="2348370" cy="524670"/>
            <a:chOff x="6917308" y="4691176"/>
            <a:chExt cx="2348370" cy="524670"/>
          </a:xfrm>
        </p:grpSpPr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6917308" y="4692626"/>
              <a:ext cx="106390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h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8835774" y="4691176"/>
              <a:ext cx="429904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8179893" y="4800386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9355708" y="4679437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3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56660" y="5536152"/>
            <a:ext cx="2719408" cy="524670"/>
            <a:chOff x="556660" y="5536152"/>
            <a:chExt cx="2719408" cy="524670"/>
          </a:xfrm>
        </p:grpSpPr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556660" y="5537602"/>
              <a:ext cx="143494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mb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oo</a:t>
              </a: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2846164" y="5536152"/>
              <a:ext cx="429904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Right Arrow 45"/>
            <p:cNvSpPr/>
            <p:nvPr/>
          </p:nvSpPr>
          <p:spPr>
            <a:xfrm>
              <a:off x="2190283" y="5645362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3363204" y="5524413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 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1+4+4 = 9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917308" y="5553741"/>
            <a:ext cx="2348370" cy="524670"/>
            <a:chOff x="6917308" y="5553741"/>
            <a:chExt cx="2348370" cy="524670"/>
          </a:xfrm>
        </p:grpSpPr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6917308" y="5555191"/>
              <a:ext cx="106390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ee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r</a:t>
              </a: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8835774" y="5553741"/>
              <a:ext cx="429904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Right Arrow 49"/>
            <p:cNvSpPr/>
            <p:nvPr/>
          </p:nvSpPr>
          <p:spPr>
            <a:xfrm>
              <a:off x="8179893" y="5662951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9355708" y="5542002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2+2 = 4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531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3" grpId="0"/>
      <p:bldP spid="47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7429362" cy="553001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bg-BG" dirty="0"/>
              <a:t>Увеличаване и намаляване на стойността на променливи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For-</a:t>
            </a:r>
            <a:r>
              <a:rPr lang="bg-BG" dirty="0"/>
              <a:t>цикъл</a:t>
            </a:r>
            <a:endParaRPr lang="en-US" dirty="0"/>
          </a:p>
          <a:p>
            <a:pPr marL="819096" lvl="1" indent="-514350"/>
            <a:r>
              <a:rPr lang="bg-BG" dirty="0"/>
              <a:t>Конструкция</a:t>
            </a: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780030" y="1271366"/>
            <a:ext cx="3800782" cy="4900834"/>
            <a:chOff x="7780030" y="1271366"/>
            <a:chExt cx="3800782" cy="49008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0030" y="1271366"/>
              <a:ext cx="3800782" cy="490083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31306" y="1420906"/>
              <a:ext cx="1489253" cy="110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578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 букви – решение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51121"/>
            <a:ext cx="10493756" cy="49451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0;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input.Length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(input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'a': sum += 1; break;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'e': sum += 2; break;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Add cases for other vowels.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Console.WriteLine("Vowels sum = " + sum);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3290" y="629416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https://judge.softuni.bg/Contests/Practice/Index/154#8</a:t>
            </a:r>
            <a:r>
              <a:rPr lang="en-US" dirty="0"/>
              <a:t> 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956058" y="1151120"/>
            <a:ext cx="3786553" cy="888445"/>
          </a:xfrm>
          <a:prstGeom prst="wedgeRoundRectCallout">
            <a:avLst>
              <a:gd name="adj1" fmla="val -54913"/>
              <a:gd name="adj2" fmla="val 447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Можем да вземем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дължината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текста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330890" y="2592100"/>
            <a:ext cx="3363722" cy="983874"/>
          </a:xfrm>
          <a:prstGeom prst="wedgeRoundRectCallout">
            <a:avLst>
              <a:gd name="adj1" fmla="val -58311"/>
              <a:gd name="adj2" fmla="val -47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Можем да вземем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символ по индекс</a:t>
            </a:r>
          </a:p>
        </p:txBody>
      </p:sp>
    </p:spTree>
    <p:extLst>
      <p:ext uri="{BB962C8B-B14F-4D97-AF65-F5344CB8AC3E}">
        <p14:creationId xmlns:p14="http://schemas.microsoft.com/office/powerpoint/2010/main" val="79851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764775" y="11330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</a:p>
          </p:txBody>
        </p:sp>
      </p:grpSp>
      <p:pic>
        <p:nvPicPr>
          <p:cNvPr id="9" name="Picture 2" descr="Резултат с изображение за cont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25" y="2034163"/>
            <a:ext cx="1906254" cy="199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94147" y="2068922"/>
            <a:ext cx="1929602" cy="192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инкрементираме</a:t>
            </a:r>
            <a:r>
              <a:rPr lang="bg-BG" sz="3200" dirty="0"/>
              <a:t>/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декрементираме</a:t>
            </a:r>
            <a:r>
              <a:rPr lang="bg-BG" sz="3200" dirty="0"/>
              <a:t> числови стойности</a:t>
            </a: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Можем да повтаряме блок код с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цикъл: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08012" y="4692049"/>
            <a:ext cx="6837072" cy="19785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5812" y="2215899"/>
            <a:ext cx="1322453" cy="979594"/>
          </a:xfrm>
          <a:prstGeom prst="rect">
            <a:avLst/>
          </a:prstGeom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08012" y="2057400"/>
            <a:ext cx="6837072" cy="19785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Console.WriteLine(a);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0497" y="3674182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четем поредица от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числа от конзолата: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200" dirty="0"/>
              <a:t>Можем да вземем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символ по индекс </a:t>
            </a:r>
            <a:r>
              <a:rPr lang="bg-BG" sz="3200" dirty="0"/>
              <a:t>от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 (2)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08012" y="1784075"/>
            <a:ext cx="1072793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var num = int.Parse(Console.ReadLine());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717" y="3216139"/>
            <a:ext cx="1322453" cy="979594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08012" y="4419600"/>
            <a:ext cx="79248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text = "text";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symbol = text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[2]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Console.WriteLine(symbol);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33841" y="3892897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7264340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1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05505"/>
            <a:ext cx="10363200" cy="1568497"/>
          </a:xfrm>
        </p:spPr>
        <p:txBody>
          <a:bodyPr/>
          <a:lstStyle/>
          <a:p>
            <a:r>
              <a:rPr lang="bg-BG" dirty="0"/>
              <a:t>Увеличаване и намаляване на стойността на променливи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14:cNvPr>
              <p14:cNvContentPartPr/>
              <p14:nvPr/>
            </p14:nvContentPartPr>
            <p14:xfrm>
              <a:off x="6268101" y="514197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9101" y="5132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14:cNvPr>
              <p14:cNvContentPartPr/>
              <p14:nvPr/>
            </p14:nvContentPartPr>
            <p14:xfrm>
              <a:off x="7275381" y="508869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66381" y="507969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331FE1F-0AA9-4A65-AE96-C8FA63D879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943622"/>
            <a:ext cx="4038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нкрементиране</a:t>
            </a:r>
            <a:r>
              <a:rPr lang="ru-RU" dirty="0"/>
              <a:t> – увеличаването на стойността на дадена променлива 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Извършва се чрез оператори за инкрементиране –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префиксни</a:t>
            </a:r>
            <a:r>
              <a:rPr lang="bg-BG" sz="3000" dirty="0"/>
              <a:t>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постфиксни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Извършва се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само</a:t>
            </a:r>
            <a:r>
              <a:rPr lang="bg-BG" sz="3000" dirty="0"/>
              <a:t> върху променливи, които имат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числена</a:t>
            </a:r>
            <a:r>
              <a:rPr lang="bg-BG" sz="3000" dirty="0"/>
              <a:t> стойност 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7FE3EB5-033E-448C-81A1-42A8E2F09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03110"/>
              </p:ext>
            </p:extLst>
          </p:nvPr>
        </p:nvGraphicFramePr>
        <p:xfrm>
          <a:off x="884222" y="3581400"/>
          <a:ext cx="1089660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87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143611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Име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Резултат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bg1"/>
                          </a:solidFill>
                        </a:rPr>
                        <a:t>++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Пре-инкрементация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Увеличава стойността с единица и връща "</a:t>
                      </a:r>
                      <a:r>
                        <a:rPr lang="bg-BG" b="1" i="0" dirty="0">
                          <a:solidFill>
                            <a:schemeClr val="bg1"/>
                          </a:solidFill>
                        </a:rPr>
                        <a:t>а"</a:t>
                      </a:r>
                      <a:endParaRPr lang="en-US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bg1"/>
                          </a:solidFill>
                        </a:rPr>
                        <a:t>а++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Пост-инкрементация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Връща "</a:t>
                      </a:r>
                      <a:r>
                        <a:rPr lang="bg-BG" b="1" dirty="0">
                          <a:solidFill>
                            <a:schemeClr val="bg1"/>
                          </a:solidFill>
                        </a:rPr>
                        <a:t>а"</a:t>
                      </a:r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 и увеличава стойността с единица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27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Пре</a:t>
            </a:r>
            <a:r>
              <a:rPr lang="bg-BG" sz="3200" dirty="0"/>
              <a:t>-инкрементация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Пост</a:t>
            </a:r>
            <a:r>
              <a:rPr lang="bg-BG" sz="3200" dirty="0"/>
              <a:t>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428" y="1893502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 </a:t>
            </a:r>
            <a:endParaRPr lang="bg-BG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789610" y="2417802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88" y="4545137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789609" y="5057364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789610" y="2906358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789610" y="5593419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2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9157" y="3352800"/>
            <a:ext cx="2761409" cy="277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8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Декрементиране</a:t>
            </a:r>
            <a:r>
              <a:rPr lang="ru-RU" dirty="0"/>
              <a:t> – намаляването на стойността на дадена променлива 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Извършва се чрез оператори за декрементиране –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префиксни</a:t>
            </a:r>
            <a:r>
              <a:rPr lang="bg-BG" sz="3000" dirty="0"/>
              <a:t>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постфиксни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Извършва се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само</a:t>
            </a:r>
            <a:r>
              <a:rPr lang="bg-BG" sz="3000" dirty="0"/>
              <a:t> върху променливи, които имат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числена</a:t>
            </a:r>
            <a:r>
              <a:rPr lang="bg-BG" sz="3000" dirty="0"/>
              <a:t> стойност </a:t>
            </a: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7FE3EB5-033E-448C-81A1-42A8E2F092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4222" y="3581400"/>
          <a:ext cx="1089660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87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143611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Име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Резултат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--a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Пре-декрементация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Намалява стойността с единица и връща "</a:t>
                      </a:r>
                      <a:r>
                        <a:rPr lang="bg-BG" b="1" i="0" dirty="0">
                          <a:solidFill>
                            <a:schemeClr val="bg1"/>
                          </a:solidFill>
                        </a:rPr>
                        <a:t>а"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bg1"/>
                          </a:solidFill>
                        </a:rPr>
                        <a:t>а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Пост-декрементация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Връща "</a:t>
                      </a:r>
                      <a:r>
                        <a:rPr lang="bg-BG" b="1" i="0" dirty="0">
                          <a:solidFill>
                            <a:schemeClr val="bg1"/>
                          </a:solidFill>
                        </a:rPr>
                        <a:t>а"</a:t>
                      </a:r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 и намалява стойността с единица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06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Пре</a:t>
            </a:r>
            <a:r>
              <a:rPr lang="bg-BG" sz="3200" dirty="0"/>
              <a:t>-декрементация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Пост</a:t>
            </a:r>
            <a:r>
              <a:rPr lang="bg-BG" sz="3200" dirty="0"/>
              <a:t>-декрементация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867" y="1899266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 </a:t>
            </a:r>
            <a:endParaRPr lang="bg-BG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835503" y="2439964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867" y="4605750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835501" y="5141281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835502" y="5626681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835502" y="2931625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9157" y="3352800"/>
            <a:ext cx="2761409" cy="277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4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Конструкция за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bg-BG" b="1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813" y="1117996"/>
            <a:ext cx="3581400" cy="26528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061C2B-768E-4224-8A5F-50FFFC307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12" y="3828542"/>
            <a:ext cx="7053144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30382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2483</Words>
  <Application>Microsoft Office PowerPoint</Application>
  <PresentationFormat>Custom</PresentationFormat>
  <Paragraphs>507</Paragraphs>
  <Slides>36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 16x9</vt:lpstr>
      <vt:lpstr>Повторения (цикли)</vt:lpstr>
      <vt:lpstr>Имате въпроси?</vt:lpstr>
      <vt:lpstr>Съдържание</vt:lpstr>
      <vt:lpstr>Увеличаване и намаляване на стойността на променливи</vt:lpstr>
      <vt:lpstr>Увеличаване</vt:lpstr>
      <vt:lpstr>Увеличаване (2)</vt:lpstr>
      <vt:lpstr>Намаляване </vt:lpstr>
      <vt:lpstr>Намаляване (2)</vt:lpstr>
      <vt:lpstr>Повторения на блокове код</vt:lpstr>
      <vt:lpstr>Повторения (цикли) – for-цикъл</vt:lpstr>
      <vt:lpstr>Числа от 1 до 100 </vt:lpstr>
      <vt:lpstr>Числа до 1000, завършващи на 7</vt:lpstr>
      <vt:lpstr>ASCII таблица</vt:lpstr>
      <vt:lpstr>Всички латински букви - условие</vt:lpstr>
      <vt:lpstr>Сумиране на числа - условие</vt:lpstr>
      <vt:lpstr>Сумиране на числа - решение</vt:lpstr>
      <vt:lpstr>Най-голямо число - условие</vt:lpstr>
      <vt:lpstr>Най-голямо число - решение</vt:lpstr>
      <vt:lpstr>Най-малко число - условие</vt:lpstr>
      <vt:lpstr>Най-малко число - решение</vt:lpstr>
      <vt:lpstr>Повторения на блокове код</vt:lpstr>
      <vt:lpstr>Задачи с цикли</vt:lpstr>
      <vt:lpstr>Лява и дясна сума - условие</vt:lpstr>
      <vt:lpstr>Лява и дясна сума – условие (2)</vt:lpstr>
      <vt:lpstr>Лява и дясна сума – решение</vt:lpstr>
      <vt:lpstr>Четна / нечетна сума - условие</vt:lpstr>
      <vt:lpstr>Четна / нечетна сума – условие (2)</vt:lpstr>
      <vt:lpstr>Четна / нечетна сума – решение</vt:lpstr>
      <vt:lpstr>Сумиране на гласните букви - условие</vt:lpstr>
      <vt:lpstr>Сумиране на гласни букви – решение </vt:lpstr>
      <vt:lpstr>Задачи с цикли</vt:lpstr>
      <vt:lpstr>Какво научихме днес?</vt:lpstr>
      <vt:lpstr>Какво научихме днес? (2)</vt:lpstr>
      <vt:lpstr>Повторения (цикли)</vt:lpstr>
      <vt:lpstr>Лиценз</vt:lpstr>
      <vt:lpstr>Trainings @ Software University (SoftUni)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2018-03-09T22:22:48Z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