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3"/>
  </p:notesMasterIdLst>
  <p:handoutMasterIdLst>
    <p:handoutMasterId r:id="rId54"/>
  </p:handoutMasterIdLst>
  <p:sldIdLst>
    <p:sldId id="274" r:id="rId3"/>
    <p:sldId id="474" r:id="rId4"/>
    <p:sldId id="276" r:id="rId5"/>
    <p:sldId id="420" r:id="rId6"/>
    <p:sldId id="475" r:id="rId7"/>
    <p:sldId id="428" r:id="rId8"/>
    <p:sldId id="476" r:id="rId9"/>
    <p:sldId id="429" r:id="rId10"/>
    <p:sldId id="477" r:id="rId11"/>
    <p:sldId id="432" r:id="rId12"/>
    <p:sldId id="478" r:id="rId13"/>
    <p:sldId id="433" r:id="rId14"/>
    <p:sldId id="434" r:id="rId15"/>
    <p:sldId id="479" r:id="rId16"/>
    <p:sldId id="480" r:id="rId17"/>
    <p:sldId id="430" r:id="rId18"/>
    <p:sldId id="481" r:id="rId19"/>
    <p:sldId id="431" r:id="rId20"/>
    <p:sldId id="470" r:id="rId21"/>
    <p:sldId id="494" r:id="rId22"/>
    <p:sldId id="482" r:id="rId23"/>
    <p:sldId id="483" r:id="rId24"/>
    <p:sldId id="448" r:id="rId25"/>
    <p:sldId id="436" r:id="rId26"/>
    <p:sldId id="484" r:id="rId27"/>
    <p:sldId id="485" r:id="rId28"/>
    <p:sldId id="437" r:id="rId29"/>
    <p:sldId id="486" r:id="rId30"/>
    <p:sldId id="442" r:id="rId31"/>
    <p:sldId id="438" r:id="rId32"/>
    <p:sldId id="446" r:id="rId33"/>
    <p:sldId id="487" r:id="rId34"/>
    <p:sldId id="488" r:id="rId35"/>
    <p:sldId id="489" r:id="rId36"/>
    <p:sldId id="449" r:id="rId37"/>
    <p:sldId id="490" r:id="rId38"/>
    <p:sldId id="450" r:id="rId39"/>
    <p:sldId id="445" r:id="rId40"/>
    <p:sldId id="491" r:id="rId41"/>
    <p:sldId id="435" r:id="rId42"/>
    <p:sldId id="439" r:id="rId43"/>
    <p:sldId id="440" r:id="rId44"/>
    <p:sldId id="452" r:id="rId45"/>
    <p:sldId id="453" r:id="rId46"/>
    <p:sldId id="472" r:id="rId47"/>
    <p:sldId id="427" r:id="rId48"/>
    <p:sldId id="492" r:id="rId49"/>
    <p:sldId id="493" r:id="rId50"/>
    <p:sldId id="413" r:id="rId51"/>
    <p:sldId id="414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5490C9E1-402B-4614-ABB7-2EF07DB8EF59}">
          <p14:sldIdLst>
            <p14:sldId id="274"/>
            <p14:sldId id="474"/>
            <p14:sldId id="276"/>
          </p14:sldIdLst>
        </p14:section>
        <p14:section name="Цикъл със стъпка" id="{EDFE477D-047A-49E7-9F56-9ABFEFFC0ABE}">
          <p14:sldIdLst>
            <p14:sldId id="420"/>
            <p14:sldId id="475"/>
            <p14:sldId id="428"/>
            <p14:sldId id="476"/>
            <p14:sldId id="429"/>
            <p14:sldId id="477"/>
            <p14:sldId id="432"/>
            <p14:sldId id="478"/>
            <p14:sldId id="433"/>
          </p14:sldIdLst>
        </p14:section>
        <p14:section name="While цикъл" id="{FEC8F12A-AB2F-4DAF-B488-AA8A9A74E064}">
          <p14:sldIdLst>
            <p14:sldId id="434"/>
            <p14:sldId id="479"/>
            <p14:sldId id="480"/>
            <p14:sldId id="430"/>
            <p14:sldId id="481"/>
            <p14:sldId id="431"/>
            <p14:sldId id="470"/>
          </p14:sldIdLst>
        </p14:section>
        <p14:section name="НОД" id="{7315299D-7958-410E-A443-90FA23508195}">
          <p14:sldIdLst>
            <p14:sldId id="494"/>
            <p14:sldId id="482"/>
            <p14:sldId id="483"/>
            <p14:sldId id="448"/>
          </p14:sldIdLst>
        </p14:section>
        <p14:section name="Do-while" id="{85900211-2498-472E-BC1A-54FC3F84D30A}">
          <p14:sldIdLst>
            <p14:sldId id="436"/>
            <p14:sldId id="484"/>
            <p14:sldId id="485"/>
            <p14:sldId id="437"/>
            <p14:sldId id="486"/>
            <p14:sldId id="442"/>
          </p14:sldIdLst>
        </p14:section>
        <p14:section name="Безкрайни цикли и оператори break и continue" id="{9FBADBAD-EBC0-4DF8-8CCA-89CA37576B06}">
          <p14:sldIdLst>
            <p14:sldId id="438"/>
            <p14:sldId id="446"/>
            <p14:sldId id="487"/>
            <p14:sldId id="488"/>
            <p14:sldId id="489"/>
            <p14:sldId id="449"/>
            <p14:sldId id="490"/>
            <p14:sldId id="450"/>
          </p14:sldIdLst>
        </p14:section>
        <p14:section name="Задачи с цикли" id="{A8244501-C53B-499B-B8A5-F2C3E5FCA0C9}">
          <p14:sldIdLst>
            <p14:sldId id="445"/>
            <p14:sldId id="491"/>
            <p14:sldId id="435"/>
            <p14:sldId id="439"/>
            <p14:sldId id="440"/>
            <p14:sldId id="452"/>
            <p14:sldId id="453"/>
            <p14:sldId id="472"/>
          </p14:sldIdLst>
        </p14:section>
        <p14:section name="Какво научихме днес?" id="{FAE95A36-C919-48E1-BCCC-764E3FD4878F}">
          <p14:sldIdLst>
            <p14:sldId id="427"/>
            <p14:sldId id="492"/>
            <p14:sldId id="493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42D"/>
    <a:srgbClr val="F3CD2D"/>
    <a:srgbClr val="FFA72A"/>
    <a:srgbClr val="0097CC"/>
    <a:srgbClr val="FFF0D9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65" d="100"/>
          <a:sy n="65" d="100"/>
        </p:scale>
        <p:origin x="532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3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85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449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2286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465937" y="2405125"/>
            <a:ext cx="2321222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udge.softuni.bg/Contests/Practice/Index/156#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7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9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11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udge.softuni.bg/Contests/Practice/Index/156#12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udge.softuni.bg/Contests/Practice/Index/156#13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1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31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telenor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Работа с по-сложни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28800"/>
            <a:ext cx="8215099" cy="701700"/>
          </a:xfrm>
        </p:spPr>
        <p:txBody>
          <a:bodyPr>
            <a:normAutofit fontScale="92500"/>
          </a:bodyPr>
          <a:lstStyle/>
          <a:p>
            <a:r>
              <a:rPr lang="bg-BG" dirty="0"/>
              <a:t>Цикли със стъпка, </a:t>
            </a:r>
            <a:r>
              <a:rPr lang="en-US" dirty="0"/>
              <a:t>While, Do…While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94122" y="3261476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389812" y="2819400"/>
            <a:ext cx="4090546" cy="3389149"/>
            <a:chOff x="7558418" y="2819400"/>
            <a:chExt cx="3921940" cy="33891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275931"/>
            <a:ext cx="2237096" cy="571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757" y="3622954"/>
            <a:ext cx="2565291" cy="277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bg-BG" dirty="0"/>
              <a:t> с </a:t>
            </a:r>
            <a:r>
              <a:rPr lang="en-US" dirty="0"/>
              <a:t>for-</a:t>
            </a:r>
            <a:r>
              <a:rPr lang="bg-BG" dirty="0"/>
              <a:t>цикъл – решение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2812" y="1595442"/>
            <a:ext cx="10363200" cy="36132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https://judge.softuni.bg/Contests/Practice/Index/156#2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75" y="2286460"/>
            <a:ext cx="2610674" cy="2598001"/>
          </a:xfrm>
          <a:prstGeom prst="roundRect">
            <a:avLst>
              <a:gd name="adj" fmla="val 1795"/>
            </a:avLst>
          </a:prstGeom>
        </p:spPr>
      </p:pic>
    </p:spTree>
    <p:extLst>
      <p:ext uri="{BB962C8B-B14F-4D97-AF65-F5344CB8AC3E}">
        <p14:creationId xmlns:p14="http://schemas.microsoft.com/office/powerpoint/2010/main" val="168310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rgbClr val="F3CD60"/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rgbClr val="F3CD60"/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rgbClr val="F3CD60"/>
                </a:solidFill>
              </a:rPr>
              <a:t>2</a:t>
            </a:r>
            <a:r>
              <a:rPr lang="en-US" b="1" baseline="30000" dirty="0">
                <a:solidFill>
                  <a:srgbClr val="F3CD60"/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>
                <a:solidFill>
                  <a:srgbClr val="F3CD60"/>
                </a:solidFill>
              </a:rPr>
              <a:t>0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2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4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rgbClr val="F3CD60"/>
                </a:solidFill>
              </a:rPr>
              <a:t>2</a:t>
            </a:r>
            <a:r>
              <a:rPr lang="en-US" b="1" baseline="30000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2 - условие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1412" y="4191000"/>
            <a:ext cx="5486400" cy="683264"/>
            <a:chOff x="1141412" y="4191000"/>
            <a:chExt cx="8763000" cy="683264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141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Стрелка надясно 11"/>
            <p:cNvSpPr/>
            <p:nvPr/>
          </p:nvSpPr>
          <p:spPr>
            <a:xfrm>
              <a:off x="2513012" y="43491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275012" y="4191000"/>
              <a:ext cx="66294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16, …, 1024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41412" y="5182548"/>
            <a:ext cx="2667000" cy="683264"/>
            <a:chOff x="1141412" y="4191000"/>
            <a:chExt cx="4267200" cy="683264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141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Стрелка надясно 11"/>
            <p:cNvSpPr/>
            <p:nvPr/>
          </p:nvSpPr>
          <p:spPr>
            <a:xfrm>
              <a:off x="2513012" y="43491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275012" y="4191000"/>
              <a:ext cx="21336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09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88007" y="1189333"/>
            <a:ext cx="10363200" cy="36132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5812" y="2211361"/>
            <a:ext cx="1371600" cy="492563"/>
          </a:xfrm>
          <a:prstGeom prst="rect">
            <a:avLst/>
          </a:prstGeom>
          <a:noFill/>
          <a:ln w="50800">
            <a:solidFill>
              <a:srgbClr val="F3C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42D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решене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https://judge.softuni.bg/Contests/Practice/Index/156#3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263141" y="2832348"/>
            <a:ext cx="3276600" cy="533400"/>
          </a:xfrm>
          <a:prstGeom prst="wedgeRoundRectCallout">
            <a:avLst>
              <a:gd name="adj1" fmla="val -58521"/>
              <a:gd name="adj2" fmla="val -499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970600"/>
            <a:ext cx="10972798" cy="820600"/>
          </a:xfrm>
        </p:spPr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Повторение докато е в сила дадено условие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875212" y="381000"/>
            <a:ext cx="3505200" cy="4229258"/>
            <a:chOff x="4523568" y="457200"/>
            <a:chExt cx="3505200" cy="422925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666568" y="4572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/>
            <p:cNvSpPr/>
            <p:nvPr/>
          </p:nvSpPr>
          <p:spPr>
            <a:xfrm>
              <a:off x="4523568" y="10372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4610" y="1564474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666568" y="23622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523568" y="32670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4620" y="3474436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Elbow Connector 17"/>
            <p:cNvCxnSpPr>
              <a:stCxn id="15" idx="2"/>
              <a:endCxn id="10" idx="1"/>
            </p:cNvCxnSpPr>
            <p:nvPr/>
          </p:nvCxnSpPr>
          <p:spPr>
            <a:xfrm rot="5400000" flipH="1">
              <a:off x="3913968" y="24413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6200000" flipH="1">
              <a:off x="5771982" y="27638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89612" y="2590800"/>
              <a:ext cx="986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вярно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8153" y="1296349"/>
              <a:ext cx="131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невярно</a:t>
              </a:r>
              <a:endParaRPr lang="en-US" b="1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84" y="2461113"/>
            <a:ext cx="2123128" cy="1600272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717957" y="1826084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Тялото на цикъла се изпълнява докато </a:t>
            </a:r>
            <a:r>
              <a:rPr lang="bg-BG" sz="3600" dirty="0">
                <a:solidFill>
                  <a:srgbClr val="F3CD60"/>
                </a:solidFill>
              </a:rPr>
              <a:t>е вярно </a:t>
            </a:r>
            <a:r>
              <a:rPr lang="bg-BG" sz="3600" dirty="0"/>
              <a:t>дадено условие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70212" y="2999767"/>
            <a:ext cx="59436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85302" y="2674672"/>
            <a:ext cx="3480909" cy="611767"/>
          </a:xfrm>
          <a:prstGeom prst="wedgeRoundRectCallout">
            <a:avLst>
              <a:gd name="adj1" fmla="val -56396"/>
              <a:gd name="adj2" fmla="val 392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true/false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77613" y="4527175"/>
            <a:ext cx="3707599" cy="909097"/>
          </a:xfrm>
          <a:prstGeom prst="wedgeRoundRectCallout">
            <a:avLst>
              <a:gd name="adj1" fmla="val -53713"/>
              <a:gd name="adj2" fmla="val -436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2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pPr lvl="1"/>
            <a:r>
              <a:rPr lang="bg-BG" dirty="0"/>
              <a:t>Отпечатва всички числа </a:t>
            </a:r>
            <a:r>
              <a:rPr lang="en-US" dirty="0"/>
              <a:t>≤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от редицата: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dirty="0"/>
              <a:t>, …</a:t>
            </a:r>
          </a:p>
          <a:p>
            <a:pPr lvl="1"/>
            <a:r>
              <a:rPr lang="bg-BG" dirty="0"/>
              <a:t>Всяко следващо число </a:t>
            </a:r>
            <a:r>
              <a:rPr lang="en-US" dirty="0"/>
              <a:t>e </a:t>
            </a:r>
            <a:r>
              <a:rPr lang="bg-BG" dirty="0"/>
              <a:t>равно на предишното * 2 + 1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1224" y="3936298"/>
            <a:ext cx="9374188" cy="60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7560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293231"/>
            <a:ext cx="10363200" cy="36132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https://judge.softuni.bg/Contests/Practice/Index/156#4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494212" y="1981200"/>
            <a:ext cx="4191000" cy="1171428"/>
          </a:xfrm>
          <a:prstGeom prst="wedgeRoundRectCallout">
            <a:avLst>
              <a:gd name="adj1" fmla="val -53667"/>
              <a:gd name="adj2" fmla="val -1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 докато е в сила условието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≤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14188" y="3840597"/>
            <a:ext cx="3685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1, 3, 7, 15, 31, 63, …</a:t>
            </a:r>
          </a:p>
        </p:txBody>
      </p:sp>
    </p:spTree>
    <p:extLst>
      <p:ext uri="{BB962C8B-B14F-4D97-AF65-F5344CB8AC3E}">
        <p14:creationId xmlns:p14="http://schemas.microsoft.com/office/powerpoint/2010/main" val="160407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Намиране на число в диапазона, </a:t>
            </a:r>
          </a:p>
          <a:p>
            <a:pPr marL="682634" lvl="2" indent="0">
              <a:buNone/>
            </a:pPr>
            <a:r>
              <a:rPr lang="bg-BG" dirty="0"/>
              <a:t>   прекратява изпълнение</a:t>
            </a:r>
            <a:endParaRPr lang="en-US" dirty="0"/>
          </a:p>
          <a:p>
            <a:pPr lvl="2"/>
            <a:r>
              <a:rPr lang="bg-BG" dirty="0"/>
              <a:t>Невалидно число прочита</a:t>
            </a:r>
            <a:r>
              <a:rPr lang="en-US" dirty="0"/>
              <a:t> </a:t>
            </a:r>
            <a:r>
              <a:rPr lang="bg-BG" dirty="0"/>
              <a:t>ново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pic>
        <p:nvPicPr>
          <p:cNvPr id="4098" name="Picture 2" descr="http://www.clker.com/cliparts/C/l/0/D/3/Q/reload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3657600"/>
            <a:ext cx="2743200" cy="242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078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406398"/>
            <a:ext cx="9145588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 &lt; 1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&gt;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number is: {0}", num);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07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780637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Цикли със стъпка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69005" y="990600"/>
            <a:ext cx="3921940" cy="3389149"/>
            <a:chOff x="7558418" y="2819400"/>
            <a:chExt cx="3921940" cy="338914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636" y="1638642"/>
            <a:ext cx="2688569" cy="268856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413157" y="1728902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5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noProof="1" smtClean="0"/>
              <a:t>pb-feb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93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9212"/>
            <a:ext cx="10363200" cy="820600"/>
          </a:xfrm>
        </p:spPr>
        <p:txBody>
          <a:bodyPr/>
          <a:lstStyle/>
          <a:p>
            <a:r>
              <a:rPr lang="bg-BG" dirty="0"/>
              <a:t>Най-голям общ делител (НОД)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Алгоритъм на Евклид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40825D-7FBA-4B4B-95A1-E94884831A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9187" y="1752600"/>
            <a:ext cx="4870450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8901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Най-голям общ делител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НОД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 две естествени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е най-голямото число, което дели едновременно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без остатък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НОД(</a:t>
            </a:r>
            <a:r>
              <a:rPr lang="en-US" sz="3000" dirty="0"/>
              <a:t>24, 16</a:t>
            </a:r>
            <a:r>
              <a:rPr lang="bg-BG" sz="3000" dirty="0"/>
              <a:t>)</a:t>
            </a:r>
            <a:r>
              <a:rPr lang="en-US" sz="3000" dirty="0"/>
              <a:t> = 8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НОД(67</a:t>
            </a:r>
            <a:r>
              <a:rPr lang="en-US" sz="3000" dirty="0"/>
              <a:t>, 1</a:t>
            </a:r>
            <a:r>
              <a:rPr lang="bg-BG" sz="3000" dirty="0"/>
              <a:t>8)</a:t>
            </a:r>
            <a:r>
              <a:rPr lang="en-US" sz="3000" dirty="0"/>
              <a:t> = </a:t>
            </a:r>
            <a:r>
              <a:rPr lang="bg-BG" sz="3000" dirty="0"/>
              <a:t>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 общ делител</a:t>
            </a:r>
            <a:r>
              <a:rPr lang="en-US" dirty="0"/>
              <a:t> (</a:t>
            </a:r>
            <a:r>
              <a:rPr lang="bg-BG" dirty="0"/>
              <a:t>НОД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639" y="3657600"/>
            <a:ext cx="3490123" cy="1196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НОД(12</a:t>
            </a:r>
            <a:r>
              <a:rPr lang="en-US" sz="3000" dirty="0">
                <a:solidFill>
                  <a:prstClr val="white"/>
                </a:solidFill>
              </a:rPr>
              <a:t>, </a:t>
            </a:r>
            <a:r>
              <a:rPr lang="bg-BG" sz="3000" dirty="0">
                <a:solidFill>
                  <a:prstClr val="white"/>
                </a:solidFill>
              </a:rPr>
              <a:t>24)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12</a:t>
            </a:r>
            <a:endParaRPr lang="en-US" sz="3000" dirty="0">
              <a:solidFill>
                <a:prstClr val="white"/>
              </a:solidFill>
            </a:endParaRP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НОД(15, 9)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8815" y="4897902"/>
            <a:ext cx="3490123" cy="1215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10, 10</a:t>
            </a:r>
            <a:r>
              <a:rPr lang="bg-BG" sz="3000" dirty="0">
                <a:solidFill>
                  <a:prstClr val="white"/>
                </a:solidFill>
              </a:rPr>
              <a:t>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</a:t>
            </a:r>
            <a:r>
              <a:rPr lang="en-US" sz="3000" dirty="0">
                <a:solidFill>
                  <a:prstClr val="white"/>
                </a:solidFill>
              </a:rPr>
              <a:t>0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100, 88</a:t>
            </a:r>
            <a:r>
              <a:rPr lang="bg-BG" sz="3000" dirty="0">
                <a:solidFill>
                  <a:prstClr val="white"/>
                </a:solidFill>
              </a:rPr>
              <a:t>) = </a:t>
            </a:r>
            <a:r>
              <a:rPr lang="en-US" sz="3000" dirty="0">
                <a:solidFill>
                  <a:prstClr val="white"/>
                </a:solidFill>
              </a:rPr>
              <a:t>4</a:t>
            </a:r>
            <a:endParaRPr lang="bg-BG" sz="3000" dirty="0">
              <a:solidFill>
                <a:prstClr val="white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CC6D62-8A2E-4CEB-BE02-214E685F3F97}"/>
              </a:ext>
            </a:extLst>
          </p:cNvPr>
          <p:cNvGrpSpPr/>
          <p:nvPr/>
        </p:nvGrpSpPr>
        <p:grpSpPr>
          <a:xfrm>
            <a:off x="5865812" y="3389063"/>
            <a:ext cx="3733799" cy="2221610"/>
            <a:chOff x="1522413" y="1828800"/>
            <a:chExt cx="3733799" cy="22216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EE0F34-6400-4C52-B000-E4B57D4E9B6A}"/>
                </a:ext>
              </a:extLst>
            </p:cNvPr>
            <p:cNvSpPr/>
            <p:nvPr/>
          </p:nvSpPr>
          <p:spPr>
            <a:xfrm>
              <a:off x="1522413" y="1828800"/>
              <a:ext cx="2221610" cy="222161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br>
                <a:rPr lang="en-US" sz="2800" dirty="0"/>
              </a:br>
              <a:r>
                <a:rPr lang="en-US" sz="2800" dirty="0"/>
                <a:t>2</a:t>
              </a:r>
              <a:endParaRPr lang="bg-BG" sz="2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055C26-7046-4615-A8CB-B0708F351AE3}"/>
                </a:ext>
              </a:extLst>
            </p:cNvPr>
            <p:cNvSpPr/>
            <p:nvPr/>
          </p:nvSpPr>
          <p:spPr>
            <a:xfrm>
              <a:off x="3034602" y="1828800"/>
              <a:ext cx="2221610" cy="222161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br>
                <a:rPr lang="en-US" sz="2800" dirty="0"/>
              </a:br>
              <a:r>
                <a:rPr lang="en-US" sz="2800" dirty="0"/>
                <a:t>5</a:t>
              </a:r>
              <a:endParaRPr lang="bg-B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7B6DC3-B40C-4D8C-8FA1-5A9D4B9AF196}"/>
                </a:ext>
              </a:extLst>
            </p:cNvPr>
            <p:cNvSpPr txBox="1"/>
            <p:nvPr/>
          </p:nvSpPr>
          <p:spPr>
            <a:xfrm>
              <a:off x="3198812" y="2154775"/>
              <a:ext cx="39946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2</a:t>
              </a:r>
              <a:b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</a:br>
              <a: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2</a:t>
              </a:r>
              <a:r>
                <a:rPr lang="en-US" sz="2800" dirty="0"/>
                <a:t/>
              </a:r>
              <a:br>
                <a:rPr lang="en-US" sz="2800" dirty="0"/>
              </a:br>
              <a: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3</a:t>
              </a:r>
              <a:endParaRPr lang="bg-BG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2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2885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2 цели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Намира най-големия им общ делител -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НОД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)</a:t>
            </a:r>
          </a:p>
          <a:p>
            <a:r>
              <a:rPr lang="bg-BG" dirty="0"/>
              <a:t>Насоки:</a:t>
            </a:r>
          </a:p>
          <a:p>
            <a:pPr lvl="1"/>
            <a:r>
              <a:rPr lang="bg-BG" dirty="0"/>
              <a:t>Докато не се достигне остатък 0:</a:t>
            </a:r>
          </a:p>
          <a:p>
            <a:pPr lvl="2"/>
            <a:r>
              <a:rPr lang="bg-BG" dirty="0"/>
              <a:t>Дели се по-голямото число на по-малкото</a:t>
            </a:r>
          </a:p>
          <a:p>
            <a:pPr lvl="2"/>
            <a:r>
              <a:rPr lang="bg-BG" dirty="0"/>
              <a:t>Взема се остатъка от делението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</a:t>
            </a:r>
            <a:r>
              <a:rPr lang="en-US" dirty="0"/>
              <a:t> -</a:t>
            </a:r>
            <a:r>
              <a:rPr lang="bg-BG" dirty="0"/>
              <a:t> условие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4444" y="4060208"/>
            <a:ext cx="319636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b ≠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oldB =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 = a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 = oldB;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6E6BD3-8318-44A3-AB41-0015E10937B3}"/>
              </a:ext>
            </a:extLst>
          </p:cNvPr>
          <p:cNvSpPr txBox="1">
            <a:spLocks/>
          </p:cNvSpPr>
          <p:nvPr/>
        </p:nvSpPr>
        <p:spPr>
          <a:xfrm>
            <a:off x="8361980" y="3301688"/>
            <a:ext cx="2971800" cy="622084"/>
          </a:xfrm>
          <a:prstGeom prst="rect">
            <a:avLst/>
          </a:prstGeom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Псевдо код: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56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371600"/>
            <a:ext cx="10366376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oldB =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 = a %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 = oldB;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GCD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https://judge.softuni.bg/Contests/Practice/Index/156#6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0C67663-7C3C-46A5-9E4A-A0FFBD0A0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2492276"/>
            <a:ext cx="4114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600</a:t>
            </a: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</a:t>
            </a: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136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600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4 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ост.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ост.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ост.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ост.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НОД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4087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4" y="4970600"/>
            <a:ext cx="11125198" cy="820600"/>
          </a:xfrm>
        </p:spPr>
        <p:txBody>
          <a:bodyPr/>
          <a:lstStyle/>
          <a:p>
            <a:r>
              <a:rPr lang="en-US" dirty="0"/>
              <a:t>Do…While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1814" y="5757966"/>
            <a:ext cx="11125198" cy="719034"/>
          </a:xfrm>
        </p:spPr>
        <p:txBody>
          <a:bodyPr/>
          <a:lstStyle/>
          <a:p>
            <a:r>
              <a:rPr lang="bg-BG" dirty="0"/>
              <a:t>Повторение докато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изпълнено условието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8212" y="6096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75212" y="3034134"/>
            <a:ext cx="2286000" cy="1589174"/>
            <a:chOff x="4875212" y="3186534"/>
            <a:chExt cx="2286000" cy="1589174"/>
          </a:xfrm>
        </p:grpSpPr>
        <p:sp>
          <p:nvSpPr>
            <p:cNvPr id="10" name="Flowchart: Decision 9"/>
            <p:cNvSpPr/>
            <p:nvPr/>
          </p:nvSpPr>
          <p:spPr>
            <a:xfrm>
              <a:off x="4875212" y="3186534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06016" y="3694221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5212" y="1219200"/>
            <a:ext cx="2286000" cy="926910"/>
            <a:chOff x="2586252" y="1101100"/>
            <a:chExt cx="2286000" cy="926910"/>
          </a:xfrm>
        </p:grpSpPr>
        <p:sp>
          <p:nvSpPr>
            <p:cNvPr id="15" name="Rectangle 14"/>
            <p:cNvSpPr/>
            <p:nvPr/>
          </p:nvSpPr>
          <p:spPr>
            <a:xfrm>
              <a:off x="2586252" y="1101100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35477" y="1309897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8" name="Elbow Connector 17"/>
          <p:cNvCxnSpPr>
            <a:endCxn id="15" idx="1"/>
          </p:cNvCxnSpPr>
          <p:nvPr/>
        </p:nvCxnSpPr>
        <p:spPr>
          <a:xfrm rot="16200000" flipV="1">
            <a:off x="3950677" y="2607191"/>
            <a:ext cx="2158041" cy="308969"/>
          </a:xfrm>
          <a:prstGeom prst="bentConnector4">
            <a:avLst>
              <a:gd name="adj1" fmla="val 52"/>
              <a:gd name="adj2" fmla="val 3948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7008812" y="3828721"/>
            <a:ext cx="1219200" cy="585956"/>
          </a:xfrm>
          <a:prstGeom prst="bentConnector3">
            <a:avLst>
              <a:gd name="adj1" fmla="val 1003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6320" y="3272135"/>
            <a:ext cx="986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39304" y="3272135"/>
            <a:ext cx="131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5" y="2146110"/>
            <a:ext cx="2512427" cy="18937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470259" y="1685668"/>
            <a:ext cx="3581401" cy="2429132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386602" y="2784561"/>
              <a:ext cx="1435203" cy="476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do-while</a:t>
              </a:r>
            </a:p>
          </p:txBody>
        </p:sp>
      </p:grp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018212" y="2133600"/>
            <a:ext cx="0" cy="900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4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/>
              <a:t>Тялото на цикъла се изпълнява докато </a:t>
            </a:r>
            <a:r>
              <a:rPr lang="bg-BG" sz="3000" dirty="0">
                <a:solidFill>
                  <a:srgbClr val="F3CD60"/>
                </a:solidFill>
              </a:rPr>
              <a:t>е вярно </a:t>
            </a:r>
            <a:r>
              <a:rPr lang="bg-BG" sz="3000" dirty="0"/>
              <a:t>дадено условие</a:t>
            </a:r>
            <a:endParaRPr lang="en-US" sz="3000" dirty="0"/>
          </a:p>
          <a:p>
            <a:pPr lvl="1"/>
            <a:r>
              <a:rPr lang="bg-BG" sz="2800"/>
              <a:t>Изпълнява се минимум един път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70212" y="2671205"/>
            <a:ext cx="59436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13412" y="4724400"/>
            <a:ext cx="3352800" cy="611767"/>
          </a:xfrm>
          <a:prstGeom prst="wedgeRoundRectCallout">
            <a:avLst>
              <a:gd name="adj1" fmla="val -55400"/>
              <a:gd name="adj2" fmla="val -454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true/false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77613" y="2819399"/>
            <a:ext cx="3250400" cy="942389"/>
          </a:xfrm>
          <a:prstGeom prst="wedgeRoundRectCallout">
            <a:avLst>
              <a:gd name="adj1" fmla="val -57464"/>
              <a:gd name="adj2" fmla="val 443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01" y="1137869"/>
            <a:ext cx="11804822" cy="5570355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естествено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Изчислява факториел от </a:t>
            </a:r>
            <a:r>
              <a:rPr lang="en-US" dirty="0"/>
              <a:t>n (</a:t>
            </a:r>
            <a:r>
              <a:rPr lang="en-US" dirty="0">
                <a:latin typeface="Consolas" panose="020B0609020204030204" pitchFamily="49" charset="0"/>
              </a:rPr>
              <a:t>n!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bg-BG" dirty="0"/>
              <a:t>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120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факториел - условие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44705" y="3858243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72007" y="46482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8"/>
          <p:cNvSpPr/>
          <p:nvPr/>
        </p:nvSpPr>
        <p:spPr>
          <a:xfrm>
            <a:off x="2343607" y="480639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05607" y="4648200"/>
            <a:ext cx="931405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41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факториел</a:t>
            </a:r>
            <a:r>
              <a:rPr lang="en-US" dirty="0"/>
              <a:t> – </a:t>
            </a:r>
            <a:r>
              <a:rPr lang="bg-BG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524000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fact *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Console.WriteLine(fact);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5558" y="2057400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</p:spTree>
    <p:extLst>
      <p:ext uri="{BB962C8B-B14F-4D97-AF65-F5344CB8AC3E}">
        <p14:creationId xmlns:p14="http://schemas.microsoft.com/office/powerpoint/2010/main" val="326740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</a:t>
            </a:r>
            <a:r>
              <a:rPr lang="en-US" dirty="0"/>
              <a:t> </a:t>
            </a:r>
            <a:r>
              <a:rPr lang="bg-BG" dirty="0"/>
              <a:t>положително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pPr lvl="1"/>
            <a:r>
              <a:rPr lang="bg-BG" dirty="0"/>
              <a:t>Сумира цифрите на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5634: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dirty="0"/>
              <a:t>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dirty="0"/>
              <a:t>=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цифрите на число - условие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94018" y="4820776"/>
            <a:ext cx="3065005" cy="651013"/>
            <a:chOff x="912812" y="5095460"/>
            <a:chExt cx="3065005" cy="651013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912812" y="51054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1234</a:t>
              </a:r>
            </a:p>
          </p:txBody>
        </p:sp>
        <p:sp>
          <p:nvSpPr>
            <p:cNvPr id="10" name="Стрелка надясно 9"/>
            <p:cNvSpPr/>
            <p:nvPr/>
          </p:nvSpPr>
          <p:spPr>
            <a:xfrm>
              <a:off x="2284412" y="52635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046412" y="5095460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89012" y="4800600"/>
            <a:ext cx="3065005" cy="641073"/>
            <a:chOff x="912812" y="5105400"/>
            <a:chExt cx="3065005" cy="641073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912812" y="51054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5634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Стрелка надясно 9"/>
            <p:cNvSpPr/>
            <p:nvPr/>
          </p:nvSpPr>
          <p:spPr>
            <a:xfrm>
              <a:off x="2284412" y="52635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046412" y="5105400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317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цифрите на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585103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%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of digits: {0}",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https://judge.softuni.bg/Contests/Practice/Index/156#8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67277" y="2322238"/>
            <a:ext cx="4114800" cy="962218"/>
          </a:xfrm>
          <a:prstGeom prst="wedgeRoundRectCallout">
            <a:avLst>
              <a:gd name="adj1" fmla="val -55236"/>
              <a:gd name="adj2" fmla="val 473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дава последната цифра на числото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189412" y="3886200"/>
            <a:ext cx="6783388" cy="524002"/>
          </a:xfrm>
          <a:prstGeom prst="wedgeRoundRectCallout">
            <a:avLst>
              <a:gd name="adj1" fmla="val -53056"/>
              <a:gd name="adj2" fmla="val -510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премахва последната цифра 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5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lvl="0"/>
            <a:r>
              <a:rPr lang="bg-BG" dirty="0"/>
              <a:t>По-сложни конструкции за цикъл:</a:t>
            </a:r>
            <a:endParaRPr lang="en-US" dirty="0"/>
          </a:p>
          <a:p>
            <a:pPr lvl="1"/>
            <a:r>
              <a:rPr lang="bg-BG" dirty="0"/>
              <a:t>Цикъл със стъпка</a:t>
            </a:r>
          </a:p>
          <a:p>
            <a:pPr lvl="1"/>
            <a:r>
              <a:rPr lang="bg-BG" dirty="0"/>
              <a:t>Цикъл с намаляваща стъпка</a:t>
            </a:r>
            <a:endParaRPr lang="en-US" dirty="0"/>
          </a:p>
          <a:p>
            <a:pPr lvl="1"/>
            <a:r>
              <a:rPr lang="bg-BG" dirty="0"/>
              <a:t>Цикъл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1"/>
            <a:r>
              <a:rPr lang="bg-BG" dirty="0"/>
              <a:t>Цикъл </a:t>
            </a:r>
            <a:r>
              <a:rPr lang="en-US" dirty="0"/>
              <a:t>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1"/>
            <a:r>
              <a:rPr lang="bg-BG" dirty="0"/>
              <a:t>Безкраен цикъл </a:t>
            </a:r>
          </a:p>
          <a:p>
            <a:pPr lvl="2"/>
            <a:r>
              <a:rPr lang="bg-BG" dirty="0"/>
              <a:t> 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dirty="0"/>
          </a:p>
          <a:p>
            <a:pPr lvl="2"/>
            <a:r>
              <a:rPr lang="bg-BG" dirty="0"/>
              <a:t> 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continue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676258" y="1243633"/>
            <a:ext cx="1922161" cy="1678375"/>
            <a:chOff x="7558418" y="2564463"/>
            <a:chExt cx="4019280" cy="36440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8827" y="2564463"/>
              <a:ext cx="1728871" cy="168670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1A7D166-21A4-4230-960E-BCE39198A3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2101044"/>
            <a:ext cx="353816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883" t="9229" r="6685" b="9229"/>
          <a:stretch/>
        </p:blipFill>
        <p:spPr>
          <a:xfrm>
            <a:off x="3308891" y="1903012"/>
            <a:ext cx="5300837" cy="2853091"/>
          </a:xfrm>
          <a:prstGeom prst="roundRect">
            <a:avLst>
              <a:gd name="adj" fmla="val 3432"/>
            </a:avLst>
          </a:prstGeom>
          <a:effectLst>
            <a:softEdge rad="1270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4" y="4756103"/>
            <a:ext cx="10820398" cy="1568497"/>
          </a:xfrm>
        </p:spPr>
        <p:txBody>
          <a:bodyPr/>
          <a:lstStyle/>
          <a:p>
            <a:r>
              <a:rPr lang="bg-BG" dirty="0"/>
              <a:t>Безкрайни цикли и оператори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bg-BG" dirty="0"/>
              <a:t> и </a:t>
            </a:r>
            <a:r>
              <a:rPr lang="en-US" dirty="0">
                <a:latin typeface="Consolas" panose="020B0609020204030204" pitchFamily="49" charset="0"/>
              </a:rPr>
              <a:t>continue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058389" y="1830612"/>
            <a:ext cx="2193746" cy="2193746"/>
            <a:chOff x="7740739" y="1887573"/>
            <a:chExt cx="2193746" cy="2193746"/>
          </a:xfrm>
        </p:grpSpPr>
        <p:pic>
          <p:nvPicPr>
            <p:cNvPr id="2058" name="Picture 10" descr="https://cdn3.iconfinder.com/data/icons/UltimateGnome/256x256/actions/go-jum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09691">
              <a:off x="7740739" y="1887573"/>
              <a:ext cx="2193746" cy="219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937806">
              <a:off x="8184463" y="2237096"/>
              <a:ext cx="1170513" cy="381000"/>
            </a:xfrm>
            <a:prstGeom prst="rect">
              <a:avLst/>
            </a:prstGeom>
            <a:noFill/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break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 rot="2657645">
            <a:off x="4765364" y="3120717"/>
            <a:ext cx="2685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accent6">
                    <a:lumMod val="50000"/>
                  </a:schemeClr>
                </a:solidFill>
              </a:rPr>
              <a:t>безкраен цикъл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" name="Picture 10" descr="https://cdn3.iconfinder.com/data/icons/UltimateGnome/256x256/actions/go-ju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82" flipH="1">
            <a:off x="1535629" y="2077885"/>
            <a:ext cx="2441854" cy="21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 rot="20486230">
            <a:off x="2190946" y="2313153"/>
            <a:ext cx="1203749" cy="46636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658329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Безкраен цикъл имаме когато:</a:t>
            </a:r>
          </a:p>
          <a:p>
            <a:pPr lvl="1"/>
            <a:r>
              <a:rPr lang="bg-BG" dirty="0"/>
              <a:t>Нямаме условие, което да прекрати цикъла</a:t>
            </a:r>
          </a:p>
          <a:p>
            <a:pPr lvl="1"/>
            <a:r>
              <a:rPr lang="bg-BG" dirty="0"/>
              <a:t>Нямаме команда, която да прекрати цикъла</a:t>
            </a:r>
          </a:p>
          <a:p>
            <a:pPr lvl="1"/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441117"/>
            <a:ext cx="7827871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212" y="1702753"/>
            <a:ext cx="1969179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Условия за прекратяване на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583227"/>
            <a:ext cx="7730059" cy="1695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792812" y="1311090"/>
            <a:ext cx="4369601" cy="850257"/>
          </a:xfrm>
          <a:prstGeom prst="wedgeRoundRectCallout">
            <a:avLst>
              <a:gd name="adj1" fmla="val -52645"/>
              <a:gd name="adj2" fmla="val -2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Условие за прекратяване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на цикъл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5B66EE-1C33-49DE-AA1C-DDF0381A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01" y="3589917"/>
            <a:ext cx="11804822" cy="2854960"/>
          </a:xfrm>
        </p:spPr>
        <p:txBody>
          <a:bodyPr>
            <a:normAutofit/>
          </a:bodyPr>
          <a:lstStyle/>
          <a:p>
            <a:r>
              <a:rPr lang="bg-BG" sz="3600" dirty="0"/>
              <a:t>Пример: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2" y="3581400"/>
            <a:ext cx="6663259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045D38-DF68-4F4D-9917-7735BF58D1C8}"/>
              </a:ext>
            </a:extLst>
          </p:cNvPr>
          <p:cNvSpPr txBox="1"/>
          <p:nvPr/>
        </p:nvSpPr>
        <p:spPr>
          <a:xfrm>
            <a:off x="6128156" y="600959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10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/>
      <p:bldP spid="8" grpId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3212" y="1040224"/>
            <a:ext cx="11804822" cy="5570355"/>
          </a:xfrm>
        </p:spPr>
        <p:txBody>
          <a:bodyPr/>
          <a:lstStyle/>
          <a:p>
            <a:r>
              <a:rPr lang="bg-BG" dirty="0"/>
              <a:t>Оператор </a:t>
            </a:r>
            <a:r>
              <a:rPr lang="en-US" dirty="0">
                <a:solidFill>
                  <a:srgbClr val="F3CD60"/>
                </a:solidFill>
              </a:rPr>
              <a:t>break</a:t>
            </a:r>
            <a:r>
              <a:rPr lang="en-US" dirty="0"/>
              <a:t> – </a:t>
            </a:r>
            <a:r>
              <a:rPr lang="bg-BG" dirty="0"/>
              <a:t>прекъсване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905000"/>
            <a:ext cx="779281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</a:t>
            </a:r>
            <a:r>
              <a:rPr lang="en-US" dirty="0"/>
              <a:t>a</a:t>
            </a:r>
            <a:r>
              <a:rPr lang="bg-BG" dirty="0"/>
              <a:t> за прекратяване на цикъл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822" y="1075032"/>
            <a:ext cx="1969179" cy="1002677"/>
          </a:xfrm>
          <a:prstGeom prst="rect">
            <a:avLst/>
          </a:prstGeom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046412" y="3454189"/>
            <a:ext cx="5867400" cy="482844"/>
          </a:xfrm>
          <a:prstGeom prst="wedgeRoundRectCallout">
            <a:avLst>
              <a:gd name="adj1" fmla="val -56052"/>
              <a:gd name="adj2" fmla="val -133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Условие за прекратяване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на цикъл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94013" y="4825790"/>
            <a:ext cx="3200400" cy="838200"/>
          </a:xfrm>
          <a:prstGeom prst="wedgeRoundRectCallout">
            <a:avLst>
              <a:gd name="adj1" fmla="val -56295"/>
              <a:gd name="adj2" fmla="val -453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Команда за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излизане от цикъл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116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Проверява да ли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е просто число</a:t>
            </a:r>
            <a:endParaRPr lang="bg-BG" sz="2400" dirty="0"/>
          </a:p>
          <a:p>
            <a:pPr>
              <a:lnSpc>
                <a:spcPct val="110000"/>
              </a:lnSpc>
            </a:pPr>
            <a:r>
              <a:rPr lang="bg-BG" sz="3200" dirty="0"/>
              <a:t>Насоки: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Едно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просто</a:t>
            </a:r>
            <a:r>
              <a:rPr lang="bg-BG" sz="3000" dirty="0"/>
              <a:t>, ако се дели единствено на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sz="3000" dirty="0"/>
              <a:t> 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3000" dirty="0"/>
              <a:t>и е по-голямо от 1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Прости числа: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19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29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41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43</a:t>
            </a:r>
            <a:r>
              <a:rPr lang="bg-BG" sz="3000" dirty="0"/>
              <a:t>, …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Непрости (композитни) числа: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bg-BG" sz="3000" dirty="0"/>
              <a:t> = 2 * 5,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21 </a:t>
            </a:r>
            <a:r>
              <a:rPr lang="bg-BG" sz="3000" dirty="0"/>
              <a:t>= 3 * 7,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143</a:t>
            </a:r>
            <a:r>
              <a:rPr lang="bg-BG" sz="3000" dirty="0"/>
              <a:t> = 13 * 11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числа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5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Прости числа</a:t>
            </a:r>
            <a:r>
              <a:rPr lang="en-US" sz="3600"/>
              <a:t> </a:t>
            </a:r>
            <a:r>
              <a:rPr lang="bg-BG" sz="3900"/>
              <a:t>– </a:t>
            </a:r>
            <a:r>
              <a:rPr lang="bg-BG" sz="3900" dirty="0"/>
              <a:t>решение</a:t>
            </a:r>
            <a:endParaRPr lang="en-US" sz="39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909221"/>
            <a:ext cx="10366376" cy="5379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2; i &lt;= Math.Sqrt(n);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i == 0)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(prime) Console.WriteLine("Prime");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Console.WriteLine("Not prime");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9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427412" y="4173425"/>
            <a:ext cx="4294496" cy="609600"/>
          </a:xfrm>
          <a:prstGeom prst="wedgeRoundRectCallout">
            <a:avLst>
              <a:gd name="adj1" fmla="val -55254"/>
              <a:gd name="adj2" fmla="val -277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излиза от цикъла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760412" y="4275176"/>
            <a:ext cx="1066800" cy="1025856"/>
          </a:xfrm>
          <a:prstGeom prst="bentConnector3">
            <a:avLst>
              <a:gd name="adj1" fmla="val 14339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7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Прочита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sz="3000" dirty="0"/>
              <a:t>Проверява дали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r>
              <a:rPr lang="bg-BG" sz="3000" dirty="0"/>
              <a:t> е четно</a:t>
            </a:r>
            <a:endParaRPr lang="en-US" sz="3000" dirty="0"/>
          </a:p>
          <a:p>
            <a:pPr lvl="1"/>
            <a:r>
              <a:rPr lang="bg-BG" sz="3000" dirty="0"/>
              <a:t>При невалидно число се връща към повторно въвеждане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число - условие</a:t>
            </a:r>
            <a:endParaRPr lang="en-US" dirty="0"/>
          </a:p>
        </p:txBody>
      </p:sp>
      <p:grpSp>
        <p:nvGrpSpPr>
          <p:cNvPr id="9" name="Group 7"/>
          <p:cNvGrpSpPr/>
          <p:nvPr/>
        </p:nvGrpSpPr>
        <p:grpSpPr>
          <a:xfrm>
            <a:off x="8173412" y="4267200"/>
            <a:ext cx="3186000" cy="1780061"/>
            <a:chOff x="9094190" y="2597400"/>
            <a:chExt cx="2216908" cy="1288800"/>
          </a:xfrm>
        </p:grpSpPr>
        <p:pic>
          <p:nvPicPr>
            <p:cNvPr id="10" name="Picture 2" descr="http://www.infiniteimpactmsu.com/s/811/images/editor/infinite_impact/infinite-impact-icon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4190" y="2970223"/>
              <a:ext cx="1698540" cy="915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891" y="2597400"/>
              <a:ext cx="1165207" cy="957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6264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число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1404437"/>
            <a:ext cx="9296400" cy="3853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Console.Write("Enter even number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2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even number </a:t>
            </a:r>
            <a:r>
              <a:rPr lang="bg-BG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exit from the loop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Console.WriteLine("The number is not even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Console.WriteLine("Even number entered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{0}",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n);</a:t>
            </a:r>
          </a:p>
        </p:txBody>
      </p:sp>
    </p:spTree>
    <p:extLst>
      <p:ext uri="{BB962C8B-B14F-4D97-AF65-F5344CB8AC3E}">
        <p14:creationId xmlns:p14="http://schemas.microsoft.com/office/powerpoint/2010/main" val="51539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4" y="5427800"/>
            <a:ext cx="10363198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884612" y="1236800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/>
                <a:t>цикли</a:t>
              </a:r>
              <a:endParaRPr lang="en-US" sz="4800" b="1" dirty="0"/>
            </a:p>
          </p:txBody>
        </p:sp>
      </p:grpSp>
      <p:pic>
        <p:nvPicPr>
          <p:cNvPr id="2052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73335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837612" y="1693951"/>
            <a:ext cx="2359356" cy="2816596"/>
            <a:chOff x="8837612" y="1693951"/>
            <a:chExt cx="2359356" cy="2816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054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50" y="11279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Прочита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Пресмята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r>
              <a:rPr lang="bg-BG" b="1" dirty="0">
                <a:solidFill>
                  <a:srgbClr val="F3CD60"/>
                </a:solidFill>
              </a:rPr>
              <a:t>-тото </a:t>
            </a:r>
            <a:r>
              <a:rPr lang="bg-BG" dirty="0"/>
              <a:t>число на Фибоначи</a:t>
            </a:r>
          </a:p>
          <a:p>
            <a:pPr>
              <a:lnSpc>
                <a:spcPct val="100000"/>
              </a:lnSpc>
            </a:pPr>
            <a:r>
              <a:rPr lang="bg-BG" dirty="0"/>
              <a:t>Числата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Фибоначи</a:t>
            </a:r>
            <a:r>
              <a:rPr lang="bg-BG" dirty="0"/>
              <a:t> са следните: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34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0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1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n</a:t>
            </a:r>
            <a:r>
              <a:rPr lang="en-US" noProof="1"/>
              <a:t> = F</a:t>
            </a:r>
            <a:r>
              <a:rPr lang="en-US" sz="3600" baseline="-25000" noProof="1"/>
              <a:t>n-1</a:t>
            </a:r>
            <a:r>
              <a:rPr lang="en-US" noProof="1"/>
              <a:t> + F</a:t>
            </a:r>
            <a:r>
              <a:rPr lang="en-US" sz="3600" baseline="-25000" noProof="1"/>
              <a:t>n-2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на Фибоначи - условие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634" y="3883293"/>
            <a:ext cx="6553200" cy="58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Примерен вход и изход: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84568" y="4876800"/>
            <a:ext cx="2614844" cy="683264"/>
            <a:chOff x="5637212" y="5635443"/>
            <a:chExt cx="2614844" cy="683264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637212" y="5635443"/>
              <a:ext cx="6858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10"/>
            <p:cNvSpPr/>
            <p:nvPr/>
          </p:nvSpPr>
          <p:spPr>
            <a:xfrm>
              <a:off x="6558651" y="580358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7320651" y="5645383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987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596666" y="4902052"/>
            <a:ext cx="2603146" cy="672108"/>
            <a:chOff x="5648910" y="5614348"/>
            <a:chExt cx="2603146" cy="672108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5648910" y="5614348"/>
              <a:ext cx="6858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Стрелка надясно 10"/>
            <p:cNvSpPr/>
            <p:nvPr/>
          </p:nvSpPr>
          <p:spPr>
            <a:xfrm>
              <a:off x="6558651" y="580358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7320651" y="5645383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29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bg-BG"/>
              <a:t>Цикли </a:t>
            </a:r>
            <a:r>
              <a:rPr lang="bg-BG" dirty="0"/>
              <a:t>със стъпка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на Фибоначи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36811" y="1701594"/>
            <a:ext cx="7391401" cy="40134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 i &lt; n-1;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fNext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f0 = f1;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f1 = fNext;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Console.WriteLine(f1);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1</a:t>
            </a:r>
            <a:r>
              <a:rPr lang="en-US" dirty="0">
                <a:hlinkClick r:id="rId2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0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пирамида </a:t>
            </a:r>
            <a:r>
              <a:rPr lang="bg-BG" dirty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10" y="3301019"/>
            <a:ext cx="144779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77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3592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27100" y="3301019"/>
            <a:ext cx="2020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27100" y="2031620"/>
            <a:ext cx="2020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3850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72404" y="3301019"/>
            <a:ext cx="2017799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72405" y="2031620"/>
            <a:ext cx="201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28902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11117" y="3301019"/>
            <a:ext cx="3146783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13 14 15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11118" y="2031620"/>
            <a:ext cx="314678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62231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760412" y="611914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12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616" y="3417557"/>
            <a:ext cx="1042506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3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87065"/>
            <a:ext cx="10591800" cy="5213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1; row &lt;= n; row++)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1; col &lt;= row; col++)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(col &gt; 1) Console.Write("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Console.Write(num);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num++;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4" descr="http://findicons.com/files/icons/2625/google_plus_interface_icons/128/pyram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012" y="1549728"/>
            <a:ext cx="1789200" cy="17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5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таблица </a:t>
            </a:r>
            <a:r>
              <a:rPr lang="bg-BG" dirty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 –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6110" y="3301019"/>
            <a:ext cx="144779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61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" name="Down Arrow 6"/>
          <p:cNvSpPr/>
          <p:nvPr/>
        </p:nvSpPr>
        <p:spPr>
          <a:xfrm>
            <a:off x="37976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65500" y="3301019"/>
            <a:ext cx="22437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65500" y="2031620"/>
            <a:ext cx="224371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88234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0805" y="3301019"/>
            <a:ext cx="185040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0805" y="2031620"/>
            <a:ext cx="18504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08360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0412" y="614490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https://judge.softuni.bg/Contests/Practice/Index/156#</a:t>
            </a:r>
            <a:r>
              <a:rPr lang="bg-BG" dirty="0">
                <a:solidFill>
                  <a:prstClr val="white"/>
                </a:solidFill>
                <a:hlinkClick r:id="rId2"/>
              </a:rPr>
              <a:t>13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141412" y="3301019"/>
            <a:ext cx="1447801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41412" y="2031620"/>
            <a:ext cx="144780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1712911" y="280109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pic>
        <p:nvPicPr>
          <p:cNvPr id="11266" name="Picture 2" descr="https://revelsystems.com/wp-content/uploads/2013/07/pos-feat-matrix-inventory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3" y="4615292"/>
            <a:ext cx="1607350" cy="160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6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87065"/>
            <a:ext cx="10591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0; row &lt;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0; col &lt; n;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row + col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 &gt; n) num = 2 * n -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Console.Write(num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4490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https://judge.softuni.bg/Contests/Practice/Index/156#</a:t>
            </a:r>
            <a:r>
              <a:rPr lang="bg-BG" dirty="0">
                <a:solidFill>
                  <a:prstClr val="white"/>
                </a:solidFill>
                <a:hlinkClick r:id="rId2"/>
              </a:rPr>
              <a:t>13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43221" y="3210866"/>
            <a:ext cx="21675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4741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887533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84612" y="868896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7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/>
                <a:t>цикли</a:t>
              </a:r>
              <a:endParaRPr lang="en-US" sz="4800" b="1" dirty="0"/>
            </a:p>
          </p:txBody>
        </p:sp>
      </p:grpSp>
      <p:pic>
        <p:nvPicPr>
          <p:cNvPr id="19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905431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8837612" y="1326047"/>
            <a:ext cx="2359356" cy="2816596"/>
            <a:chOff x="8837612" y="1693951"/>
            <a:chExt cx="2359356" cy="281659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2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09380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ползваме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 със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/>
              <a:t>Цикли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повтарят блок от код докато е в сила дадено условие: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779896"/>
            <a:ext cx="688563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169433" y="1981200"/>
            <a:ext cx="3639979" cy="4192726"/>
            <a:chOff x="8169433" y="1981200"/>
            <a:chExt cx="3258979" cy="36576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18176" y="3106618"/>
              <a:ext cx="2959609" cy="2532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60412" y="4419600"/>
            <a:ext cx="6885636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num++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създаваме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безкрайни</a:t>
            </a:r>
            <a:r>
              <a:rPr lang="bg-BG" sz="3200" dirty="0"/>
              <a:t> цикли 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3200" dirty="0"/>
              <a:t>    когато се наложи да излизаме от тях: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(2)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0737" y="2462949"/>
            <a:ext cx="41148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0000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13" name="Group 1">
            <a:extLst>
              <a:ext uri="{FF2B5EF4-FFF2-40B4-BE49-F238E27FC236}">
                <a16:creationId xmlns:a16="http://schemas.microsoft.com/office/drawing/2014/main" id="{C06F46BA-D055-446F-92A0-46EC6CC4B922}"/>
              </a:ext>
            </a:extLst>
          </p:cNvPr>
          <p:cNvGrpSpPr/>
          <p:nvPr/>
        </p:nvGrpSpPr>
        <p:grpSpPr>
          <a:xfrm>
            <a:off x="8169433" y="1981200"/>
            <a:ext cx="3639979" cy="4192726"/>
            <a:chOff x="8169433" y="1981200"/>
            <a:chExt cx="3258979" cy="3657600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EBCF000-0D0F-4AE3-96AE-ECE8FFACE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18176" y="3106618"/>
              <a:ext cx="2959609" cy="2532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>
              <a:extLst>
                <a:ext uri="{FF2B5EF4-FFF2-40B4-BE49-F238E27FC236}">
                  <a16:creationId xmlns:a16="http://schemas.microsoft.com/office/drawing/2014/main" id="{9D318EE8-57E6-4868-915E-AFD2BA86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213AF976-0B66-4FA8-8381-FF8349574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9613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8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47566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dirty="0"/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3 - условие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0412" y="4191000"/>
            <a:ext cx="4038600" cy="619337"/>
            <a:chOff x="760412" y="4191000"/>
            <a:chExt cx="4038600" cy="619337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685800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10"/>
            <p:cNvSpPr/>
            <p:nvPr/>
          </p:nvSpPr>
          <p:spPr>
            <a:xfrm>
              <a:off x="16748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436812" y="4200939"/>
              <a:ext cx="2362200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1, 4, 7, 10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413" y="5251122"/>
            <a:ext cx="4881560" cy="619337"/>
            <a:chOff x="760413" y="4191000"/>
            <a:chExt cx="4898569" cy="619337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760413" y="4191000"/>
              <a:ext cx="688190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5" name="Стрелка надясно 10"/>
            <p:cNvSpPr/>
            <p:nvPr/>
          </p:nvSpPr>
          <p:spPr>
            <a:xfrm>
              <a:off x="1677998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439997" y="4200939"/>
              <a:ext cx="3218985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1, 4, 7, 10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, 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01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01674"/>
            <a:ext cx="970156" cy="965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86" y="2525913"/>
            <a:ext cx="2910188" cy="3871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080" y="1676400"/>
            <a:ext cx="1324399" cy="1632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89" y="218739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463714"/>
            <a:ext cx="8001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7212" y="2022037"/>
            <a:ext cx="1033816" cy="492563"/>
          </a:xfrm>
          <a:prstGeom prst="rect">
            <a:avLst/>
          </a:prstGeom>
          <a:noFill/>
          <a:ln w="50800">
            <a:solidFill>
              <a:srgbClr val="F3C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42D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085012" y="2238633"/>
            <a:ext cx="2073388" cy="1127817"/>
          </a:xfrm>
          <a:prstGeom prst="wedgeRoundRectCallout">
            <a:avLst>
              <a:gd name="adj1" fmla="val -65031"/>
              <a:gd name="adj2" fmla="val -399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</a:t>
            </a:r>
          </a:p>
        </p:txBody>
      </p:sp>
      <p:sp>
        <p:nvSpPr>
          <p:cNvPr id="8" name="Rectangle 7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обратен ред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bg-BG" dirty="0"/>
              <a:t>)</a:t>
            </a:r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2812" y="5411166"/>
            <a:ext cx="4114800" cy="693203"/>
            <a:chOff x="760412" y="4191000"/>
            <a:chExt cx="4114800" cy="69320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Стрелка надясно 4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19812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3, 2, 1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2812" y="4343400"/>
            <a:ext cx="7543800" cy="693203"/>
            <a:chOff x="760412" y="4191000"/>
            <a:chExt cx="7543800" cy="69320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4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54102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100, 99, 98, …, 3, 2, 1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44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1519" y="1608321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&gt;= 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-= 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5613" y="2286000"/>
            <a:ext cx="1447800" cy="492563"/>
          </a:xfrm>
          <a:prstGeom prst="rect">
            <a:avLst/>
          </a:prstGeom>
          <a:noFill/>
          <a:ln w="50800">
            <a:solidFill>
              <a:srgbClr val="F3C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42D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8212" y="2286000"/>
            <a:ext cx="1447800" cy="492563"/>
          </a:xfrm>
          <a:prstGeom prst="rect">
            <a:avLst/>
          </a:prstGeom>
          <a:noFill/>
          <a:ln w="50800">
            <a:solidFill>
              <a:srgbClr val="F3C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42D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68708" y="2171700"/>
            <a:ext cx="4072022" cy="533400"/>
          </a:xfrm>
          <a:prstGeom prst="wedgeRoundRectCallout">
            <a:avLst>
              <a:gd name="adj1" fmla="val -57476"/>
              <a:gd name="adj2" fmla="val -90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Отрицателна стъпка: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1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18211" y="2895600"/>
            <a:ext cx="3315569" cy="949295"/>
          </a:xfrm>
          <a:prstGeom prst="wedgeRoundRectCallout">
            <a:avLst>
              <a:gd name="adj1" fmla="val -55422"/>
              <a:gd name="adj2" fmla="val -408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 &gt;= 1</a:t>
            </a: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числата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rgbClr val="F3CD60"/>
                </a:solidFill>
                <a:latin typeface="Consolas" panose="020B0609020204030204" pitchFamily="49" charset="0"/>
              </a:rPr>
              <a:t>2</a:t>
            </a:r>
            <a:r>
              <a:rPr lang="en-US" b="1" baseline="30000" dirty="0">
                <a:solidFill>
                  <a:srgbClr val="F3CD60"/>
                </a:solidFill>
                <a:latin typeface="Consolas" panose="020B0609020204030204" pitchFamily="49" charset="0"/>
              </a:rPr>
              <a:t>n</a:t>
            </a:r>
            <a:endParaRPr lang="en-US" b="1" dirty="0">
              <a:solidFill>
                <a:srgbClr val="F3CD60"/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bg-BG" dirty="0"/>
              <a:t> с </a:t>
            </a:r>
            <a:r>
              <a:rPr lang="en-US" dirty="0"/>
              <a:t>for-</a:t>
            </a:r>
            <a:r>
              <a:rPr lang="bg-BG" dirty="0"/>
              <a:t>цикъл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075" y="1354862"/>
            <a:ext cx="2610674" cy="2598001"/>
          </a:xfrm>
          <a:prstGeom prst="roundRect">
            <a:avLst>
              <a:gd name="adj" fmla="val 1795"/>
            </a:avLst>
          </a:prstGeom>
        </p:spPr>
      </p:pic>
      <p:grpSp>
        <p:nvGrpSpPr>
          <p:cNvPr id="5" name="Group 4"/>
          <p:cNvGrpSpPr/>
          <p:nvPr/>
        </p:nvGrpSpPr>
        <p:grpSpPr>
          <a:xfrm>
            <a:off x="912812" y="5464151"/>
            <a:ext cx="6705600" cy="693204"/>
            <a:chOff x="760412" y="4284633"/>
            <a:chExt cx="6705600" cy="69320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760412" y="4284633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0" name="Стрелка надясно 9"/>
            <p:cNvSpPr/>
            <p:nvPr/>
          </p:nvSpPr>
          <p:spPr>
            <a:xfrm>
              <a:off x="2132012" y="445277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894012" y="4294573"/>
              <a:ext cx="45720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1, 2, 4, 8, 16, 32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2812" y="4446973"/>
            <a:ext cx="8763000" cy="683264"/>
            <a:chOff x="760412" y="4294573"/>
            <a:chExt cx="8763000" cy="68326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760412" y="4294573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Стрелка надясно 9"/>
            <p:cNvSpPr/>
            <p:nvPr/>
          </p:nvSpPr>
          <p:spPr>
            <a:xfrm>
              <a:off x="2132012" y="445277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894012" y="4294573"/>
              <a:ext cx="66294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2, 4, 8, 16, 32, …, 1024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2217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2549</Words>
  <Application>Microsoft Office PowerPoint</Application>
  <PresentationFormat>Custom</PresentationFormat>
  <Paragraphs>535</Paragraphs>
  <Slides>50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 16x9</vt:lpstr>
      <vt:lpstr>Работа с по-сложни цикли</vt:lpstr>
      <vt:lpstr>Have a Question?</vt:lpstr>
      <vt:lpstr>Съдържание</vt:lpstr>
      <vt:lpstr>Цикли със стъпка</vt:lpstr>
      <vt:lpstr>Числата от 1 до N през 3 - условие</vt:lpstr>
      <vt:lpstr>Числата от 1 до N през 3 – решение</vt:lpstr>
      <vt:lpstr>Числата от N до 1 в обратен ред - условие</vt:lpstr>
      <vt:lpstr>Числата от N до 1 в обратен ред – решение </vt:lpstr>
      <vt:lpstr>Числата от 1 до 2n с for-цикъл – условие</vt:lpstr>
      <vt:lpstr>Числата от 1 до 2n с for-цикъл – решение</vt:lpstr>
      <vt:lpstr>Четни степени на 2 - условие</vt:lpstr>
      <vt:lpstr>Четни степени на 2 – решене</vt:lpstr>
      <vt:lpstr>While цикъл</vt:lpstr>
      <vt:lpstr>While цикъл</vt:lpstr>
      <vt:lpstr>Редица числа 2k+1 - условие</vt:lpstr>
      <vt:lpstr>Редица числа 2k+1 – решение</vt:lpstr>
      <vt:lpstr>Число в диапазона [1…100] - условие</vt:lpstr>
      <vt:lpstr>Число в диапазона [1…100] – решение</vt:lpstr>
      <vt:lpstr>PowerPoint Presentation</vt:lpstr>
      <vt:lpstr>Най-голям общ делител (НОД)</vt:lpstr>
      <vt:lpstr>Най-голям общ делител (НОД)</vt:lpstr>
      <vt:lpstr>Алгоритъм на Евклид за НОД - условие</vt:lpstr>
      <vt:lpstr>Алгоритъм на Евклид за НОД</vt:lpstr>
      <vt:lpstr>Do…While цикъл</vt:lpstr>
      <vt:lpstr>Do-while цикъл</vt:lpstr>
      <vt:lpstr>Изчисляване на факториел - условие</vt:lpstr>
      <vt:lpstr>Изчисляване на факториел – решение</vt:lpstr>
      <vt:lpstr>Сумиране на цифрите на число - условие</vt:lpstr>
      <vt:lpstr>Сумиране на цифрите на число</vt:lpstr>
      <vt:lpstr>Безкрайни цикли и оператори break и continue</vt:lpstr>
      <vt:lpstr>Безкраен цикъл</vt:lpstr>
      <vt:lpstr>Условия за прекратяване на цикъл</vt:lpstr>
      <vt:lpstr>Командa за прекратяване на цикъл</vt:lpstr>
      <vt:lpstr>Прости числа - условие</vt:lpstr>
      <vt:lpstr>Прости числа – решение</vt:lpstr>
      <vt:lpstr>Четно число - условие</vt:lpstr>
      <vt:lpstr>Четно число – решение</vt:lpstr>
      <vt:lpstr>Задачи с цикли</vt:lpstr>
      <vt:lpstr>Числа на Фибоначи - условие</vt:lpstr>
      <vt:lpstr>Числа на Фибоначи</vt:lpstr>
      <vt:lpstr>Пирамида от числа – условие</vt:lpstr>
      <vt:lpstr>Пирамида от числа – решение</vt:lpstr>
      <vt:lpstr>Таблица с числа – условие</vt:lpstr>
      <vt:lpstr>Таблица с числа – решение</vt:lpstr>
      <vt:lpstr>PowerPoint Presentation</vt:lpstr>
      <vt:lpstr>Какво научихме днес?</vt:lpstr>
      <vt:lpstr>Какво научихме днес? (2)</vt:lpstr>
      <vt:lpstr>Чертане с цикли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2018-03-23T14:44:48Z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