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1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78" r:id="rId5"/>
    <p:sldId id="259" r:id="rId6"/>
    <p:sldId id="260" r:id="rId7"/>
    <p:sldId id="286" r:id="rId8"/>
    <p:sldId id="261" r:id="rId9"/>
    <p:sldId id="262" r:id="rId10"/>
    <p:sldId id="263" r:id="rId11"/>
    <p:sldId id="264" r:id="rId12"/>
    <p:sldId id="287" r:id="rId13"/>
    <p:sldId id="281" r:id="rId14"/>
    <p:sldId id="265" r:id="rId15"/>
    <p:sldId id="288" r:id="rId16"/>
    <p:sldId id="266" r:id="rId17"/>
    <p:sldId id="289" r:id="rId18"/>
    <p:sldId id="279" r:id="rId19"/>
    <p:sldId id="304" r:id="rId20"/>
    <p:sldId id="267" r:id="rId21"/>
    <p:sldId id="290" r:id="rId22"/>
    <p:sldId id="291" r:id="rId23"/>
    <p:sldId id="299" r:id="rId24"/>
    <p:sldId id="268" r:id="rId25"/>
    <p:sldId id="303" r:id="rId26"/>
    <p:sldId id="269" r:id="rId27"/>
    <p:sldId id="282" r:id="rId28"/>
    <p:sldId id="283" r:id="rId29"/>
    <p:sldId id="301" r:id="rId30"/>
    <p:sldId id="302" r:id="rId31"/>
    <p:sldId id="292" r:id="rId32"/>
    <p:sldId id="270" r:id="rId33"/>
    <p:sldId id="293" r:id="rId34"/>
    <p:sldId id="294" r:id="rId35"/>
    <p:sldId id="272" r:id="rId36"/>
    <p:sldId id="271" r:id="rId37"/>
    <p:sldId id="273" r:id="rId38"/>
    <p:sldId id="296" r:id="rId39"/>
    <p:sldId id="285" r:id="rId40"/>
    <p:sldId id="284" r:id="rId41"/>
    <p:sldId id="300" r:id="rId42"/>
    <p:sldId id="295" r:id="rId43"/>
    <p:sldId id="274" r:id="rId44"/>
    <p:sldId id="297" r:id="rId45"/>
    <p:sldId id="275" r:id="rId46"/>
    <p:sldId id="276" r:id="rId47"/>
    <p:sldId id="298" r:id="rId48"/>
    <p:sldId id="277" r:id="rId4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6F5E"/>
    <a:srgbClr val="C81D2B"/>
    <a:srgbClr val="1A3170"/>
    <a:srgbClr val="A57133"/>
    <a:srgbClr val="007E4F"/>
    <a:srgbClr val="009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9.xml"/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858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5334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86400" y="8686800"/>
            <a:ext cx="1371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BD304B27-EDAE-2B42-B931-F4A43A4E72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05991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GB" altLang="en-US"/>
              <a:t>© David J. Barnes and Michael Kölling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6EFD2CC-C5C9-994E-897A-55750BC690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0659979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184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FE2BB65-6B68-B449-A95C-B1A6D9CE7C6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1C7EA08C-4245-DA4C-A56F-84B99985638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11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6948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09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BAD7F267-F486-8C42-8BE3-D38733D75DD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620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301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BF01C2B9-F148-D248-8B24-36F43746ED6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548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42B80AA9-9110-5649-856E-9959702D86FC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538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D87F04AC-66A4-8A46-8CF7-4EB8D4BAC17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275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08B82-A232-E607-AD42-E16EA067D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4334F84B-A9CB-D2FF-763B-B9277DAC5C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49154" name="Rectangle 6">
            <a:extLst>
              <a:ext uri="{FF2B5EF4-FFF2-40B4-BE49-F238E27FC236}">
                <a16:creationId xmlns:a16="http://schemas.microsoft.com/office/drawing/2014/main" id="{AF1B7357-07BE-D8B6-6EA6-2B9AA2855E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AEBCC6A2-40C2-FD5A-40D0-9EA09CDF77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D87F04AC-66A4-8A46-8CF7-4EB8D4BAC17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22CC24A8-480A-A51D-CFA7-A6242AD6C7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4" name="Rectangle 3">
            <a:extLst>
              <a:ext uri="{FF2B5EF4-FFF2-40B4-BE49-F238E27FC236}">
                <a16:creationId xmlns:a16="http://schemas.microsoft.com/office/drawing/2014/main" id="{FAAF8EEE-3291-7083-ED63-F6D8AB02C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598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325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C979DF4-CC73-9B4F-8FFB-0055A5D5E511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082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5529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5B76FE57-F2C0-4646-9243-30FE5272AB4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009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041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CEE1565E-29AA-3446-A164-B8D1885B9D1E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810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246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246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33DCE7E3-7332-834C-B906-2AEF9A08C04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27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try out in codepad</a:t>
            </a:r>
          </a:p>
        </p:txBody>
      </p:sp>
    </p:spTree>
    <p:extLst>
      <p:ext uri="{BB962C8B-B14F-4D97-AF65-F5344CB8AC3E}">
        <p14:creationId xmlns:p14="http://schemas.microsoft.com/office/powerpoint/2010/main" val="31493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3EEF35E-136E-9848-81A3-81FC4CB5ACBD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70507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45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45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168F1F93-EB3A-2A46-83B6-547F456C1C5F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28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GB" altLang="en-US" sz="1600">
              <a:latin typeface="Lucida Grande" charset="0"/>
              <a:ea typeface="ＭＳ Ｐゴシック" charset="-128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545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69974D1-C273-1A44-83FD-CD5A69E869C2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32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8204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16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16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8E88E89-A7E9-1241-A2C0-710240EC769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270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37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37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3BDD55DC-E889-CD43-96CD-A94D179C496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0485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57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57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FEFF930-7A3E-E440-99D2-D88CF4C2A3B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37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594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19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19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A42CBBF-813F-C24A-9B84-B001A2F9FD3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7380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778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778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07873945-15D1-0D4D-A39F-AD56662E531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  <p:txBody>
          <a:bodyPr/>
          <a:lstStyle/>
          <a:p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write method in BlueJ;</a:t>
            </a:r>
          </a:p>
          <a:p>
            <a:r>
              <a:rPr lang="en-US" altLang="en-US" sz="1600">
                <a:latin typeface="Lucida Grande" charset="0"/>
                <a:ea typeface="ＭＳ Ｐゴシック" charset="-128"/>
                <a:sym typeface="Lucida Grande" charset="0"/>
              </a:rPr>
              <a:t>first: do it wrong</a:t>
            </a:r>
          </a:p>
        </p:txBody>
      </p:sp>
    </p:spTree>
    <p:extLst>
      <p:ext uri="{BB962C8B-B14F-4D97-AF65-F5344CB8AC3E}">
        <p14:creationId xmlns:p14="http://schemas.microsoft.com/office/powerpoint/2010/main" val="10899210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397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39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4180958-73CC-0144-BCE8-529C91825BE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707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70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70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7A7C21A4-7154-284F-95B6-24ADE101CD5C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91491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8909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9D6D8DB9-229C-A142-9375-6DC2BBB50BDC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890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598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25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A505FE46-EE54-4B4E-9719-9BE6FC243183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3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25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2527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921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921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42F78871-0436-0947-88D0-D12E443F6C0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2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121DF6D3-2844-494B-BE5D-347BDDF11B69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4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45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8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66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0378F90A-9381-8040-A980-0A2625F4C8C4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5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66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50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286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027A423C-2F31-A64B-98F4-2BE2E2995930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6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286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7113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17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6C8CED3F-91D8-8545-A8A6-5EC7D5FF1716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8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17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59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C7652629-C275-0C4D-8DEC-93027D009818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9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37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45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Objects First with Java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1200" b="0">
                <a:solidFill>
                  <a:schemeClr val="tx1"/>
                </a:solidFill>
                <a:latin typeface="Times New Roman" charset="0"/>
              </a:rPr>
              <a:t>© David J. Barnes and Michael Kölling</a:t>
            </a:r>
          </a:p>
        </p:txBody>
      </p:sp>
      <p:sp>
        <p:nvSpPr>
          <p:cNvPr id="358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r"/>
            <a:fld id="{B935509B-9BC9-2B42-B016-D97018AA8DC5}" type="slidenum">
              <a:rPr lang="en-GB" altLang="en-US" sz="1200" b="0">
                <a:solidFill>
                  <a:schemeClr val="tx1"/>
                </a:solidFill>
                <a:latin typeface="Times New Roman" charset="0"/>
              </a:rPr>
              <a:pPr algn="r"/>
              <a:t>10</a:t>
            </a:fld>
            <a:endParaRPr lang="en-GB" altLang="en-US" sz="1200" b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45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52069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657917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941613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70680592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251327114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008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625600" y="1828800"/>
            <a:ext cx="4876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6705600" y="1828800"/>
            <a:ext cx="48768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2111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625600" y="1828800"/>
            <a:ext cx="9956800" cy="4267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395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16205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35" r:id="rId4"/>
    <p:sldLayoutId id="2147483936" r:id="rId5"/>
    <p:sldLayoutId id="2147483937" r:id="rId6"/>
    <p:sldLayoutId id="2147483938" r:id="rId7"/>
    <p:sldLayoutId id="2147483939" r:id="rId8"/>
  </p:sldLayoutIdLst>
  <p:transition spd="med"/>
  <p:hf sldNum="0" hd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Understanding class definitions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22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ea typeface="+mn-ea"/>
                <a:cs typeface="+mn-cs"/>
              </a:rPr>
              <a:t>Exploring source code</a:t>
            </a:r>
          </a:p>
        </p:txBody>
      </p:sp>
      <p:sp>
        <p:nvSpPr>
          <p:cNvPr id="17411" name="Text Box 4"/>
          <p:cNvSpPr txBox="1">
            <a:spLocks noChangeArrowheads="1"/>
          </p:cNvSpPr>
          <p:nvPr/>
        </p:nvSpPr>
        <p:spPr bwMode="auto">
          <a:xfrm>
            <a:off x="10050463" y="6537328"/>
            <a:ext cx="36580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1000" b="0" dirty="0">
                <a:solidFill>
                  <a:schemeClr val="tx1"/>
                </a:solidFill>
              </a:rPr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Passing data via parameters</a:t>
            </a:r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3359699" y="5589243"/>
            <a:ext cx="6408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>
                <a:solidFill>
                  <a:srgbClr val="1A3170"/>
                </a:solidFill>
              </a:rPr>
              <a:t>Parameters are another sort of variable.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2043286"/>
            <a:ext cx="6057900" cy="29591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Assignment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7584" y="1808162"/>
            <a:ext cx="9326887" cy="47529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4000" dirty="0">
                <a:ea typeface="MS PGothic" charset="-128"/>
              </a:rPr>
              <a:t>Values are stored into fields (and other variables) via assignment statements:</a:t>
            </a:r>
            <a:br>
              <a:rPr lang="en-US" altLang="en-US" sz="4000" dirty="0">
                <a:ea typeface="MS PGothic" charset="-128"/>
              </a:rPr>
            </a:br>
            <a:endParaRPr lang="en-US" altLang="en-US" sz="4000" dirty="0">
              <a:ea typeface="MS PGothic" charset="-128"/>
            </a:endParaRPr>
          </a:p>
          <a:p>
            <a:pPr lvl="1" eaLnBrk="1" hangingPunct="1"/>
            <a:r>
              <a:rPr lang="en-US" altLang="en-US" sz="3600" i="1" dirty="0">
                <a:ea typeface="MS PGothic" charset="-128"/>
              </a:rPr>
              <a:t>variable = expression;</a:t>
            </a:r>
            <a:br>
              <a:rPr lang="en-US" altLang="en-US" sz="3600" i="1" dirty="0">
                <a:ea typeface="MS PGothic" charset="-128"/>
              </a:rPr>
            </a:br>
            <a:endParaRPr lang="en-US" altLang="en-US" sz="3600" i="1" dirty="0">
              <a:ea typeface="MS PGothic" charset="-128"/>
            </a:endParaRPr>
          </a:p>
          <a:p>
            <a:pPr lvl="1" eaLnBrk="1" hangingPunct="1"/>
            <a:r>
              <a:rPr lang="en-US" altLang="en-US" sz="3600" b="1" dirty="0">
                <a:latin typeface="Courier New" charset="0"/>
                <a:ea typeface="MS PGothic" charset="-128"/>
              </a:rPr>
              <a:t>balance = balance + amount;</a:t>
            </a:r>
          </a:p>
          <a:p>
            <a:pPr eaLnBrk="1" hangingPunct="1"/>
            <a:r>
              <a:rPr lang="en-US" altLang="en-US" sz="4000" dirty="0">
                <a:ea typeface="MS PGothic" charset="-128"/>
              </a:rPr>
              <a:t>A variable can store just one value, so any previous value is lost.</a:t>
            </a:r>
          </a:p>
        </p:txBody>
      </p:sp>
      <p:sp>
        <p:nvSpPr>
          <p:cNvPr id="2" name="Cloud 1"/>
          <p:cNvSpPr/>
          <p:nvPr/>
        </p:nvSpPr>
        <p:spPr bwMode="auto">
          <a:xfrm>
            <a:off x="6240016" y="3429000"/>
            <a:ext cx="1943100" cy="6477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i="1" dirty="0">
                <a:solidFill>
                  <a:srgbClr val="FF6600"/>
                </a:solidFill>
                <a:latin typeface="+mn-lt"/>
                <a:ea typeface="ＭＳ Ｐゴシック" charset="0"/>
                <a:cs typeface="MS PGothic" charset="0"/>
              </a:rPr>
              <a:t>pattern</a:t>
            </a:r>
          </a:p>
        </p:txBody>
      </p:sp>
      <p:sp>
        <p:nvSpPr>
          <p:cNvPr id="6" name="Cloud 5"/>
          <p:cNvSpPr/>
          <p:nvPr/>
        </p:nvSpPr>
        <p:spPr bwMode="auto">
          <a:xfrm>
            <a:off x="9192344" y="4365104"/>
            <a:ext cx="2160587" cy="6477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r>
              <a:rPr lang="en-US" b="0" i="1" dirty="0">
                <a:solidFill>
                  <a:srgbClr val="FF6600"/>
                </a:solidFill>
                <a:latin typeface="+mn-lt"/>
                <a:ea typeface="ＭＳ Ｐゴシック" charset="0"/>
                <a:cs typeface="MS PGothic" charset="0"/>
              </a:rPr>
              <a:t>example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Choosing variable names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altLang="en-US">
                <a:ea typeface="MS PGothic" charset="-128"/>
              </a:rPr>
              <a:t>There is a lot of freedom over choice of names. Use it wisely!</a:t>
            </a:r>
          </a:p>
          <a:p>
            <a:r>
              <a:rPr lang="en-GB" altLang="en-US">
                <a:ea typeface="MS PGothic" charset="-128"/>
              </a:rPr>
              <a:t>Choose expressive names to make code easier to understand: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price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US" b="1">
                <a:latin typeface="Courier New" charset="0"/>
                <a:ea typeface="MS PGothic" charset="-128"/>
              </a:rPr>
              <a:t>amount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US" b="1">
                <a:latin typeface="Courier New" charset="0"/>
                <a:ea typeface="MS PGothic" charset="-128"/>
              </a:rPr>
              <a:t>name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US" b="1">
                <a:latin typeface="Courier New" charset="0"/>
                <a:ea typeface="MS PGothic" charset="-128"/>
              </a:rPr>
              <a:t>age</a:t>
            </a:r>
            <a:r>
              <a:rPr lang="en-GB" altLang="en-US">
                <a:ea typeface="MS PGothic" charset="-128"/>
              </a:rPr>
              <a:t>, etc.</a:t>
            </a:r>
          </a:p>
          <a:p>
            <a:r>
              <a:rPr lang="en-GB" altLang="en-US">
                <a:ea typeface="MS PGothic" charset="-128"/>
              </a:rPr>
              <a:t>Avoid single-letter or cryptic names: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w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US" b="1">
                <a:latin typeface="Courier New" charset="0"/>
                <a:ea typeface="MS PGothic" charset="-128"/>
              </a:rPr>
              <a:t>t5</a:t>
            </a:r>
            <a:r>
              <a:rPr lang="en-GB" altLang="en-US">
                <a:ea typeface="MS PGothic" charset="-128"/>
              </a:rPr>
              <a:t>, </a:t>
            </a:r>
            <a:r>
              <a:rPr lang="en-GB" altLang="en-US" b="1">
                <a:latin typeface="Courier New" charset="0"/>
                <a:ea typeface="MS PGothic" charset="-128"/>
              </a:rPr>
              <a:t>xyz123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91439" rIns="81279" bIns="91439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Next concepts to be covered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1464" y="1844824"/>
            <a:ext cx="9505056" cy="4267200"/>
          </a:xfrm>
        </p:spPr>
        <p:txBody>
          <a:bodyPr vert="horz" wrap="square" lIns="91440" tIns="91439" rIns="233680" bIns="91439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82588"/>
            <a:r>
              <a:rPr lang="en-US" altLang="en-US" dirty="0">
                <a:ea typeface="MS PGothic" charset="-128"/>
              </a:rPr>
              <a:t>Methods, including:</a:t>
            </a:r>
          </a:p>
          <a:p>
            <a:pPr lvl="1" eaLnBrk="1" hangingPunct="1"/>
            <a:r>
              <a:rPr lang="en-US" altLang="en-US" i="1" dirty="0">
                <a:ea typeface="MS PGothic" charset="-128"/>
              </a:rPr>
              <a:t>accessor </a:t>
            </a:r>
            <a:r>
              <a:rPr lang="en-US" altLang="en-US" dirty="0">
                <a:ea typeface="MS PGothic" charset="-128"/>
              </a:rPr>
              <a:t>(</a:t>
            </a:r>
            <a:r>
              <a:rPr lang="en-US" altLang="en-US" i="1" dirty="0">
                <a:ea typeface="MS PGothic" charset="-128"/>
              </a:rPr>
              <a:t>getter</a:t>
            </a:r>
            <a:r>
              <a:rPr lang="en-US" altLang="en-US" dirty="0">
                <a:ea typeface="MS PGothic" charset="-128"/>
              </a:rPr>
              <a:t>) methods</a:t>
            </a:r>
          </a:p>
          <a:p>
            <a:pPr lvl="1" eaLnBrk="1" hangingPunct="1"/>
            <a:r>
              <a:rPr lang="en-US" altLang="en-US" i="1" dirty="0">
                <a:ea typeface="MS PGothic" charset="-128"/>
              </a:rPr>
              <a:t>mutator</a:t>
            </a:r>
            <a:r>
              <a:rPr lang="en-US" altLang="en-US" dirty="0">
                <a:ea typeface="MS PGothic" charset="-128"/>
              </a:rPr>
              <a:t> (</a:t>
            </a:r>
            <a:r>
              <a:rPr lang="en-US" altLang="en-US" i="1" dirty="0">
                <a:ea typeface="MS PGothic" charset="-128"/>
              </a:rPr>
              <a:t>setter</a:t>
            </a:r>
            <a:r>
              <a:rPr lang="en-US" altLang="en-US" dirty="0">
                <a:ea typeface="MS PGothic" charset="-128"/>
              </a:rPr>
              <a:t>) methods;</a:t>
            </a:r>
          </a:p>
          <a:p>
            <a:pPr marL="382588"/>
            <a:r>
              <a:rPr lang="en-US" altLang="en-US" dirty="0">
                <a:ea typeface="MS PGothic" charset="-128"/>
              </a:rPr>
              <a:t>String formatting;</a:t>
            </a:r>
          </a:p>
          <a:p>
            <a:pPr marL="382588"/>
            <a:r>
              <a:rPr lang="en-US" altLang="en-US" dirty="0">
                <a:ea typeface="MS PGothic" charset="-128"/>
              </a:rPr>
              <a:t>Conditional statements;</a:t>
            </a:r>
          </a:p>
          <a:p>
            <a:pPr marL="382588"/>
            <a:r>
              <a:rPr lang="en-US" altLang="en-US" dirty="0">
                <a:ea typeface="MS PGothic" charset="-128"/>
              </a:rPr>
              <a:t>Local variables.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Methods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sz="3600" dirty="0">
                <a:ea typeface="MS PGothic" charset="-128"/>
              </a:rPr>
              <a:t>Methods implement the </a:t>
            </a:r>
            <a:r>
              <a:rPr lang="en-US" altLang="en-US" sz="3600" i="1" dirty="0">
                <a:ea typeface="MS PGothic" charset="-128"/>
              </a:rPr>
              <a:t>behavior</a:t>
            </a:r>
            <a:r>
              <a:rPr lang="en-US" altLang="en-US" sz="3600" dirty="0">
                <a:ea typeface="MS PGothic" charset="-128"/>
              </a:rPr>
              <a:t> of objects.</a:t>
            </a:r>
          </a:p>
          <a:p>
            <a:pPr eaLnBrk="1" hangingPunct="1"/>
            <a:r>
              <a:rPr lang="en-US" altLang="en-US" sz="3600" dirty="0">
                <a:ea typeface="MS PGothic" charset="-128"/>
              </a:rPr>
              <a:t>Methods have a consistent structure comprised of a </a:t>
            </a:r>
            <a:r>
              <a:rPr lang="en-US" altLang="en-US" sz="3600" i="1" dirty="0">
                <a:ea typeface="MS PGothic" charset="-128"/>
              </a:rPr>
              <a:t>header</a:t>
            </a:r>
            <a:r>
              <a:rPr lang="en-US" altLang="en-US" sz="3600" dirty="0">
                <a:ea typeface="MS PGothic" charset="-128"/>
              </a:rPr>
              <a:t> and a </a:t>
            </a:r>
            <a:r>
              <a:rPr lang="en-US" altLang="en-US" sz="3600" i="1" dirty="0">
                <a:ea typeface="MS PGothic" charset="-128"/>
              </a:rPr>
              <a:t>body</a:t>
            </a:r>
            <a:r>
              <a:rPr lang="en-US" altLang="en-US" sz="3600" dirty="0">
                <a:ea typeface="MS PGothic" charset="-128"/>
              </a:rPr>
              <a:t>.</a:t>
            </a:r>
          </a:p>
          <a:p>
            <a:pPr eaLnBrk="1" hangingPunct="1"/>
            <a:r>
              <a:rPr lang="en-US" altLang="en-US" sz="3600" i="1" dirty="0" err="1">
                <a:ea typeface="MS PGothic" charset="-128"/>
              </a:rPr>
              <a:t>Accessor</a:t>
            </a:r>
            <a:r>
              <a:rPr lang="en-US" altLang="en-US" sz="3600" i="1" dirty="0">
                <a:ea typeface="MS PGothic" charset="-128"/>
              </a:rPr>
              <a:t> methods</a:t>
            </a:r>
            <a:r>
              <a:rPr lang="en-US" altLang="en-US" sz="3600" dirty="0">
                <a:ea typeface="MS PGothic" charset="-128"/>
              </a:rPr>
              <a:t> provide information about an object.</a:t>
            </a:r>
          </a:p>
          <a:p>
            <a:pPr eaLnBrk="1" hangingPunct="1"/>
            <a:r>
              <a:rPr lang="en-US" altLang="en-US" sz="3600" i="1" dirty="0">
                <a:ea typeface="MS PGothic" charset="-128"/>
              </a:rPr>
              <a:t>Mutator methods</a:t>
            </a:r>
            <a:r>
              <a:rPr lang="en-US" altLang="en-US" sz="3600" dirty="0">
                <a:ea typeface="MS PGothic" charset="-128"/>
              </a:rPr>
              <a:t> change the state of an object.</a:t>
            </a:r>
          </a:p>
          <a:p>
            <a:pPr eaLnBrk="1" hangingPunct="1"/>
            <a:r>
              <a:rPr lang="en-US" altLang="en-US" sz="3600" dirty="0">
                <a:ea typeface="MS PGothic" charset="-128"/>
              </a:rPr>
              <a:t>Other sorts of methods accomplish a variety of tasks.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Method structure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Accessor methods often occur in the form of </a:t>
            </a:r>
            <a:r>
              <a:rPr lang="en-US" altLang="en-US" sz="3200" i="1" dirty="0">
                <a:ea typeface="MS PGothic" charset="-128"/>
              </a:rPr>
              <a:t>getter</a:t>
            </a:r>
            <a:r>
              <a:rPr lang="en-US" altLang="en-US" sz="3200" dirty="0">
                <a:ea typeface="MS PGothic" charset="-128"/>
              </a:rPr>
              <a:t> methods.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The header</a:t>
            </a:r>
            <a:r>
              <a:rPr lang="en-US" altLang="ja-JP" sz="3200" dirty="0">
                <a:ea typeface="MS PGothic" charset="-128"/>
              </a:rPr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>
                <a:latin typeface="Courier New" charset="0"/>
                <a:ea typeface="MS PGothic" charset="-128"/>
              </a:rPr>
              <a:t>public </a:t>
            </a:r>
            <a:r>
              <a:rPr lang="en-US" altLang="en-US" sz="2800" b="1" dirty="0" err="1">
                <a:latin typeface="Courier New" charset="0"/>
                <a:ea typeface="MS PGothic" charset="-128"/>
              </a:rPr>
              <a:t>int</a:t>
            </a:r>
            <a:r>
              <a:rPr lang="en-US" altLang="en-US" sz="2800" b="1" dirty="0">
                <a:latin typeface="Courier New" charset="0"/>
                <a:ea typeface="MS PGothic" charset="-128"/>
              </a:rPr>
              <a:t> </a:t>
            </a:r>
            <a:r>
              <a:rPr lang="en-US" altLang="en-US" sz="2800" b="1" dirty="0" err="1">
                <a:latin typeface="Courier New" charset="0"/>
                <a:ea typeface="MS PGothic" charset="-128"/>
              </a:rPr>
              <a:t>getPrice</a:t>
            </a:r>
            <a:r>
              <a:rPr lang="en-US" altLang="en-US" sz="2800" b="1" dirty="0">
                <a:latin typeface="Courier New" charset="0"/>
                <a:ea typeface="MS PGothic" charset="-128"/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The header tells us: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 </a:t>
            </a:r>
            <a:r>
              <a:rPr lang="en-US" altLang="en-US" sz="2800" i="1" dirty="0">
                <a:ea typeface="MS PGothic" charset="-128"/>
              </a:rPr>
              <a:t>visibility</a:t>
            </a:r>
            <a:r>
              <a:rPr lang="en-US" altLang="en-US" sz="2800" dirty="0">
                <a:ea typeface="MS PGothic" charset="-128"/>
              </a:rPr>
              <a:t> to objects of other classes (public);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whether the method </a:t>
            </a:r>
            <a:r>
              <a:rPr lang="en-US" altLang="en-US" sz="2800" i="1" dirty="0">
                <a:ea typeface="MS PGothic" charset="-128"/>
              </a:rPr>
              <a:t>returns a result </a:t>
            </a:r>
            <a:r>
              <a:rPr lang="en-US" altLang="en-US" sz="2800" dirty="0">
                <a:ea typeface="MS PGothic" charset="-128"/>
              </a:rPr>
              <a:t>(an integer);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 </a:t>
            </a:r>
            <a:r>
              <a:rPr lang="en-US" altLang="en-US" sz="2800" i="1" dirty="0">
                <a:ea typeface="MS PGothic" charset="-128"/>
              </a:rPr>
              <a:t>name</a:t>
            </a:r>
            <a:r>
              <a:rPr lang="en-US" altLang="en-US" sz="2800" dirty="0">
                <a:ea typeface="MS PGothic" charset="-128"/>
              </a:rPr>
              <a:t> of the method </a:t>
            </a:r>
            <a:r>
              <a:rPr lang="en-US" altLang="en-US" sz="2800" i="1" dirty="0">
                <a:ea typeface="MS PGothic" charset="-128"/>
              </a:rPr>
              <a:t>(</a:t>
            </a:r>
            <a:r>
              <a:rPr lang="en-US" altLang="en-US" sz="2800" dirty="0" err="1">
                <a:ea typeface="MS PGothic" charset="-128"/>
              </a:rPr>
              <a:t>getPrice</a:t>
            </a:r>
            <a:r>
              <a:rPr lang="en-US" altLang="en-US" sz="2800" i="1" dirty="0">
                <a:ea typeface="MS PGothic" charset="-128"/>
              </a:rPr>
              <a:t>)</a:t>
            </a:r>
            <a:r>
              <a:rPr lang="en-US" altLang="en-US" sz="2800" dirty="0">
                <a:ea typeface="MS PGothic" charset="-128"/>
              </a:rPr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whether the method takes </a:t>
            </a:r>
            <a:r>
              <a:rPr lang="en-US" altLang="en-US" sz="2800" i="1" dirty="0">
                <a:ea typeface="MS PGothic" charset="-128"/>
              </a:rPr>
              <a:t>parameters </a:t>
            </a:r>
            <a:r>
              <a:rPr lang="en-US" altLang="en-US" sz="2800" dirty="0">
                <a:ea typeface="MS PGothic" charset="-128"/>
              </a:rPr>
              <a:t>(none, in this case).</a:t>
            </a:r>
            <a:br>
              <a:rPr lang="en-US" altLang="en-US" sz="2800" dirty="0">
                <a:ea typeface="MS PGothic" charset="-128"/>
              </a:rPr>
            </a:br>
            <a:endParaRPr lang="en-US" altLang="en-US" sz="2800" dirty="0">
              <a:ea typeface="MS PGothic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The body encloses the method'</a:t>
            </a:r>
            <a:r>
              <a:rPr lang="en-US" altLang="ja-JP" sz="3200" dirty="0">
                <a:ea typeface="MS PGothic" charset="-128"/>
              </a:rPr>
              <a:t>s </a:t>
            </a:r>
            <a:r>
              <a:rPr lang="en-US" altLang="ja-JP" sz="3200" i="1" dirty="0">
                <a:ea typeface="MS PGothic" charset="-128"/>
              </a:rPr>
              <a:t>statements</a:t>
            </a:r>
            <a:r>
              <a:rPr lang="en-US" altLang="ja-JP" sz="3200" dirty="0">
                <a:ea typeface="MS PGothic" charset="-128"/>
              </a:rPr>
              <a:t>.</a:t>
            </a:r>
            <a:endParaRPr lang="en-GB" altLang="en-US" sz="4800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Getter methods</a:t>
            </a:r>
          </a:p>
        </p:txBody>
      </p:sp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3825878" y="3203575"/>
            <a:ext cx="405591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int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getPrice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return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45060" name="Text Box 5"/>
          <p:cNvSpPr txBox="1">
            <a:spLocks noChangeArrowheads="1"/>
          </p:cNvSpPr>
          <p:nvPr/>
        </p:nvSpPr>
        <p:spPr bwMode="auto">
          <a:xfrm>
            <a:off x="4943875" y="2168528"/>
            <a:ext cx="1571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6528048" y="2489200"/>
            <a:ext cx="37337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A57133"/>
                </a:solidFill>
              </a:rPr>
              <a:t>method name ('get' something)</a:t>
            </a:r>
          </a:p>
        </p:txBody>
      </p:sp>
      <p:sp>
        <p:nvSpPr>
          <p:cNvPr id="45062" name="Text Box 7"/>
          <p:cNvSpPr txBox="1">
            <a:spLocks noChangeArrowheads="1"/>
          </p:cNvSpPr>
          <p:nvPr/>
        </p:nvSpPr>
        <p:spPr bwMode="auto">
          <a:xfrm>
            <a:off x="8299450" y="2871791"/>
            <a:ext cx="2063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parameter list (empty)</a:t>
            </a:r>
          </a:p>
        </p:txBody>
      </p:sp>
      <p:sp>
        <p:nvSpPr>
          <p:cNvPr id="45063" name="Oval 8"/>
          <p:cNvSpPr>
            <a:spLocks noChangeArrowheads="1"/>
          </p:cNvSpPr>
          <p:nvPr/>
        </p:nvSpPr>
        <p:spPr bwMode="auto">
          <a:xfrm>
            <a:off x="3825878" y="3581400"/>
            <a:ext cx="365125" cy="1371600"/>
          </a:xfrm>
          <a:prstGeom prst="ellipse">
            <a:avLst/>
          </a:prstGeom>
          <a:noFill/>
          <a:ln w="9525">
            <a:solidFill>
              <a:srgbClr val="A571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  <p:sp>
        <p:nvSpPr>
          <p:cNvPr id="45064" name="Text Box 9"/>
          <p:cNvSpPr txBox="1">
            <a:spLocks noChangeArrowheads="1"/>
          </p:cNvSpPr>
          <p:nvPr/>
        </p:nvSpPr>
        <p:spPr bwMode="auto">
          <a:xfrm>
            <a:off x="4362450" y="4865691"/>
            <a:ext cx="455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start and end of method body (block)</a:t>
            </a:r>
          </a:p>
        </p:txBody>
      </p:sp>
      <p:sp>
        <p:nvSpPr>
          <p:cNvPr id="45065" name="Text Box 10"/>
          <p:cNvSpPr txBox="1">
            <a:spLocks noChangeArrowheads="1"/>
          </p:cNvSpPr>
          <p:nvPr/>
        </p:nvSpPr>
        <p:spPr bwMode="auto">
          <a:xfrm>
            <a:off x="8159750" y="3937003"/>
            <a:ext cx="213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return statement</a:t>
            </a:r>
          </a:p>
        </p:txBody>
      </p:sp>
      <p:sp>
        <p:nvSpPr>
          <p:cNvPr id="45066" name="Line 11"/>
          <p:cNvSpPr>
            <a:spLocks noChangeShapeType="1"/>
          </p:cNvSpPr>
          <p:nvPr/>
        </p:nvSpPr>
        <p:spPr bwMode="auto">
          <a:xfrm flipH="1" flipV="1">
            <a:off x="4149725" y="4776788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Line 12"/>
          <p:cNvSpPr>
            <a:spLocks noChangeShapeType="1"/>
          </p:cNvSpPr>
          <p:nvPr/>
        </p:nvSpPr>
        <p:spPr bwMode="auto">
          <a:xfrm flipH="1">
            <a:off x="5514977" y="2565403"/>
            <a:ext cx="4961" cy="695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8" name="Line 13"/>
          <p:cNvSpPr>
            <a:spLocks noChangeShapeType="1"/>
          </p:cNvSpPr>
          <p:nvPr/>
        </p:nvSpPr>
        <p:spPr bwMode="auto">
          <a:xfrm flipH="1">
            <a:off x="6807200" y="2819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4"/>
          <p:cNvSpPr>
            <a:spLocks noChangeShapeType="1"/>
          </p:cNvSpPr>
          <p:nvPr/>
        </p:nvSpPr>
        <p:spPr bwMode="auto">
          <a:xfrm flipH="1">
            <a:off x="7705725" y="3124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Line 15"/>
          <p:cNvSpPr>
            <a:spLocks noChangeShapeType="1"/>
          </p:cNvSpPr>
          <p:nvPr/>
        </p:nvSpPr>
        <p:spPr bwMode="auto">
          <a:xfrm flipH="1">
            <a:off x="7108825" y="416401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1" name="Text Box 16"/>
          <p:cNvSpPr txBox="1">
            <a:spLocks noChangeArrowheads="1"/>
          </p:cNvSpPr>
          <p:nvPr/>
        </p:nvSpPr>
        <p:spPr bwMode="auto">
          <a:xfrm>
            <a:off x="2478091" y="2489200"/>
            <a:ext cx="2206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45072" name="Line 17"/>
          <p:cNvSpPr>
            <a:spLocks noChangeShapeType="1"/>
          </p:cNvSpPr>
          <p:nvPr/>
        </p:nvSpPr>
        <p:spPr bwMode="auto">
          <a:xfrm>
            <a:off x="3124203" y="2895600"/>
            <a:ext cx="1006475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Accessor methods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An accessor method </a:t>
            </a:r>
            <a:r>
              <a:rPr lang="en-GB" altLang="en-US" b="1" dirty="0">
                <a:ea typeface="MS PGothic" charset="-128"/>
              </a:rPr>
              <a:t>always</a:t>
            </a:r>
            <a:r>
              <a:rPr lang="en-GB" altLang="en-US" dirty="0">
                <a:ea typeface="MS PGothic" charset="-128"/>
              </a:rPr>
              <a:t> has a return type that is not </a:t>
            </a:r>
            <a:r>
              <a:rPr lang="en-GB" altLang="en-US" b="1" dirty="0">
                <a:latin typeface="Courier New" charset="0"/>
                <a:ea typeface="MS PGothic" charset="-128"/>
              </a:rPr>
              <a:t>void</a:t>
            </a:r>
            <a:r>
              <a:rPr lang="en-GB" altLang="en-US" dirty="0">
                <a:ea typeface="MS PGothic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An accessor method returns a value (</a:t>
            </a:r>
            <a:r>
              <a:rPr lang="en-GB" altLang="en-US" i="1" dirty="0">
                <a:ea typeface="MS PGothic" charset="-128"/>
              </a:rPr>
              <a:t>result</a:t>
            </a:r>
            <a:r>
              <a:rPr lang="en-GB" altLang="en-US" dirty="0">
                <a:ea typeface="MS PGothic" charset="-128"/>
              </a:rPr>
              <a:t>) of the type given in the header.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The method will contain a </a:t>
            </a:r>
            <a:r>
              <a:rPr lang="en-GB" altLang="en-US" b="1" dirty="0">
                <a:latin typeface="Courier New" charset="0"/>
                <a:ea typeface="MS PGothic" charset="-128"/>
              </a:rPr>
              <a:t>return</a:t>
            </a:r>
            <a:r>
              <a:rPr lang="en-GB" altLang="en-US" dirty="0">
                <a:ea typeface="MS PGothic" charset="-128"/>
              </a:rPr>
              <a:t> statement to return the value.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NB: Returning is </a:t>
            </a:r>
            <a:r>
              <a:rPr lang="en-GB" altLang="en-US" i="1" dirty="0">
                <a:ea typeface="MS PGothic" charset="-128"/>
              </a:rPr>
              <a:t>not</a:t>
            </a:r>
            <a:r>
              <a:rPr lang="en-GB" altLang="en-US" dirty="0">
                <a:ea typeface="MS PGothic" charset="-128"/>
              </a:rPr>
              <a:t> printing!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91439" rIns="81279" bIns="91439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3255" y="1988840"/>
            <a:ext cx="4719289" cy="2880320"/>
          </a:xfrm>
        </p:spPr>
        <p:txBody>
          <a:bodyPr vert="horz" wrap="square" lIns="91440" tIns="91439" rIns="233680" bIns="91439" numCol="1" anchor="t" anchorCtr="0" compatLnSpc="1">
            <a:prstTxWarp prst="textNoShape">
              <a:avLst/>
            </a:prstTxWarp>
            <a:normAutofit/>
          </a:bodyPr>
          <a:lstStyle/>
          <a:p>
            <a:pPr marL="382588">
              <a:defRPr/>
            </a:pPr>
            <a:r>
              <a:rPr lang="en-US" dirty="0">
                <a:ea typeface="+mn-ea"/>
                <a:cs typeface="+mn-cs"/>
              </a:rPr>
              <a:t>What is wrong here?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ea typeface="+mn-ea"/>
                <a:cs typeface="+mn-cs"/>
              </a:rPr>
              <a:t>There are five errors.</a:t>
            </a:r>
          </a:p>
        </p:txBody>
      </p:sp>
      <p:sp>
        <p:nvSpPr>
          <p:cNvPr id="48132" name="Rectangle 4"/>
          <p:cNvSpPr>
            <a:spLocks/>
          </p:cNvSpPr>
          <p:nvPr/>
        </p:nvSpPr>
        <p:spPr bwMode="auto">
          <a:xfrm>
            <a:off x="1199456" y="1988840"/>
            <a:ext cx="6048672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class </a:t>
            </a: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endParaRPr lang="en-US" altLang="en-US" sz="20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private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</a:t>
            </a: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 price = 300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int </a:t>
            </a: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getPrice</a:t>
            </a:r>
            <a:endParaRPr lang="en-US" altLang="en-US" sz="20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 return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1A4A3-2407-3BE9-6B46-BD9F7EAEF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3641ED0-6141-861A-EC5D-2A88975D7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91439" rIns="81279" bIns="91439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Test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3E2B7DE-9F83-28D7-A21B-168D77556B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73255" y="1988840"/>
            <a:ext cx="4719289" cy="2880320"/>
          </a:xfrm>
        </p:spPr>
        <p:txBody>
          <a:bodyPr vert="horz" wrap="square" lIns="91440" tIns="91439" rIns="233680" bIns="91439" numCol="1" anchor="t" anchorCtr="0" compatLnSpc="1">
            <a:prstTxWarp prst="textNoShape">
              <a:avLst/>
            </a:prstTxWarp>
            <a:normAutofit/>
          </a:bodyPr>
          <a:lstStyle/>
          <a:p>
            <a:pPr marL="382588">
              <a:defRPr/>
            </a:pPr>
            <a:r>
              <a:rPr lang="en-US" dirty="0">
                <a:ea typeface="+mn-ea"/>
                <a:cs typeface="+mn-cs"/>
              </a:rPr>
              <a:t>What is wrong here?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ea typeface="+mn-ea"/>
                <a:cs typeface="+mn-cs"/>
              </a:rPr>
              <a:t>There are five errors.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5413393E-BF41-158D-A90C-B431BF1870AA}"/>
              </a:ext>
            </a:extLst>
          </p:cNvPr>
          <p:cNvSpPr>
            <a:spLocks/>
          </p:cNvSpPr>
          <p:nvPr/>
        </p:nvSpPr>
        <p:spPr bwMode="auto">
          <a:xfrm>
            <a:off x="1199456" y="1988840"/>
            <a:ext cx="6048672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40639" bIns="0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public class </a:t>
            </a: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endParaRPr lang="en-US" altLang="en-US" sz="20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private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</a:t>
            </a: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CokeMachine</a:t>
            </a: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 price = 300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public int </a:t>
            </a:r>
            <a:r>
              <a:rPr lang="en-US" altLang="en-US" sz="2000" dirty="0" err="1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getPrice</a:t>
            </a:r>
            <a:endParaRPr lang="en-US" altLang="en-US" sz="200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   return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 Bold" charset="0"/>
                <a:sym typeface="Courier New Bold" charset="0"/>
              </a:rPr>
              <a:t>    }</a:t>
            </a:r>
          </a:p>
        </p:txBody>
      </p:sp>
      <p:sp>
        <p:nvSpPr>
          <p:cNvPr id="2" name="Oval 8">
            <a:extLst>
              <a:ext uri="{FF2B5EF4-FFF2-40B4-BE49-F238E27FC236}">
                <a16:creationId xmlns:a16="http://schemas.microsoft.com/office/drawing/2014/main" id="{8B52A5C5-556C-7523-7CAC-2F40311E07E2}"/>
              </a:ext>
            </a:extLst>
          </p:cNvPr>
          <p:cNvSpPr>
            <a:spLocks/>
          </p:cNvSpPr>
          <p:nvPr/>
        </p:nvSpPr>
        <p:spPr bwMode="auto">
          <a:xfrm>
            <a:off x="2528839" y="2204864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int</a:t>
            </a:r>
          </a:p>
        </p:txBody>
      </p:sp>
      <p:sp>
        <p:nvSpPr>
          <p:cNvPr id="3" name="Oval 6">
            <a:extLst>
              <a:ext uri="{FF2B5EF4-FFF2-40B4-BE49-F238E27FC236}">
                <a16:creationId xmlns:a16="http://schemas.microsoft.com/office/drawing/2014/main" id="{E1A88179-FACC-48C3-D357-25EE78D40277}"/>
              </a:ext>
            </a:extLst>
          </p:cNvPr>
          <p:cNvSpPr>
            <a:spLocks/>
          </p:cNvSpPr>
          <p:nvPr/>
        </p:nvSpPr>
        <p:spPr bwMode="auto">
          <a:xfrm>
            <a:off x="3753892" y="3633787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;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0B678439-3040-9479-99A8-1AA1B8E4B568}"/>
              </a:ext>
            </a:extLst>
          </p:cNvPr>
          <p:cNvSpPr>
            <a:spLocks/>
          </p:cNvSpPr>
          <p:nvPr/>
        </p:nvSpPr>
        <p:spPr bwMode="auto">
          <a:xfrm>
            <a:off x="4543674" y="4581128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()</a:t>
            </a:r>
          </a:p>
        </p:txBody>
      </p:sp>
      <p:sp>
        <p:nvSpPr>
          <p:cNvPr id="5" name="Oval 9">
            <a:extLst>
              <a:ext uri="{FF2B5EF4-FFF2-40B4-BE49-F238E27FC236}">
                <a16:creationId xmlns:a16="http://schemas.microsoft.com/office/drawing/2014/main" id="{9A4784F0-016C-8751-A114-575510535936}"/>
              </a:ext>
            </a:extLst>
          </p:cNvPr>
          <p:cNvSpPr>
            <a:spLocks/>
          </p:cNvSpPr>
          <p:nvPr/>
        </p:nvSpPr>
        <p:spPr bwMode="auto">
          <a:xfrm>
            <a:off x="2998739" y="5292328"/>
            <a:ext cx="9398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0" dirty="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813118-DF7C-2207-7768-691B09CFE71B}"/>
              </a:ext>
            </a:extLst>
          </p:cNvPr>
          <p:cNvSpPr>
            <a:spLocks/>
          </p:cNvSpPr>
          <p:nvPr/>
        </p:nvSpPr>
        <p:spPr bwMode="auto">
          <a:xfrm>
            <a:off x="695400" y="5877272"/>
            <a:ext cx="1143000" cy="711200"/>
          </a:xfrm>
          <a:prstGeom prst="ellipse">
            <a:avLst/>
          </a:prstGeom>
          <a:noFill/>
          <a:ln w="50800">
            <a:solidFill>
              <a:srgbClr val="BA2D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40639" bIns="0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BA2D00"/>
                </a:solidFill>
                <a:latin typeface="Courier New Bold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0590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5" grpId="0" animBg="1" autoUpdateAnimBg="0"/>
      <p:bldP spid="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j-ea"/>
                <a:cs typeface="+mj-cs"/>
              </a:rPr>
              <a:t>Main concepts to be covered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fields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constructors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methods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parameters</a:t>
            </a:r>
          </a:p>
          <a:p>
            <a:pPr eaLnBrk="1" hangingPunct="1">
              <a:defRPr/>
            </a:pPr>
            <a:r>
              <a:rPr lang="en-GB">
                <a:ea typeface="+mn-ea"/>
                <a:cs typeface="+mn-cs"/>
              </a:rPr>
              <a:t>assignment statements</a:t>
            </a:r>
          </a:p>
          <a:p>
            <a:pPr eaLnBrk="1" hangingPunct="1">
              <a:buFont typeface="Times" pitchFamily="-32" charset="0"/>
              <a:buNone/>
              <a:defRPr/>
            </a:pPr>
            <a:endParaRPr lang="en-GB"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Mutator methods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Have a similar method structure: header and body.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Used to </a:t>
            </a:r>
            <a:r>
              <a:rPr lang="en-US" altLang="en-US" i="1" dirty="0">
                <a:ea typeface="MS PGothic" charset="-128"/>
              </a:rPr>
              <a:t>mutate</a:t>
            </a:r>
            <a:r>
              <a:rPr lang="en-US" altLang="en-US" dirty="0">
                <a:ea typeface="MS PGothic" charset="-128"/>
              </a:rPr>
              <a:t> (i.e., change) an object</a:t>
            </a:r>
            <a:r>
              <a:rPr lang="ja-JP" altLang="en-US" dirty="0">
                <a:ea typeface="MS PGothic" charset="-128"/>
              </a:rPr>
              <a:t>’</a:t>
            </a:r>
            <a:r>
              <a:rPr lang="en-US" altLang="ja-JP" dirty="0">
                <a:ea typeface="MS PGothic" charset="-128"/>
              </a:rPr>
              <a:t>s state.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Achieved through changing the value of one or more fields.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They typically contain one or more assignment statements.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Often receive parameters.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 most basic mutator methods are 'setter' methods.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MS PGothic" charset="-128"/>
              </a:rPr>
              <a:t>setter methods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Fields often have dedicated </a:t>
            </a:r>
            <a:r>
              <a:rPr lang="en-GB" altLang="en-US" b="1" dirty="0">
                <a:latin typeface="Courier New" charset="0"/>
                <a:ea typeface="MS PGothic" charset="-128"/>
              </a:rPr>
              <a:t>set</a:t>
            </a:r>
            <a:r>
              <a:rPr lang="en-GB" altLang="en-US" dirty="0">
                <a:ea typeface="MS PGothic" charset="-128"/>
              </a:rPr>
              <a:t> </a:t>
            </a:r>
            <a:r>
              <a:rPr lang="en-GB" altLang="en-US" dirty="0" err="1">
                <a:ea typeface="MS PGothic" charset="-128"/>
              </a:rPr>
              <a:t>mutator</a:t>
            </a:r>
            <a:r>
              <a:rPr lang="en-GB" altLang="en-US" dirty="0">
                <a:ea typeface="MS PGothic" charset="-128"/>
              </a:rPr>
              <a:t> methods.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These have a simple, distinctive form:</a:t>
            </a:r>
          </a:p>
          <a:p>
            <a:pPr lvl="1">
              <a:lnSpc>
                <a:spcPct val="90000"/>
              </a:lnSpc>
            </a:pPr>
            <a:r>
              <a:rPr lang="en-GB" altLang="en-US" b="1" dirty="0">
                <a:latin typeface="Courier New" charset="0"/>
                <a:ea typeface="MS PGothic" charset="-128"/>
              </a:rPr>
              <a:t>void</a:t>
            </a:r>
            <a:r>
              <a:rPr lang="en-GB" altLang="en-US" dirty="0">
                <a:ea typeface="MS PGothic" charset="-128"/>
              </a:rPr>
              <a:t> return type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method name related to the field name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single formal parameter, with the same type as the type of the field</a:t>
            </a:r>
          </a:p>
          <a:p>
            <a:pPr lvl="1"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a single assignment statement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A typical </a:t>
            </a:r>
            <a:r>
              <a:rPr lang="en-GB" altLang="en-US" b="1">
                <a:latin typeface="Courier New" charset="0"/>
                <a:ea typeface="MS PGothic" charset="-128"/>
              </a:rPr>
              <a:t>set</a:t>
            </a:r>
            <a:r>
              <a:rPr lang="en-GB" altLang="en-US">
                <a:ea typeface="MS PGothic" charset="-128"/>
              </a:rPr>
              <a:t> method</a:t>
            </a:r>
          </a:p>
        </p:txBody>
      </p:sp>
      <p:sp>
        <p:nvSpPr>
          <p:cNvPr id="57346" name="Text Box 4"/>
          <p:cNvSpPr txBox="1">
            <a:spLocks noChangeArrowheads="1"/>
          </p:cNvSpPr>
          <p:nvPr/>
        </p:nvSpPr>
        <p:spPr bwMode="auto">
          <a:xfrm>
            <a:off x="3071816" y="1844675"/>
            <a:ext cx="663675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public void setDiscount(int amount)</a:t>
            </a:r>
          </a:p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    discount = amount;</a:t>
            </a:r>
          </a:p>
          <a:p>
            <a:pPr algn="l"/>
            <a:r>
              <a:rPr lang="en-GB" altLang="en-US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  <p:sp>
        <p:nvSpPr>
          <p:cNvPr id="57347" name="Text Box 5"/>
          <p:cNvSpPr txBox="1">
            <a:spLocks noChangeArrowheads="1"/>
          </p:cNvSpPr>
          <p:nvPr/>
        </p:nvSpPr>
        <p:spPr bwMode="auto">
          <a:xfrm>
            <a:off x="3359150" y="4149725"/>
            <a:ext cx="61214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2800" b="0" dirty="0">
                <a:solidFill>
                  <a:srgbClr val="1A3170"/>
                </a:solidFill>
              </a:rPr>
              <a:t>We can easily infer that </a:t>
            </a:r>
            <a:r>
              <a:rPr lang="en-GB" altLang="en-US" sz="2800" dirty="0">
                <a:solidFill>
                  <a:srgbClr val="1A3170"/>
                </a:solidFill>
                <a:latin typeface="Courier New" charset="0"/>
              </a:rPr>
              <a:t>discount</a:t>
            </a:r>
            <a:r>
              <a:rPr lang="en-GB" altLang="en-US" sz="2800" b="0" dirty="0">
                <a:solidFill>
                  <a:srgbClr val="1A3170"/>
                </a:solidFill>
              </a:rPr>
              <a:t> is a field of type </a:t>
            </a:r>
            <a:r>
              <a:rPr lang="en-GB" altLang="en-US" sz="2800" dirty="0">
                <a:solidFill>
                  <a:srgbClr val="1A3170"/>
                </a:solidFill>
                <a:latin typeface="Courier New" charset="0"/>
              </a:rPr>
              <a:t>int</a:t>
            </a:r>
            <a:r>
              <a:rPr lang="en-GB" altLang="en-US" sz="2800" b="0" dirty="0">
                <a:solidFill>
                  <a:srgbClr val="1A3170"/>
                </a:solidFill>
              </a:rPr>
              <a:t>, </a:t>
            </a:r>
            <a:r>
              <a:rPr lang="en-GB" altLang="en-US" sz="2800" b="0" dirty="0" err="1">
                <a:solidFill>
                  <a:srgbClr val="1A3170"/>
                </a:solidFill>
              </a:rPr>
              <a:t>i.e</a:t>
            </a:r>
            <a:r>
              <a:rPr lang="en-GB" altLang="en-US" sz="2800" b="0" dirty="0">
                <a:solidFill>
                  <a:srgbClr val="1A3170"/>
                </a:solidFill>
              </a:rPr>
              <a:t>:</a:t>
            </a:r>
          </a:p>
          <a:p>
            <a:pPr algn="l"/>
            <a:endParaRPr lang="en-GB" altLang="en-US" sz="2800" b="0" dirty="0">
              <a:solidFill>
                <a:srgbClr val="1A3170"/>
              </a:solidFill>
            </a:endParaRPr>
          </a:p>
          <a:p>
            <a:pPr algn="l"/>
            <a:r>
              <a:rPr lang="en-GB" altLang="en-US" sz="2800" dirty="0">
                <a:solidFill>
                  <a:srgbClr val="1A3170"/>
                </a:solidFill>
                <a:latin typeface="Courier New" charset="0"/>
              </a:rPr>
              <a:t>private int discount;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MS PGothic" charset="-128"/>
              </a:rPr>
              <a:t>Protective mutators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MS PGothic" charset="-128"/>
              </a:rPr>
              <a:t>A set method does not have to always assign unconditionally to the field.</a:t>
            </a:r>
          </a:p>
          <a:p>
            <a:r>
              <a:rPr lang="en-US" altLang="en-US" dirty="0">
                <a:ea typeface="MS PGothic" charset="-128"/>
              </a:rPr>
              <a:t>The parameter may be checked for validity and rejected if inappropriate.</a:t>
            </a:r>
          </a:p>
          <a:p>
            <a:r>
              <a:rPr lang="en-US" altLang="en-US" dirty="0" err="1">
                <a:ea typeface="MS PGothic" charset="-128"/>
              </a:rPr>
              <a:t>Mutators</a:t>
            </a:r>
            <a:r>
              <a:rPr lang="en-US" altLang="en-US" dirty="0">
                <a:ea typeface="MS PGothic" charset="-128"/>
              </a:rPr>
              <a:t> thereby protect fields.</a:t>
            </a:r>
          </a:p>
          <a:p>
            <a:r>
              <a:rPr lang="en-US" altLang="en-US" dirty="0" err="1">
                <a:ea typeface="MS PGothic" charset="-128"/>
              </a:rPr>
              <a:t>Mutators</a:t>
            </a:r>
            <a:r>
              <a:rPr lang="en-US" altLang="en-US" dirty="0">
                <a:ea typeface="MS PGothic" charset="-128"/>
              </a:rPr>
              <a:t> support </a:t>
            </a:r>
            <a:r>
              <a:rPr lang="en-US" altLang="en-US" i="1" dirty="0">
                <a:ea typeface="MS PGothic" charset="-128"/>
              </a:rPr>
              <a:t>encapsulation</a:t>
            </a:r>
            <a:r>
              <a:rPr lang="en-US" altLang="en-US" dirty="0">
                <a:ea typeface="MS PGothic" charset="-128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Another m</a:t>
            </a:r>
            <a:r>
              <a:rPr lang="en-US" dirty="0">
                <a:ea typeface="+mj-ea"/>
                <a:cs typeface="+mj-cs"/>
              </a:rPr>
              <a:t>utator method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2724227" y="3107280"/>
            <a:ext cx="663675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insertMoney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amount)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balance = balance + amount;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4753049" y="2097633"/>
            <a:ext cx="1481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return type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503916" y="2097633"/>
            <a:ext cx="174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method name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524823" y="2459521"/>
            <a:ext cx="22204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formal parameter</a:t>
            </a:r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 flipH="1">
            <a:off x="4480002" y="2494505"/>
            <a:ext cx="911225" cy="617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 flipH="1">
            <a:off x="6299448" y="2508796"/>
            <a:ext cx="837232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 flipH="1">
            <a:off x="8076480" y="2877093"/>
            <a:ext cx="792088" cy="3042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2267027" y="2111918"/>
            <a:ext cx="2206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3333827" y="2570708"/>
            <a:ext cx="131763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7220024" y="4778921"/>
            <a:ext cx="269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A57133"/>
                </a:solidFill>
              </a:rPr>
              <a:t>assignment statement</a:t>
            </a:r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 flipH="1" flipV="1">
            <a:off x="5196160" y="4316955"/>
            <a:ext cx="2328664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6" name="Text Box 14"/>
          <p:cNvSpPr txBox="1">
            <a:spLocks noChangeArrowheads="1"/>
          </p:cNvSpPr>
          <p:nvPr/>
        </p:nvSpPr>
        <p:spPr bwMode="auto">
          <a:xfrm>
            <a:off x="3077446" y="4904333"/>
            <a:ext cx="2441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field being mutated</a:t>
            </a:r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4044032" y="4316955"/>
            <a:ext cx="0" cy="5873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BFC61292-6595-B530-9B4E-7CA15EA8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811" y="5194242"/>
            <a:ext cx="993710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3200" b="0" dirty="0">
                <a:solidFill>
                  <a:srgbClr val="1A3170"/>
                </a:solidFill>
                <a:latin typeface="Tw Cen MT" panose="020B0602020104020603" pitchFamily="34" charset="77"/>
              </a:rPr>
              <a:t>This method </a:t>
            </a:r>
            <a:r>
              <a:rPr lang="en-GB" altLang="en-US" sz="3200" b="0" i="1" dirty="0">
                <a:solidFill>
                  <a:srgbClr val="1A3170"/>
                </a:solidFill>
                <a:latin typeface="Tw Cen MT" panose="020B0602020104020603" pitchFamily="34" charset="77"/>
              </a:rPr>
              <a:t>changes</a:t>
            </a:r>
            <a:r>
              <a:rPr lang="en-GB" altLang="en-US" sz="3200" b="0" dirty="0">
                <a:solidFill>
                  <a:srgbClr val="1A3170"/>
                </a:solidFill>
                <a:latin typeface="Tw Cen MT" panose="020B0602020104020603" pitchFamily="34" charset="77"/>
              </a:rPr>
              <a:t> the value of balance; hence the object's state is </a:t>
            </a:r>
            <a:r>
              <a:rPr lang="en-GB" altLang="en-US" sz="3200" b="0" i="1" dirty="0">
                <a:solidFill>
                  <a:srgbClr val="1A3170"/>
                </a:solidFill>
                <a:latin typeface="Tw Cen MT" panose="020B0602020104020603" pitchFamily="34" charset="77"/>
              </a:rPr>
              <a:t>mutated</a:t>
            </a:r>
            <a:r>
              <a:rPr lang="en-GB" altLang="en-US" sz="3200" b="0" dirty="0">
                <a:solidFill>
                  <a:srgbClr val="1A3170"/>
                </a:solidFill>
                <a:latin typeface="Tw Cen MT" panose="020B0602020104020603" pitchFamily="34" charset="77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this</a:t>
            </a:r>
            <a:r>
              <a:rPr lang="en-US" dirty="0"/>
              <a:t>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to distinguish parameters and fields of the same name. E.g.: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public TicketMachine(int price)</a:t>
            </a:r>
            <a:b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{</a:t>
            </a:r>
            <a:b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this.price</a:t>
            </a: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= price;</a:t>
            </a:r>
            <a:b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balance = 0;</a:t>
            </a:r>
            <a:b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   total = 0;</a:t>
            </a:r>
            <a:b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90542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Printing from methods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2505869" y="1916832"/>
            <a:ext cx="7180262" cy="421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1800" dirty="0" err="1">
                <a:solidFill>
                  <a:schemeClr val="tx1"/>
                </a:solidFill>
                <a:latin typeface="Courier New" charset="0"/>
              </a:rPr>
              <a:t>printTicket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// Simulate the printing of a ticket.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System.out.println("##################");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System.out.println("# The BlueJ Line");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System.out.println("# Ticket");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System.out.println("# " + price + " cents.");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System.out.println("##################");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System.out.println();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// Update the total collected with the balance.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total = total +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// Clear the balance.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91439" rIns="81279" bIns="91439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String concatenation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91439" rIns="233680" bIns="91439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marL="382588">
              <a:lnSpc>
                <a:spcPct val="90000"/>
              </a:lnSpc>
              <a:defRPr/>
            </a:pPr>
            <a:r>
              <a:rPr lang="en-US">
                <a:ea typeface="+mn-ea"/>
                <a:cs typeface="+mn-cs"/>
              </a:rPr>
              <a:t>4 + 5</a:t>
            </a:r>
          </a:p>
          <a:p>
            <a:pPr marL="496888" lvl="1" indent="0">
              <a:lnSpc>
                <a:spcPct val="90000"/>
              </a:lnSpc>
              <a:buNone/>
              <a:defRPr/>
            </a:pPr>
            <a:r>
              <a:rPr lang="en-US">
                <a:solidFill>
                  <a:srgbClr val="BA2D00"/>
                </a:solidFill>
                <a:ea typeface="+mn-ea"/>
              </a:rPr>
              <a:t>9</a:t>
            </a:r>
          </a:p>
          <a:p>
            <a:pPr marL="382588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>
                <a:ea typeface="+mn-ea"/>
                <a:cs typeface="+mn-cs"/>
              </a:rPr>
              <a:t>"wind" + "ow"</a:t>
            </a:r>
          </a:p>
          <a:p>
            <a:pPr marL="496888" lvl="1" indent="0">
              <a:lnSpc>
                <a:spcPct val="90000"/>
              </a:lnSpc>
              <a:buNone/>
              <a:defRPr/>
            </a:pPr>
            <a:r>
              <a:rPr lang="en-US">
                <a:solidFill>
                  <a:srgbClr val="BA2D00"/>
                </a:solidFill>
                <a:ea typeface="+mn-ea"/>
              </a:rPr>
              <a:t>"window"</a:t>
            </a:r>
          </a:p>
          <a:p>
            <a:pPr marL="382588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>
                <a:ea typeface="+mn-ea"/>
                <a:cs typeface="+mn-cs"/>
              </a:rPr>
              <a:t>"Result: " + 6</a:t>
            </a:r>
          </a:p>
          <a:p>
            <a:pPr marL="496888" lvl="1" indent="0">
              <a:lnSpc>
                <a:spcPct val="90000"/>
              </a:lnSpc>
              <a:buNone/>
              <a:defRPr/>
            </a:pPr>
            <a:r>
              <a:rPr lang="en-US">
                <a:solidFill>
                  <a:srgbClr val="BA2D00"/>
                </a:solidFill>
                <a:ea typeface="+mn-ea"/>
              </a:rPr>
              <a:t>"Result: 6"</a:t>
            </a:r>
          </a:p>
          <a:p>
            <a:pPr marL="382588">
              <a:lnSpc>
                <a:spcPct val="90000"/>
              </a:lnSpc>
              <a:spcBef>
                <a:spcPts val="1200"/>
              </a:spcBef>
              <a:defRPr/>
            </a:pPr>
            <a:r>
              <a:rPr lang="en-US">
                <a:ea typeface="+mn-ea"/>
                <a:cs typeface="+mn-cs"/>
              </a:rPr>
              <a:t>"# " + price + " cents"</a:t>
            </a:r>
          </a:p>
          <a:p>
            <a:pPr marL="496888" lvl="1" indent="0">
              <a:lnSpc>
                <a:spcPct val="90000"/>
              </a:lnSpc>
              <a:buNone/>
              <a:defRPr/>
            </a:pPr>
            <a:r>
              <a:rPr lang="en-US">
                <a:solidFill>
                  <a:srgbClr val="BA2D00"/>
                </a:solidFill>
                <a:ea typeface="+mn-ea"/>
              </a:rPr>
              <a:t>"# 500 cents"</a:t>
            </a:r>
          </a:p>
        </p:txBody>
      </p:sp>
      <p:grpSp>
        <p:nvGrpSpPr>
          <p:cNvPr id="94212" name="Group 4"/>
          <p:cNvGrpSpPr>
            <a:grpSpLocks/>
          </p:cNvGrpSpPr>
          <p:nvPr/>
        </p:nvGrpSpPr>
        <p:grpSpPr bwMode="auto">
          <a:xfrm>
            <a:off x="6079611" y="2865438"/>
            <a:ext cx="3194050" cy="563562"/>
            <a:chOff x="0" y="31"/>
            <a:chExt cx="2011" cy="355"/>
          </a:xfrm>
        </p:grpSpPr>
        <p:sp>
          <p:nvSpPr>
            <p:cNvPr id="61445" name="Rectangle 5"/>
            <p:cNvSpPr>
              <a:spLocks/>
            </p:cNvSpPr>
            <p:nvPr/>
          </p:nvSpPr>
          <p:spPr bwMode="auto">
            <a:xfrm>
              <a:off x="472" y="31"/>
              <a:ext cx="153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 anchor="ctr">
              <a:spAutoFit/>
            </a:bodyPr>
            <a:lstStyle>
              <a:lvl1pPr marL="39688">
                <a:spcBef>
                  <a:spcPct val="20000"/>
                </a:spcBef>
                <a:buClr>
                  <a:srgbClr val="264D8B"/>
                </a:buClr>
                <a:buFont typeface="Times" charset="0"/>
                <a:buChar char="•"/>
                <a:defRPr sz="32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264D8B"/>
                </a:buClr>
                <a:buChar char="–"/>
                <a:defRPr sz="28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264D8B"/>
                </a:buClr>
                <a:buChar char="•"/>
                <a:defRPr sz="24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264D8B"/>
                </a:buClr>
                <a:buChar char="–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264D8B"/>
                </a:buClr>
                <a:buChar char="»"/>
                <a:defRPr sz="2000">
                  <a:solidFill>
                    <a:srgbClr val="1A3170"/>
                  </a:solidFill>
                  <a:latin typeface="Trebuchet M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600" b="0" dirty="0">
                  <a:solidFill>
                    <a:schemeClr val="tx1"/>
                  </a:solidFill>
                  <a:latin typeface="Helvetica" charset="0"/>
                  <a:sym typeface="Helvetica" charset="0"/>
                </a:rPr>
                <a:t>overloading</a:t>
              </a:r>
            </a:p>
          </p:txBody>
        </p:sp>
        <p:pic>
          <p:nvPicPr>
            <p:cNvPr id="61446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6"/>
              <a:ext cx="41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5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76200"/>
            <a:ext cx="7772400" cy="1752600"/>
          </a:xfrm>
        </p:spPr>
        <p:txBody>
          <a:bodyPr vert="horz" wrap="square" lIns="91440" tIns="91439" rIns="81279" bIns="91439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Quiz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91439" rIns="233680" bIns="91439" numCol="1" anchor="t" anchorCtr="0" compatLnSpc="1">
            <a:prstTxWarp prst="textNoShape">
              <a:avLst/>
            </a:prstTxWarp>
            <a:normAutofit/>
          </a:bodyPr>
          <a:lstStyle/>
          <a:p>
            <a:pPr marL="382588">
              <a:defRPr/>
            </a:pPr>
            <a:r>
              <a:rPr lang="en-US" dirty="0">
                <a:ea typeface="+mn-ea"/>
                <a:cs typeface="+mn-cs"/>
              </a:rPr>
              <a:t>System.out.println(5 + 6 + "hello");</a:t>
            </a:r>
          </a:p>
          <a:p>
            <a:pPr marL="39688" indent="0"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marL="382588">
              <a:defRPr/>
            </a:pPr>
            <a:r>
              <a:rPr lang="en-US" dirty="0">
                <a:ea typeface="+mn-ea"/>
                <a:cs typeface="+mn-cs"/>
              </a:rPr>
              <a:t>System.out.println("hello" + 5 + 6);</a:t>
            </a:r>
          </a:p>
        </p:txBody>
      </p:sp>
      <p:sp>
        <p:nvSpPr>
          <p:cNvPr id="96260" name="Rectangle 4"/>
          <p:cNvSpPr>
            <a:spLocks/>
          </p:cNvSpPr>
          <p:nvPr/>
        </p:nvSpPr>
        <p:spPr bwMode="auto">
          <a:xfrm>
            <a:off x="6972303" y="2599552"/>
            <a:ext cx="20226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>
                <a:solidFill>
                  <a:srgbClr val="BA2D00"/>
                </a:solidFill>
                <a:latin typeface="Courier New" charset="0"/>
                <a:sym typeface="Courier" charset="0"/>
              </a:rPr>
              <a:t>11hello</a:t>
            </a:r>
          </a:p>
        </p:txBody>
      </p:sp>
      <p:sp>
        <p:nvSpPr>
          <p:cNvPr id="96261" name="Rectangle 5"/>
          <p:cNvSpPr>
            <a:spLocks/>
          </p:cNvSpPr>
          <p:nvPr/>
        </p:nvSpPr>
        <p:spPr bwMode="auto">
          <a:xfrm>
            <a:off x="6972303" y="4293096"/>
            <a:ext cx="202266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40639" bIns="0" anchor="ctr">
            <a:spAutoFit/>
          </a:bodyPr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>
                <a:solidFill>
                  <a:srgbClr val="BA2D00"/>
                </a:solidFill>
                <a:latin typeface="Courier New" charset="0"/>
                <a:sym typeface="Courier" charset="0"/>
              </a:rPr>
              <a:t>hello56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9626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2025-E71E-E9B2-525A-82A5977D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Formatted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EA59-FCC9-B81A-EE67-0000BDBE1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Concatenation can be used to create output in a desired format.</a:t>
            </a:r>
          </a:p>
          <a:p>
            <a:r>
              <a:rPr lang="en-GB" dirty="0"/>
              <a:t>An alternative is to use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/>
              <a:t>.</a:t>
            </a:r>
          </a:p>
          <a:p>
            <a:r>
              <a:rPr lang="en-GB" dirty="0"/>
              <a:t>The first argument gives the overall structure.</a:t>
            </a:r>
          </a:p>
          <a:p>
            <a:r>
              <a:rPr lang="en-GB" dirty="0"/>
              <a:t>Format specifiers represent 'holes' to be filled in by the other arguments.</a:t>
            </a:r>
          </a:p>
        </p:txBody>
      </p:sp>
    </p:spTree>
    <p:extLst>
      <p:ext uri="{BB962C8B-B14F-4D97-AF65-F5344CB8AC3E}">
        <p14:creationId xmlns:p14="http://schemas.microsoft.com/office/powerpoint/2010/main" val="411570847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>
                <a:ea typeface="MS PGothic" charset="-128"/>
              </a:rPr>
              <a:t>Ticket machines – an external view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>
                <a:ea typeface="MS PGothic" charset="-128"/>
              </a:rPr>
              <a:t>Exploring the </a:t>
            </a:r>
            <a:r>
              <a:rPr lang="en-US" altLang="en-US">
                <a:ea typeface="MS PGothic" charset="-128"/>
              </a:rPr>
              <a:t>behavior</a:t>
            </a:r>
            <a:r>
              <a:rPr lang="en-GB" altLang="en-US">
                <a:ea typeface="MS PGothic" charset="-128"/>
              </a:rPr>
              <a:t> of a typical ticket machine.</a:t>
            </a:r>
          </a:p>
          <a:p>
            <a:pPr lvl="1" eaLnBrk="1" hangingPunct="1"/>
            <a:r>
              <a:rPr lang="en-GB" altLang="en-US">
                <a:ea typeface="MS PGothic" charset="-128"/>
              </a:rPr>
              <a:t>Use the </a:t>
            </a:r>
            <a:r>
              <a:rPr lang="en-GB" altLang="en-US" i="1">
                <a:ea typeface="MS PGothic" charset="-128"/>
              </a:rPr>
              <a:t>naive-ticket-machine</a:t>
            </a:r>
            <a:r>
              <a:rPr lang="en-GB" altLang="en-US">
                <a:ea typeface="MS PGothic" charset="-128"/>
              </a:rPr>
              <a:t> project.</a:t>
            </a:r>
          </a:p>
          <a:p>
            <a:pPr lvl="1" eaLnBrk="1" hangingPunct="1"/>
            <a:r>
              <a:rPr lang="en-GB" altLang="en-US">
                <a:ea typeface="MS PGothic" charset="-128"/>
              </a:rPr>
              <a:t>Machines supply tickets of a fixed price.</a:t>
            </a:r>
          </a:p>
          <a:p>
            <a:pPr lvl="2" eaLnBrk="1" hangingPunct="1"/>
            <a:r>
              <a:rPr lang="en-GB" altLang="en-US">
                <a:ea typeface="MS PGothic" charset="-128"/>
              </a:rPr>
              <a:t>How is that price determined?</a:t>
            </a:r>
          </a:p>
          <a:p>
            <a:pPr lvl="1" eaLnBrk="1" hangingPunct="1"/>
            <a:r>
              <a:rPr lang="en-GB" altLang="en-US">
                <a:ea typeface="MS PGothic" charset="-128"/>
              </a:rPr>
              <a:t>How is </a:t>
            </a:r>
            <a:r>
              <a:rPr lang="en-GB" altLang="en-GB">
                <a:ea typeface="MS PGothic" charset="-128"/>
              </a:rPr>
              <a:t>‘</a:t>
            </a:r>
            <a:r>
              <a:rPr lang="en-GB" altLang="en-US">
                <a:ea typeface="MS PGothic" charset="-128"/>
              </a:rPr>
              <a:t>money</a:t>
            </a:r>
            <a:r>
              <a:rPr lang="en-GB" altLang="en-GB">
                <a:ea typeface="MS PGothic" charset="-128"/>
              </a:rPr>
              <a:t>’</a:t>
            </a:r>
            <a:r>
              <a:rPr lang="en-GB" altLang="en-US">
                <a:ea typeface="MS PGothic" charset="-128"/>
              </a:rPr>
              <a:t> entered into a machine?</a:t>
            </a:r>
          </a:p>
          <a:p>
            <a:pPr lvl="1" eaLnBrk="1" hangingPunct="1"/>
            <a:r>
              <a:rPr lang="en-GB" altLang="en-US">
                <a:ea typeface="MS PGothic" charset="-128"/>
              </a:rPr>
              <a:t>How does a machine keep track of the money that is entered?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2025-E71E-E9B2-525A-82A5977D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Formatted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EA59-FCC9-B81A-EE67-0000BDBE1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Concatenation:</a:t>
            </a:r>
            <a:br>
              <a:rPr lang="en-GB" dirty="0"/>
            </a:br>
            <a:r>
              <a:rPr lang="en-US" altLang="en-US" sz="3300" dirty="0">
                <a:solidFill>
                  <a:schemeClr val="tx1"/>
                </a:solidFill>
                <a:latin typeface="Courier New" charset="0"/>
              </a:rPr>
              <a:t>System.out.println("# " + price + " cents.");</a:t>
            </a:r>
            <a:endParaRPr lang="en-GB" sz="3300" dirty="0"/>
          </a:p>
          <a:p>
            <a:r>
              <a:rPr lang="en-GB" dirty="0"/>
              <a:t>Using </a:t>
            </a:r>
            <a:r>
              <a:rPr lang="en-GB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/>
              <a:t>:</a:t>
            </a:r>
            <a:br>
              <a:rPr lang="en-GB" dirty="0"/>
            </a:br>
            <a:r>
              <a:rPr lang="en-US" altLang="en-US" sz="3500" dirty="0" err="1">
                <a:solidFill>
                  <a:schemeClr val="tx1"/>
                </a:solidFill>
                <a:latin typeface="Courier New" charset="0"/>
              </a:rPr>
              <a:t>System.out.printf</a:t>
            </a:r>
            <a:r>
              <a:rPr lang="en-US" altLang="en-US" sz="3500" dirty="0">
                <a:solidFill>
                  <a:schemeClr val="tx1"/>
                </a:solidFill>
                <a:latin typeface="Courier New" charset="0"/>
              </a:rPr>
              <a:t>("# %d </a:t>
            </a:r>
            <a:r>
              <a:rPr lang="en-US" altLang="en-US" sz="3500" dirty="0" err="1">
                <a:solidFill>
                  <a:schemeClr val="tx1"/>
                </a:solidFill>
                <a:latin typeface="Courier New" charset="0"/>
              </a:rPr>
              <a:t>cents.%n</a:t>
            </a:r>
            <a:r>
              <a:rPr lang="en-US" altLang="en-US" sz="3500" dirty="0">
                <a:solidFill>
                  <a:schemeClr val="tx1"/>
                </a:solidFill>
                <a:latin typeface="Courier New" charset="0"/>
              </a:rPr>
              <a:t>", price);</a:t>
            </a:r>
            <a:endParaRPr lang="en-GB" sz="6500" dirty="0"/>
          </a:p>
          <a:p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</a:t>
            </a:r>
            <a:r>
              <a:rPr lang="en-GB" dirty="0"/>
              <a:t>means insert the next argument as an integer value at this point.</a:t>
            </a:r>
          </a:p>
          <a:p>
            <a:r>
              <a:rPr lang="en-GB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dirty="0"/>
              <a:t>means 'end the line' (i.e., 'insert' a newline) at this point.</a:t>
            </a:r>
          </a:p>
        </p:txBody>
      </p:sp>
    </p:spTree>
    <p:extLst>
      <p:ext uri="{BB962C8B-B14F-4D97-AF65-F5344CB8AC3E}">
        <p14:creationId xmlns:p14="http://schemas.microsoft.com/office/powerpoint/2010/main" val="28086926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Method summary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sz="3600">
                <a:ea typeface="MS PGothic" charset="-128"/>
              </a:rPr>
              <a:t>Methods implement all object behavior.</a:t>
            </a:r>
          </a:p>
          <a:p>
            <a:r>
              <a:rPr lang="en-GB" altLang="en-US" sz="3600">
                <a:ea typeface="MS PGothic" charset="-128"/>
              </a:rPr>
              <a:t>A method has a name and a return type.</a:t>
            </a:r>
          </a:p>
          <a:p>
            <a:pPr lvl="1"/>
            <a:r>
              <a:rPr lang="en-GB" altLang="en-US" sz="3200">
                <a:ea typeface="MS PGothic" charset="-128"/>
              </a:rPr>
              <a:t>The return-type may be </a:t>
            </a:r>
            <a:r>
              <a:rPr lang="en-GB" altLang="en-US" sz="3200" b="1">
                <a:latin typeface="Courier New" charset="0"/>
                <a:ea typeface="MS PGothic" charset="-128"/>
              </a:rPr>
              <a:t>void</a:t>
            </a:r>
            <a:r>
              <a:rPr lang="en-GB" altLang="en-US" sz="3200">
                <a:ea typeface="MS PGothic" charset="-128"/>
              </a:rPr>
              <a:t>.</a:t>
            </a:r>
          </a:p>
          <a:p>
            <a:pPr lvl="1"/>
            <a:r>
              <a:rPr lang="en-GB" altLang="en-US" sz="3200">
                <a:ea typeface="MS PGothic" charset="-128"/>
              </a:rPr>
              <a:t>A non-</a:t>
            </a:r>
            <a:r>
              <a:rPr lang="en-GB" altLang="en-US" sz="3200" b="1">
                <a:latin typeface="Courier New" charset="0"/>
                <a:ea typeface="MS PGothic" charset="-128"/>
              </a:rPr>
              <a:t>void</a:t>
            </a:r>
            <a:r>
              <a:rPr lang="en-GB" altLang="en-US" sz="3200">
                <a:ea typeface="MS PGothic" charset="-128"/>
              </a:rPr>
              <a:t> return type means the method will return a value to its caller.</a:t>
            </a:r>
          </a:p>
          <a:p>
            <a:r>
              <a:rPr lang="en-GB" altLang="en-US" sz="3600">
                <a:ea typeface="MS PGothic" charset="-128"/>
              </a:rPr>
              <a:t>A method might take parameters.</a:t>
            </a:r>
          </a:p>
          <a:p>
            <a:pPr lvl="1"/>
            <a:r>
              <a:rPr lang="en-GB" altLang="en-US" sz="3200">
                <a:ea typeface="MS PGothic" charset="-128"/>
              </a:rPr>
              <a:t>Parameters bring values in from outside for the method to use.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Reflecting on the ticket machines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Their behavior is inadequate in several ways: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No checks on the amounts entered.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No refunds.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No checks for a sensible initialization.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How can we do better?</a:t>
            </a:r>
          </a:p>
          <a:p>
            <a:pPr lvl="1" eaLnBrk="1" hangingPunct="1">
              <a:defRPr/>
            </a:pPr>
            <a:r>
              <a:rPr lang="en-US" dirty="0">
                <a:ea typeface="+mn-ea"/>
              </a:rPr>
              <a:t>We need the ability to choose between different courses of action.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>
                <a:ea typeface="MS PGothic" charset="-128"/>
              </a:rPr>
              <a:t>Making choices in everyday life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ea typeface="MS PGothic" charset="-128"/>
              </a:rPr>
              <a:t>If I have an assignment to complete, then I shall work on my assignment</a:t>
            </a:r>
          </a:p>
          <a:p>
            <a:r>
              <a:rPr lang="en-GB" altLang="en-US" dirty="0">
                <a:ea typeface="MS PGothic" charset="-128"/>
              </a:rPr>
              <a:t>Otherwise I shall visit a friend.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000">
                <a:ea typeface="MS PGothic" charset="-128"/>
              </a:rPr>
              <a:t>Making a choice in everyday life</a:t>
            </a:r>
          </a:p>
        </p:txBody>
      </p:sp>
      <p:sp>
        <p:nvSpPr>
          <p:cNvPr id="69634" name="Text Box 5"/>
          <p:cNvSpPr txBox="1">
            <a:spLocks noChangeArrowheads="1"/>
          </p:cNvSpPr>
          <p:nvPr/>
        </p:nvSpPr>
        <p:spPr bwMode="auto">
          <a:xfrm>
            <a:off x="1929784" y="2852936"/>
            <a:ext cx="83471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pPr algn="l"/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if(</a:t>
            </a:r>
            <a:r>
              <a:rPr lang="en-GB" altLang="en-US" sz="2800" i="1" dirty="0">
                <a:solidFill>
                  <a:srgbClr val="0070C0"/>
                </a:solidFill>
                <a:latin typeface="Courier New" charset="0"/>
              </a:rPr>
              <a:t>I have an assignment to complete</a:t>
            </a: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) {</a:t>
            </a:r>
          </a:p>
          <a:p>
            <a:pPr algn="l"/>
            <a:r>
              <a:rPr lang="en-GB" altLang="en-US" sz="2800" i="1" dirty="0">
                <a:solidFill>
                  <a:srgbClr val="0070C0"/>
                </a:solidFill>
                <a:latin typeface="Courier New" charset="0"/>
              </a:rPr>
              <a:t>    I shall work on my assignment</a:t>
            </a: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;</a:t>
            </a:r>
            <a:endParaRPr lang="en-GB" altLang="en-US" sz="2800" i="1" dirty="0">
              <a:solidFill>
                <a:schemeClr val="tx1"/>
              </a:solidFill>
              <a:latin typeface="Courier New" charset="0"/>
            </a:endParaRPr>
          </a:p>
          <a:p>
            <a:pPr algn="l"/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GB" altLang="en-US" sz="2800" i="1" dirty="0">
                <a:solidFill>
                  <a:srgbClr val="0070C0"/>
                </a:solidFill>
                <a:latin typeface="Courier New" charset="0"/>
              </a:rPr>
              <a:t> </a:t>
            </a:r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else {</a:t>
            </a:r>
          </a:p>
          <a:p>
            <a:pPr algn="l"/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GB" altLang="en-US" sz="2800" i="1" dirty="0">
                <a:solidFill>
                  <a:srgbClr val="0070C0"/>
                </a:solidFill>
                <a:latin typeface="Courier New" charset="0"/>
              </a:rPr>
              <a:t>I shall visit a friend</a:t>
            </a:r>
            <a:r>
              <a:rPr lang="en-GB" altLang="en-US" sz="2800" i="1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algn="l"/>
            <a:r>
              <a:rPr lang="en-GB" altLang="en-US" sz="2800" dirty="0">
                <a:solidFill>
                  <a:schemeClr val="tx1"/>
                </a:solidFill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Making choices in Java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279576" y="3698839"/>
            <a:ext cx="7729538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if(</a:t>
            </a:r>
            <a:r>
              <a:rPr lang="en-US" altLang="en-US" sz="1800" i="1" dirty="0">
                <a:solidFill>
                  <a:srgbClr val="0070C0"/>
                </a:solidFill>
                <a:latin typeface="Courier New" charset="0"/>
              </a:rPr>
              <a:t>perform some test</a:t>
            </a: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i="1" dirty="0">
                <a:solidFill>
                  <a:srgbClr val="0070C0"/>
                </a:solidFill>
                <a:latin typeface="Courier New" charset="0"/>
              </a:rPr>
              <a:t>Do these statements if the test gave a true result</a:t>
            </a:r>
            <a:endParaRPr lang="en-US" altLang="en-US" sz="18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1800" i="1" dirty="0">
                <a:solidFill>
                  <a:srgbClr val="0070C0"/>
                </a:solidFill>
                <a:latin typeface="Courier New" charset="0"/>
              </a:rPr>
              <a:t>Do these statements if the test gave a false result</a:t>
            </a:r>
            <a:endParaRPr lang="en-US" altLang="en-US" sz="18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409283" y="2128801"/>
            <a:ext cx="16530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2000" b="0" dirty="0">
                <a:solidFill>
                  <a:srgbClr val="A57133"/>
                </a:solidFill>
              </a:rPr>
              <a:t>‘</a:t>
            </a:r>
            <a:r>
              <a:rPr lang="en-US" altLang="ja-JP" sz="2000" b="0" dirty="0">
                <a:solidFill>
                  <a:srgbClr val="A57133"/>
                </a:solidFill>
              </a:rPr>
              <a:t>if</a:t>
            </a:r>
            <a:r>
              <a:rPr lang="ja-JP" altLang="en-US" sz="2000" b="0" dirty="0">
                <a:solidFill>
                  <a:srgbClr val="A57133"/>
                </a:solidFill>
              </a:rPr>
              <a:t>’</a:t>
            </a:r>
            <a:r>
              <a:rPr lang="en-US" altLang="ja-JP" sz="2000" b="0" dirty="0">
                <a:solidFill>
                  <a:srgbClr val="A57133"/>
                </a:solidFill>
              </a:rPr>
              <a:t> keyword</a:t>
            </a:r>
            <a:endParaRPr lang="en-US" altLang="en-US" sz="2000" b="0" dirty="0">
              <a:solidFill>
                <a:srgbClr val="A57133"/>
              </a:solidFill>
            </a:endParaRP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803576" y="2625691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i="1" dirty="0" err="1">
                <a:solidFill>
                  <a:srgbClr val="A57133"/>
                </a:solidFill>
              </a:rPr>
              <a:t>boolean</a:t>
            </a:r>
            <a:r>
              <a:rPr lang="en-US" altLang="en-US" sz="2000" b="0" dirty="0">
                <a:solidFill>
                  <a:srgbClr val="A57133"/>
                </a:solidFill>
              </a:rPr>
              <a:t> condition to be tested</a:t>
            </a:r>
            <a:endParaRPr lang="en-US" altLang="en-US" sz="2000" b="0" dirty="0">
              <a:solidFill>
                <a:srgbClr val="A57133"/>
              </a:solidFill>
              <a:latin typeface="Times New Roman" charset="0"/>
            </a:endParaRP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6699176" y="3094005"/>
            <a:ext cx="3181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actions if condition is true</a:t>
            </a: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6394376" y="5684805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actions if condition is false</a:t>
            </a: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2508179" y="5837202"/>
            <a:ext cx="19431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ja-JP" altLang="en-US" sz="2000" b="0">
                <a:solidFill>
                  <a:srgbClr val="A57133"/>
                </a:solidFill>
              </a:rPr>
              <a:t>‘</a:t>
            </a:r>
            <a:r>
              <a:rPr lang="en-US" altLang="ja-JP" sz="2000" b="0">
                <a:solidFill>
                  <a:srgbClr val="A57133"/>
                </a:solidFill>
              </a:rPr>
              <a:t>else</a:t>
            </a:r>
            <a:r>
              <a:rPr lang="ja-JP" altLang="en-US" sz="2000" b="0">
                <a:solidFill>
                  <a:srgbClr val="A57133"/>
                </a:solidFill>
              </a:rPr>
              <a:t>’</a:t>
            </a:r>
            <a:r>
              <a:rPr lang="en-US" altLang="ja-JP" sz="2000" b="0">
                <a:solidFill>
                  <a:srgbClr val="A57133"/>
                </a:solidFill>
              </a:rPr>
              <a:t> keyword</a:t>
            </a:r>
            <a:endParaRPr lang="en-US" altLang="en-US" sz="2000" b="0">
              <a:solidFill>
                <a:srgbClr val="A57133"/>
              </a:solidFill>
            </a:endParaRPr>
          </a:p>
        </p:txBody>
      </p:sp>
      <p:sp>
        <p:nvSpPr>
          <p:cNvPr id="70665" name="Line 9"/>
          <p:cNvSpPr>
            <a:spLocks noChangeShapeType="1"/>
          </p:cNvSpPr>
          <p:nvPr/>
        </p:nvSpPr>
        <p:spPr bwMode="auto">
          <a:xfrm flipH="1">
            <a:off x="2584376" y="2549491"/>
            <a:ext cx="476672" cy="1155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 flipH="1" flipV="1">
            <a:off x="2660576" y="4848189"/>
            <a:ext cx="152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 flipH="1">
            <a:off x="4184576" y="3030501"/>
            <a:ext cx="1036712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 flipH="1">
            <a:off x="7613576" y="3476589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H="1" flipV="1">
            <a:off x="6927776" y="5229189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Rectangle 16"/>
          <p:cNvSpPr>
            <a:spLocks noChangeArrowheads="1"/>
          </p:cNvSpPr>
          <p:nvPr/>
        </p:nvSpPr>
        <p:spPr bwMode="auto">
          <a:xfrm>
            <a:off x="2812976" y="4824377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  <p:sp>
        <p:nvSpPr>
          <p:cNvPr id="70671" name="Rectangle 17"/>
          <p:cNvSpPr>
            <a:spLocks noChangeArrowheads="1"/>
          </p:cNvSpPr>
          <p:nvPr/>
        </p:nvSpPr>
        <p:spPr bwMode="auto">
          <a:xfrm>
            <a:off x="2812976" y="4009989"/>
            <a:ext cx="7239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dirty="0">
                <a:ea typeface="MS PGothic" charset="-128"/>
              </a:rPr>
              <a:t>Making a choice in the ticket machine</a:t>
            </a:r>
          </a:p>
        </p:txBody>
      </p:sp>
      <p:sp>
        <p:nvSpPr>
          <p:cNvPr id="72707" name="Text Box 4"/>
          <p:cNvSpPr txBox="1">
            <a:spLocks noChangeArrowheads="1"/>
          </p:cNvSpPr>
          <p:nvPr/>
        </p:nvSpPr>
        <p:spPr bwMode="auto">
          <a:xfrm>
            <a:off x="1631504" y="1844824"/>
            <a:ext cx="7742825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public void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insertMoney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amount)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if(amount &gt; 0)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balance = balance + amount;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else 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System.out.printf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(</a:t>
            </a:r>
            <a:br>
              <a:rPr lang="en-US" altLang="en-US" sz="24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   "Use a positive amount: %</a:t>
            </a:r>
            <a:r>
              <a:rPr lang="en-US" altLang="en-US" sz="2400" dirty="0" err="1">
                <a:solidFill>
                  <a:schemeClr val="tx1"/>
                </a:solidFill>
                <a:latin typeface="Courier New" charset="0"/>
              </a:rPr>
              <a:t>d%n</a:t>
            </a: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",</a:t>
            </a:r>
            <a:br>
              <a:rPr lang="en-US" altLang="en-US" sz="2400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        amount);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charset="0"/>
              </a:rPr>
              <a:t>}</a:t>
            </a: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817671" y="5661248"/>
            <a:ext cx="839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 conditional statement avoids an inappropriate action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MS PGothic" charset="-128"/>
              </a:rPr>
              <a:t>Variables – a recap</a:t>
            </a:r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Fields are one sort of variable.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They store values through the life of an object.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They are accessible throughout the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Parameters are another sort of variable: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They receive values from outside the method.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They help a method complete its task.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Each call to the method receives a fresh set of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Parameter values are short lived.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800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Scope highlighting</a:t>
            </a:r>
          </a:p>
        </p:txBody>
      </p:sp>
      <p:pic>
        <p:nvPicPr>
          <p:cNvPr id="79874" name="Picture 5" descr="fig2-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902" y="1628800"/>
            <a:ext cx="5690196" cy="48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91439" rIns="81279" bIns="91439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Scope and lifetime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wrap="square" lIns="91440" tIns="91439" rIns="233680" bIns="91439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82588"/>
            <a:r>
              <a:rPr lang="en-US" altLang="en-US">
                <a:ea typeface="MS PGothic" charset="-128"/>
              </a:rPr>
              <a:t>Each block defines a new scope.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Class, method and statement.</a:t>
            </a:r>
          </a:p>
          <a:p>
            <a:pPr marL="382588"/>
            <a:r>
              <a:rPr lang="en-US" altLang="en-US">
                <a:ea typeface="MS PGothic" charset="-128"/>
              </a:rPr>
              <a:t>Scopes may be nested:</a:t>
            </a:r>
          </a:p>
          <a:p>
            <a:pPr lvl="1" eaLnBrk="1" hangingPunct="1"/>
            <a:r>
              <a:rPr lang="en-US" altLang="en-US">
                <a:ea typeface="MS PGothic" charset="-128"/>
              </a:rPr>
              <a:t>statement block inside another block inside a method body inside a class body.</a:t>
            </a:r>
          </a:p>
          <a:p>
            <a:pPr marL="382588"/>
            <a:r>
              <a:rPr lang="en-US" altLang="en-US">
                <a:ea typeface="MS PGothic" charset="-128"/>
              </a:rPr>
              <a:t>Scope is static (textual).</a:t>
            </a:r>
          </a:p>
          <a:p>
            <a:pPr marL="382588"/>
            <a:r>
              <a:rPr lang="en-US" altLang="en-US">
                <a:ea typeface="MS PGothic" charset="-128"/>
              </a:rPr>
              <a:t>Lifetime is dynamic (runtime).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91439" rIns="81279" bIns="91439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Ticket machines</a:t>
            </a:r>
          </a:p>
        </p:txBody>
      </p:sp>
      <p:sp>
        <p:nvSpPr>
          <p:cNvPr id="23555" name="Rectangle 3"/>
          <p:cNvSpPr>
            <a:spLocks/>
          </p:cNvSpPr>
          <p:nvPr/>
        </p:nvSpPr>
        <p:spPr bwMode="auto">
          <a:xfrm>
            <a:off x="2514600" y="3092450"/>
            <a:ext cx="77724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>
            <a:lvl1pPr marL="39688"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GB" altLang="en-US" sz="4400" b="0" dirty="0">
                <a:solidFill>
                  <a:srgbClr val="7F6F5E"/>
                </a:solidFill>
              </a:rPr>
              <a:t>Demo of naïve-ticket-machine</a:t>
            </a:r>
            <a:endParaRPr lang="en-US" altLang="en-US" sz="4400" b="0" dirty="0">
              <a:solidFill>
                <a:srgbClr val="7F6F5E"/>
              </a:solidFill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91439" rIns="81279" bIns="91439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To think 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4C516-31C6-8219-05F9-CC7C5BE8D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ea typeface="+mj-ea"/>
                <a:cs typeface="+mj-cs"/>
              </a:rPr>
              <a:t>How could we write a method to ‘refund’ an excess balance?</a:t>
            </a:r>
          </a:p>
          <a:p>
            <a:pPr lvl="1"/>
            <a:r>
              <a:rPr lang="en-US" dirty="0">
                <a:ea typeface="+mj-ea"/>
                <a:cs typeface="+mj-cs"/>
              </a:rPr>
              <a:t>We need to return the value in balance.</a:t>
            </a:r>
          </a:p>
          <a:p>
            <a:pPr lvl="1"/>
            <a:r>
              <a:rPr lang="en-US" dirty="0">
                <a:ea typeface="+mj-ea"/>
                <a:cs typeface="+mj-cs"/>
              </a:rPr>
              <a:t>We need to set the balance to zero.</a:t>
            </a:r>
          </a:p>
          <a:p>
            <a:r>
              <a:rPr lang="en-US" dirty="0">
                <a:ea typeface="+mj-ea"/>
                <a:cs typeface="+mj-cs"/>
              </a:rPr>
              <a:t>How can we do the first without losing the value in balance?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Unsuccessful attempt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071664" y="1984654"/>
            <a:ext cx="6628738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public </a:t>
            </a:r>
            <a:r>
              <a:rPr lang="en-US" altLang="en-US" sz="28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ourier New" charset="0"/>
              </a:rPr>
              <a:t>refundBalance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   // Return the amount left.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   return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   // Clear the balance.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71411" y="5445224"/>
            <a:ext cx="7463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It looks logical, but the language does not allow it.</a:t>
            </a:r>
          </a:p>
        </p:txBody>
      </p:sp>
    </p:spTree>
    <p:extLst>
      <p:ext uri="{BB962C8B-B14F-4D97-AF65-F5344CB8AC3E}">
        <p14:creationId xmlns:p14="http://schemas.microsoft.com/office/powerpoint/2010/main" val="110569256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Local variables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ea typeface="MS PGothic" charset="-128"/>
              </a:rPr>
              <a:t>Methods can define their own, </a:t>
            </a:r>
            <a:r>
              <a:rPr lang="en-US" altLang="en-US" sz="3600" i="1" dirty="0">
                <a:ea typeface="MS PGothic" charset="-128"/>
              </a:rPr>
              <a:t>local</a:t>
            </a:r>
            <a:r>
              <a:rPr lang="en-US" altLang="en-US" sz="3600" dirty="0">
                <a:ea typeface="MS PGothic" charset="-128"/>
              </a:rPr>
              <a:t>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Short lived, like parameters.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The method sets their values – unlike parameters, they do not receive external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Used for </a:t>
            </a:r>
            <a:r>
              <a:rPr lang="ja-JP" altLang="en-US" sz="3200">
                <a:ea typeface="MS PGothic" charset="-128"/>
              </a:rPr>
              <a:t>‘</a:t>
            </a:r>
            <a:r>
              <a:rPr lang="en-US" altLang="ja-JP" sz="3200" dirty="0">
                <a:ea typeface="MS PGothic" charset="-128"/>
              </a:rPr>
              <a:t>temporary</a:t>
            </a:r>
            <a:r>
              <a:rPr lang="ja-JP" altLang="en-US" sz="3200">
                <a:ea typeface="MS PGothic" charset="-128"/>
              </a:rPr>
              <a:t>’</a:t>
            </a:r>
            <a:r>
              <a:rPr lang="en-US" altLang="ja-JP" sz="3200" dirty="0">
                <a:ea typeface="MS PGothic" charset="-128"/>
              </a:rPr>
              <a:t> calculation and storage.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They exist only as long as the method is being executed.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They are only accessible from within the method.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ea typeface="MS PGothic" charset="-128"/>
              </a:rPr>
              <a:t>They are defined within a particular </a:t>
            </a:r>
            <a:r>
              <a:rPr lang="en-US" altLang="en-US" sz="3200" i="1" dirty="0">
                <a:ea typeface="MS PGothic" charset="-128"/>
              </a:rPr>
              <a:t>scope</a:t>
            </a:r>
            <a:r>
              <a:rPr lang="en-US" altLang="en-US" sz="3200" dirty="0">
                <a:ea typeface="MS PGothic" charset="-128"/>
              </a:rPr>
              <a:t>.</a:t>
            </a:r>
          </a:p>
          <a:p>
            <a:endParaRPr lang="en-GB" altLang="en-US" sz="5400" dirty="0">
              <a:ea typeface="MS PGothic" charset="-128"/>
            </a:endParaRP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Local variables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648200" y="2638428"/>
            <a:ext cx="641393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public int </a:t>
            </a:r>
            <a:r>
              <a:rPr lang="en-US" altLang="en-US" sz="2800" dirty="0" err="1">
                <a:solidFill>
                  <a:schemeClr val="tx1"/>
                </a:solidFill>
                <a:latin typeface="Courier New" charset="0"/>
              </a:rPr>
              <a:t>refundBalance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800" dirty="0" err="1">
                <a:solidFill>
                  <a:schemeClr val="tx1"/>
                </a:solidFill>
                <a:latin typeface="Courier New" charset="0"/>
              </a:rPr>
              <a:t>int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  <a:latin typeface="Courier New" charset="0"/>
              </a:rPr>
              <a:t>amountToRefund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800" dirty="0" err="1">
                <a:solidFill>
                  <a:schemeClr val="tx1"/>
                </a:solidFill>
                <a:latin typeface="Courier New" charset="0"/>
              </a:rPr>
              <a:t>amountToRefund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=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    return </a:t>
            </a:r>
            <a:r>
              <a:rPr lang="en-US" altLang="en-US" sz="2800" dirty="0" err="1">
                <a:solidFill>
                  <a:schemeClr val="tx1"/>
                </a:solidFill>
                <a:latin typeface="Courier New" charset="0"/>
              </a:rPr>
              <a:t>amountToRefund</a:t>
            </a: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575434" y="3095382"/>
            <a:ext cx="26805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 b="0" dirty="0">
                <a:solidFill>
                  <a:srgbClr val="A57133"/>
                </a:solidFill>
              </a:rPr>
              <a:t>A local variable</a:t>
            </a: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1243553" y="3789040"/>
            <a:ext cx="2209800" cy="2362200"/>
          </a:xfrm>
          <a:prstGeom prst="irregularSeal1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endParaRPr lang="en-GB" altLang="en-US"/>
          </a:p>
        </p:txBody>
      </p:sp>
      <p:sp>
        <p:nvSpPr>
          <p:cNvPr id="82951" name="Text Box 7"/>
          <p:cNvSpPr txBox="1">
            <a:spLocks noChangeArrowheads="1"/>
          </p:cNvSpPr>
          <p:nvPr/>
        </p:nvSpPr>
        <p:spPr bwMode="auto">
          <a:xfrm>
            <a:off x="1703512" y="4509120"/>
            <a:ext cx="15327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A57133"/>
                </a:solidFill>
              </a:rPr>
              <a:t>No visibility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 dirty="0">
                <a:solidFill>
                  <a:srgbClr val="A57133"/>
                </a:solidFill>
              </a:rPr>
              <a:t>modifier</a:t>
            </a:r>
          </a:p>
        </p:txBody>
      </p:sp>
      <p:sp>
        <p:nvSpPr>
          <p:cNvPr id="82952" name="Line 8"/>
          <p:cNvSpPr>
            <a:spLocks noChangeShapeType="1"/>
          </p:cNvSpPr>
          <p:nvPr/>
        </p:nvSpPr>
        <p:spPr bwMode="auto">
          <a:xfrm>
            <a:off x="3863752" y="3717032"/>
            <a:ext cx="1584176" cy="0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>
                <a:ea typeface="MS PGothic" charset="-128"/>
              </a:rPr>
              <a:t>Scope and lifetime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The scope of a field is its whole class.</a:t>
            </a:r>
          </a:p>
          <a:p>
            <a:pPr>
              <a:lnSpc>
                <a:spcPct val="90000"/>
              </a:lnSpc>
            </a:pPr>
            <a:r>
              <a:rPr lang="en-GB" altLang="en-US" dirty="0">
                <a:ea typeface="MS PGothic" charset="-128"/>
              </a:rPr>
              <a:t>The lifetime of a field is the lifetime of its containing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 scope of a local variable is the block in which it is declared.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ea typeface="MS PGothic" charset="-128"/>
              </a:rPr>
              <a:t>The lifetime of a local variable is the time of execution of the block in which it is declared.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Review (1)</a:t>
            </a:r>
          </a:p>
        </p:txBody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>
                <a:ea typeface="MS PGothic" charset="-128"/>
              </a:rPr>
              <a:t>Class bodies contain fields, constructors and methods.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Fields store values that determine an object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s state.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Constructors initialize objects – particularly their fields.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Methods implement the behavior of objects.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Review (2)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Fields, parameters and local variables are all variables.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Fields persist for the lifetime of an object.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Local variables are used for short-lived temporary storage.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+mn-ea"/>
                <a:cs typeface="+mn-cs"/>
              </a:rPr>
              <a:t>Parameters are used to receive values into a constructor or method.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Review (3)</a:t>
            </a:r>
          </a:p>
        </p:txBody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ea typeface="MS PGothic" charset="-128"/>
              </a:rPr>
              <a:t>Methods have a return type.</a:t>
            </a:r>
          </a:p>
          <a:p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GB" altLang="en-US" dirty="0">
                <a:ea typeface="MS PGothic" charset="-128"/>
              </a:rPr>
              <a:t> methods do not return anything.</a:t>
            </a:r>
          </a:p>
          <a:p>
            <a:r>
              <a:rPr lang="en-GB" altLang="en-US" dirty="0">
                <a:ea typeface="MS PGothic" charset="-128"/>
              </a:rPr>
              <a:t>non-</a:t>
            </a:r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GB" altLang="en-US" dirty="0">
                <a:ea typeface="MS PGothic" charset="-128"/>
              </a:rPr>
              <a:t> methods always return a value.</a:t>
            </a:r>
          </a:p>
          <a:p>
            <a:r>
              <a:rPr lang="en-GB" altLang="en-US" dirty="0">
                <a:ea typeface="MS PGothic" charset="-128"/>
              </a:rPr>
              <a:t>non-</a:t>
            </a:r>
            <a:r>
              <a:rPr lang="en-GB" altLang="en-US" b="1" dirty="0">
                <a:latin typeface="Courier New" charset="0"/>
                <a:ea typeface="Courier New" charset="0"/>
                <a:cs typeface="Courier New" charset="0"/>
              </a:rPr>
              <a:t>void</a:t>
            </a:r>
            <a:r>
              <a:rPr lang="en-GB" altLang="en-US" dirty="0">
                <a:ea typeface="MS PGothic" charset="-128"/>
              </a:rPr>
              <a:t> methods must have a return statement.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Review (4)</a:t>
            </a:r>
          </a:p>
        </p:txBody>
      </p:sp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ja-JP" altLang="en-US">
                <a:ea typeface="MS PGothic" charset="-128"/>
              </a:rPr>
              <a:t>‘</a:t>
            </a:r>
            <a:r>
              <a:rPr lang="en-US" altLang="ja-JP">
                <a:ea typeface="MS PGothic" charset="-128"/>
              </a:rPr>
              <a:t>Correct</a:t>
            </a:r>
            <a:r>
              <a:rPr lang="ja-JP" altLang="en-US">
                <a:ea typeface="MS PGothic" charset="-128"/>
              </a:rPr>
              <a:t>’</a:t>
            </a:r>
            <a:r>
              <a:rPr lang="en-US" altLang="ja-JP">
                <a:ea typeface="MS PGothic" charset="-128"/>
              </a:rPr>
              <a:t> behavior often requires objects to make decisions.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Objects can make decisions via conditional (if) statements.</a:t>
            </a:r>
          </a:p>
          <a:p>
            <a:pPr eaLnBrk="1" hangingPunct="1"/>
            <a:r>
              <a:rPr lang="en-US" altLang="en-US">
                <a:ea typeface="MS PGothic" charset="-128"/>
              </a:rPr>
              <a:t>A true-or-false test allows one of two alternative courses of actions to be taken.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Ticket machines – an internal 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Interacting with an object gives us clues about its behavior.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Looking inside allows us to determine how that behavior is provided or implemented.</a:t>
            </a:r>
          </a:p>
          <a:p>
            <a:pPr eaLnBrk="1" hangingPunct="1">
              <a:defRPr/>
            </a:pPr>
            <a:r>
              <a:rPr lang="en-US" dirty="0">
                <a:ea typeface="+mn-ea"/>
                <a:cs typeface="+mn-cs"/>
              </a:rPr>
              <a:t>All Java classes have a similar-looking internal view.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Basic class structure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207568" y="2348880"/>
            <a:ext cx="4186238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class </a:t>
            </a:r>
            <a:r>
              <a:rPr lang="en-US" altLang="en-US" sz="2000" dirty="0" err="1">
                <a:solidFill>
                  <a:schemeClr val="tx1"/>
                </a:solidFill>
                <a:latin typeface="Courier New" charset="0"/>
              </a:rPr>
              <a:t>TicketMachine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Inner part omitted.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2217093" y="4028455"/>
            <a:ext cx="3570288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class </a:t>
            </a:r>
            <a:r>
              <a:rPr lang="en-US" altLang="en-US" sz="2000" i="1" dirty="0" err="1">
                <a:solidFill>
                  <a:schemeClr val="tx1"/>
                </a:solidFill>
                <a:latin typeface="Courier New" charset="0"/>
              </a:rPr>
              <a:t>ClassName</a:t>
            </a:r>
            <a:endParaRPr lang="en-US" altLang="en-US" sz="2000" dirty="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Fields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    Constructors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solidFill>
                  <a:srgbClr val="0070C0"/>
                </a:solidFill>
                <a:latin typeface="Courier New" charset="0"/>
              </a:rPr>
              <a:t>    Methods</a:t>
            </a:r>
            <a:endParaRPr lang="en-US" altLang="en-US" sz="2000" dirty="0">
              <a:solidFill>
                <a:srgbClr val="0070C0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27653" name="Line 9"/>
          <p:cNvSpPr>
            <a:spLocks noChangeShapeType="1"/>
          </p:cNvSpPr>
          <p:nvPr/>
        </p:nvSpPr>
        <p:spPr bwMode="auto">
          <a:xfrm flipH="1">
            <a:off x="6369993" y="2544139"/>
            <a:ext cx="495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4" name="Line 11"/>
          <p:cNvSpPr>
            <a:spLocks noChangeShapeType="1"/>
          </p:cNvSpPr>
          <p:nvPr/>
        </p:nvSpPr>
        <p:spPr bwMode="auto">
          <a:xfrm flipH="1">
            <a:off x="5074593" y="5136527"/>
            <a:ext cx="1790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AutoShape 13"/>
          <p:cNvSpPr>
            <a:spLocks noChangeArrowheads="1"/>
          </p:cNvSpPr>
          <p:nvPr/>
        </p:nvSpPr>
        <p:spPr bwMode="auto">
          <a:xfrm>
            <a:off x="6865293" y="2108254"/>
            <a:ext cx="3048000" cy="919401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r>
              <a:rPr lang="en-GB" altLang="en-US" b="0">
                <a:solidFill>
                  <a:srgbClr val="A57133"/>
                </a:solidFill>
              </a:rPr>
              <a:t>The outer wrapper of TicketMachine</a:t>
            </a:r>
          </a:p>
        </p:txBody>
      </p:sp>
      <p:sp>
        <p:nvSpPr>
          <p:cNvPr id="27656" name="AutoShape 14"/>
          <p:cNvSpPr>
            <a:spLocks noChangeArrowheads="1"/>
          </p:cNvSpPr>
          <p:nvPr/>
        </p:nvSpPr>
        <p:spPr bwMode="auto">
          <a:xfrm>
            <a:off x="6865293" y="4488827"/>
            <a:ext cx="2438400" cy="132715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1pPr>
            <a:lvl2pPr marL="742950" indent="-28575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2pPr>
            <a:lvl3pPr marL="11430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3pPr>
            <a:lvl4pPr marL="16002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4pPr>
            <a:lvl5pPr marL="2057400" indent="-228600" algn="ctr"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6600"/>
                </a:solidFill>
                <a:latin typeface="Trebuchet MS" charset="0"/>
                <a:ea typeface="MS PGothic" charset="-128"/>
              </a:defRPr>
            </a:lvl9pPr>
          </a:lstStyle>
          <a:p>
            <a:r>
              <a:rPr lang="en-GB" altLang="en-US" b="0">
                <a:solidFill>
                  <a:srgbClr val="A57133"/>
                </a:solidFill>
              </a:rPr>
              <a:t>The inner contents of a class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>
                <a:ea typeface="MS PGothic" charset="-128"/>
              </a:rPr>
              <a:t>Keywords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altLang="en-US">
                <a:ea typeface="MS PGothic" charset="-128"/>
              </a:rPr>
              <a:t>Words with a special meaning in the language: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public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class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private</a:t>
            </a:r>
          </a:p>
          <a:p>
            <a:pPr lvl="1"/>
            <a:r>
              <a:rPr lang="en-GB" altLang="en-US" b="1">
                <a:latin typeface="Courier New" charset="0"/>
                <a:ea typeface="MS PGothic" charset="-128"/>
              </a:rPr>
              <a:t>int</a:t>
            </a:r>
          </a:p>
          <a:p>
            <a:r>
              <a:rPr lang="en-GB" altLang="en-US">
                <a:ea typeface="MS PGothic" charset="-128"/>
              </a:rPr>
              <a:t>Also known as </a:t>
            </a:r>
            <a:r>
              <a:rPr lang="en-GB" altLang="en-US" i="1">
                <a:ea typeface="MS PGothic" charset="-128"/>
              </a:rPr>
              <a:t>reserved words</a:t>
            </a:r>
            <a:r>
              <a:rPr lang="en-GB" altLang="en-US">
                <a:ea typeface="MS PGothic" charset="-128"/>
              </a:rPr>
              <a:t>.</a:t>
            </a:r>
          </a:p>
          <a:p>
            <a:r>
              <a:rPr lang="en-GB" altLang="en-US">
                <a:ea typeface="MS PGothic" charset="-128"/>
              </a:rPr>
              <a:t>Always entirely lower-case.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Fields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587" y="1988840"/>
            <a:ext cx="4448182" cy="4176464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Fields store values for an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They are also known as </a:t>
            </a:r>
            <a:r>
              <a:rPr lang="en-US" altLang="en-US" sz="2800" i="1" dirty="0">
                <a:ea typeface="MS PGothic" charset="-128"/>
              </a:rPr>
              <a:t>instance variables</a:t>
            </a:r>
            <a:r>
              <a:rPr lang="en-US" altLang="en-US" sz="2800" dirty="0">
                <a:ea typeface="MS PGothic" charset="-128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Fields define the state of an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Use </a:t>
            </a:r>
            <a:r>
              <a:rPr lang="en-US" altLang="en-US" sz="2800" i="1" dirty="0">
                <a:ea typeface="MS PGothic" charset="-128"/>
              </a:rPr>
              <a:t>Inspect</a:t>
            </a:r>
            <a:r>
              <a:rPr lang="en-US" altLang="en-US" sz="2800" dirty="0">
                <a:ea typeface="MS PGothic" charset="-128"/>
              </a:rPr>
              <a:t> to view the state.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Some values change often.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Some change rarely (or not at all).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en-GB" altLang="en-US" sz="1200">
              <a:solidFill>
                <a:srgbClr val="76807A"/>
              </a:solidFill>
              <a:latin typeface="Arial" charset="0"/>
            </a:endParaRP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6078537" y="1862711"/>
            <a:ext cx="4454525" cy="25336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public class TicketMachine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private int price;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private int balance;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private int total;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 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sz="2000" i="1">
                <a:solidFill>
                  <a:schemeClr val="tx1"/>
                </a:solidFill>
                <a:latin typeface="Courier New" charset="0"/>
              </a:rPr>
              <a:t>Further details omitted.</a:t>
            </a:r>
            <a:endParaRPr lang="en-US" altLang="en-US" sz="2000">
              <a:solidFill>
                <a:schemeClr val="tx1"/>
              </a:solidFill>
              <a:latin typeface="Courier New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6743700" y="5486400"/>
            <a:ext cx="295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chemeClr val="tx1"/>
                </a:solidFill>
                <a:latin typeface="Courier New" charset="0"/>
              </a:rPr>
              <a:t>private int price;</a:t>
            </a:r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5783266" y="4775200"/>
            <a:ext cx="220605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visibility modifier</a:t>
            </a:r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7967663" y="4572003"/>
            <a:ext cx="6905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type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8610603" y="477520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0">
                <a:solidFill>
                  <a:srgbClr val="A57133"/>
                </a:solidFill>
              </a:rPr>
              <a:t>variable name</a:t>
            </a:r>
          </a:p>
        </p:txBody>
      </p:sp>
      <p:sp>
        <p:nvSpPr>
          <p:cNvPr id="30729" name="Line 10"/>
          <p:cNvSpPr>
            <a:spLocks noChangeShapeType="1"/>
          </p:cNvSpPr>
          <p:nvPr/>
        </p:nvSpPr>
        <p:spPr bwMode="auto">
          <a:xfrm>
            <a:off x="83058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11"/>
          <p:cNvSpPr>
            <a:spLocks noChangeShapeType="1"/>
          </p:cNvSpPr>
          <p:nvPr/>
        </p:nvSpPr>
        <p:spPr bwMode="auto">
          <a:xfrm flipH="1">
            <a:off x="8915400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Line 12"/>
          <p:cNvSpPr>
            <a:spLocks noChangeShapeType="1"/>
          </p:cNvSpPr>
          <p:nvPr/>
        </p:nvSpPr>
        <p:spPr bwMode="auto">
          <a:xfrm>
            <a:off x="6705603" y="5105403"/>
            <a:ext cx="614363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Constructors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2132806"/>
            <a:ext cx="5400600" cy="381647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3200" dirty="0">
                <a:ea typeface="MS PGothic" charset="-128"/>
              </a:rPr>
              <a:t>Initialize an object.</a:t>
            </a:r>
          </a:p>
          <a:p>
            <a:pPr eaLnBrk="1" hangingPunct="1"/>
            <a:r>
              <a:rPr lang="en-US" altLang="en-US" sz="3200" dirty="0">
                <a:ea typeface="MS PGothic" charset="-128"/>
              </a:rPr>
              <a:t>Have the same name as their class.</a:t>
            </a:r>
          </a:p>
          <a:p>
            <a:pPr eaLnBrk="1" hangingPunct="1"/>
            <a:r>
              <a:rPr lang="en-US" altLang="en-US" sz="3200" dirty="0">
                <a:ea typeface="MS PGothic" charset="-128"/>
              </a:rPr>
              <a:t>Close association with the fields:</a:t>
            </a:r>
          </a:p>
          <a:p>
            <a:pPr lvl="1" eaLnBrk="1" hangingPunct="1"/>
            <a:r>
              <a:rPr lang="en-US" altLang="en-US" sz="2800" dirty="0">
                <a:ea typeface="MS PGothic" charset="-128"/>
              </a:rPr>
              <a:t>Initial values stored into the fields.</a:t>
            </a:r>
          </a:p>
          <a:p>
            <a:pPr lvl="1" eaLnBrk="1" hangingPunct="1"/>
            <a:r>
              <a:rPr lang="en-US" altLang="en-US" sz="2800" dirty="0">
                <a:ea typeface="MS PGothic" charset="-128"/>
              </a:rPr>
              <a:t>Parameter values often used for these.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6654488" y="2060848"/>
            <a:ext cx="48006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64D8B"/>
              </a:buClr>
              <a:buFont typeface="Times" charset="0"/>
              <a:buChar char="•"/>
              <a:defRPr sz="3200">
                <a:solidFill>
                  <a:srgbClr val="1A3170"/>
                </a:solidFill>
                <a:latin typeface="Trebuchet MS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rgbClr val="264D8B"/>
              </a:buClr>
              <a:buChar char="–"/>
              <a:defRPr sz="2800">
                <a:solidFill>
                  <a:srgbClr val="1A3170"/>
                </a:solidFill>
                <a:latin typeface="Trebuchet MS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264D8B"/>
              </a:buClr>
              <a:buChar char="•"/>
              <a:defRPr sz="2400">
                <a:solidFill>
                  <a:srgbClr val="1A3170"/>
                </a:solidFill>
                <a:latin typeface="Trebuchet MS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rgbClr val="264D8B"/>
              </a:buClr>
              <a:buChar char="–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64D8B"/>
              </a:buClr>
              <a:buChar char="»"/>
              <a:defRPr sz="2000">
                <a:solidFill>
                  <a:srgbClr val="1A3170"/>
                </a:solidFill>
                <a:latin typeface="Trebuchet MS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public TicketMachine(int cost)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price = cost;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balance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    total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ourier New" charset="0"/>
              </a:rPr>
              <a:t>}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1061</TotalTime>
  <Words>2547</Words>
  <Application>Microsoft Macintosh PowerPoint</Application>
  <PresentationFormat>Widescreen</PresentationFormat>
  <Paragraphs>459</Paragraphs>
  <Slides>48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MS PGothic</vt:lpstr>
      <vt:lpstr>Arial</vt:lpstr>
      <vt:lpstr>Courier New</vt:lpstr>
      <vt:lpstr>Courier New Bold</vt:lpstr>
      <vt:lpstr>Helvetica</vt:lpstr>
      <vt:lpstr>Lucida Grande</vt:lpstr>
      <vt:lpstr>Times</vt:lpstr>
      <vt:lpstr>Times New Roman</vt:lpstr>
      <vt:lpstr>Times Roman</vt:lpstr>
      <vt:lpstr>Trebuchet MS</vt:lpstr>
      <vt:lpstr>Tw Cen MT</vt:lpstr>
      <vt:lpstr>OFWJ-7e</vt:lpstr>
      <vt:lpstr>Understanding class definitions</vt:lpstr>
      <vt:lpstr>Main concepts to be covered</vt:lpstr>
      <vt:lpstr>Ticket machines – an external view</vt:lpstr>
      <vt:lpstr>Ticket machines</vt:lpstr>
      <vt:lpstr>Ticket machines – an internal view</vt:lpstr>
      <vt:lpstr>Basic class structure</vt:lpstr>
      <vt:lpstr>Keywords</vt:lpstr>
      <vt:lpstr>Fields</vt:lpstr>
      <vt:lpstr>Constructors</vt:lpstr>
      <vt:lpstr>Passing data via parameters</vt:lpstr>
      <vt:lpstr>Assignment</vt:lpstr>
      <vt:lpstr>Choosing variable names</vt:lpstr>
      <vt:lpstr>Next concepts to be covered</vt:lpstr>
      <vt:lpstr>Methods</vt:lpstr>
      <vt:lpstr>Method structure</vt:lpstr>
      <vt:lpstr>Getter methods</vt:lpstr>
      <vt:lpstr>Accessor methods</vt:lpstr>
      <vt:lpstr>Test</vt:lpstr>
      <vt:lpstr>Test</vt:lpstr>
      <vt:lpstr>Mutator methods</vt:lpstr>
      <vt:lpstr>setter methods</vt:lpstr>
      <vt:lpstr>A typical set method</vt:lpstr>
      <vt:lpstr>Protective mutators</vt:lpstr>
      <vt:lpstr>Another mutator method</vt:lpstr>
      <vt:lpstr>The this keyword</vt:lpstr>
      <vt:lpstr>Printing from methods</vt:lpstr>
      <vt:lpstr>String concatenation</vt:lpstr>
      <vt:lpstr>Quiz</vt:lpstr>
      <vt:lpstr>Formatted printing</vt:lpstr>
      <vt:lpstr>Formatted printing</vt:lpstr>
      <vt:lpstr>Method summary</vt:lpstr>
      <vt:lpstr>Reflecting on the ticket machines</vt:lpstr>
      <vt:lpstr>Making choices in everyday life</vt:lpstr>
      <vt:lpstr>Making a choice in everyday life</vt:lpstr>
      <vt:lpstr>Making choices in Java</vt:lpstr>
      <vt:lpstr>Making a choice in the ticket machine</vt:lpstr>
      <vt:lpstr>Variables – a recap</vt:lpstr>
      <vt:lpstr>Scope highlighting</vt:lpstr>
      <vt:lpstr>Scope and lifetime</vt:lpstr>
      <vt:lpstr>To think about</vt:lpstr>
      <vt:lpstr>Unsuccessful attempt</vt:lpstr>
      <vt:lpstr>Local variables</vt:lpstr>
      <vt:lpstr>Local variables</vt:lpstr>
      <vt:lpstr>Scope and lifetime</vt:lpstr>
      <vt:lpstr>Review (1)</vt:lpstr>
      <vt:lpstr>Review (2)</vt:lpstr>
      <vt:lpstr>Review (3)</vt:lpstr>
      <vt:lpstr>Review (4)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2</dc:title>
  <dc:subject/>
  <dc:creator>David J. Barnes, Michael Kölling</dc:creator>
  <cp:keywords/>
  <dc:description>Copyright © David J. Barnes, Michael Kölling</dc:description>
  <cp:lastModifiedBy>David Barnes</cp:lastModifiedBy>
  <cp:revision>173</cp:revision>
  <cp:lastPrinted>2003-09-01T07:04:41Z</cp:lastPrinted>
  <dcterms:created xsi:type="dcterms:W3CDTF">2009-04-22T19:24:48Z</dcterms:created>
  <dcterms:modified xsi:type="dcterms:W3CDTF">2025-03-09T11:49:36Z</dcterms:modified>
  <cp:category/>
</cp:coreProperties>
</file>