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59" r:id="rId5"/>
    <p:sldId id="294" r:id="rId6"/>
    <p:sldId id="260" r:id="rId7"/>
    <p:sldId id="273" r:id="rId8"/>
    <p:sldId id="290" r:id="rId9"/>
    <p:sldId id="291" r:id="rId10"/>
    <p:sldId id="280" r:id="rId11"/>
    <p:sldId id="292" r:id="rId12"/>
    <p:sldId id="271" r:id="rId13"/>
    <p:sldId id="295" r:id="rId14"/>
    <p:sldId id="261" r:id="rId15"/>
    <p:sldId id="262" r:id="rId16"/>
    <p:sldId id="265" r:id="rId17"/>
    <p:sldId id="268" r:id="rId18"/>
    <p:sldId id="266" r:id="rId19"/>
    <p:sldId id="278" r:id="rId20"/>
    <p:sldId id="332" r:id="rId21"/>
    <p:sldId id="263" r:id="rId22"/>
    <p:sldId id="272" r:id="rId23"/>
    <p:sldId id="281" r:id="rId24"/>
    <p:sldId id="293" r:id="rId25"/>
    <p:sldId id="296" r:id="rId26"/>
    <p:sldId id="274" r:id="rId27"/>
    <p:sldId id="298" r:id="rId28"/>
    <p:sldId id="277" r:id="rId29"/>
    <p:sldId id="275" r:id="rId30"/>
    <p:sldId id="285" r:id="rId31"/>
    <p:sldId id="329" r:id="rId32"/>
    <p:sldId id="327" r:id="rId33"/>
    <p:sldId id="330" r:id="rId34"/>
    <p:sldId id="283" r:id="rId35"/>
    <p:sldId id="284" r:id="rId36"/>
    <p:sldId id="331" r:id="rId37"/>
    <p:sldId id="270" r:id="rId38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133"/>
    <a:srgbClr val="E68B88"/>
    <a:srgbClr val="1A3170"/>
    <a:srgbClr val="D9692C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830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33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62600" y="8686800"/>
            <a:ext cx="1295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00E9018C-613E-1D44-BC30-C2FEA64465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11863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charset="0"/>
              </a:defRPr>
            </a:lvl1pPr>
          </a:lstStyle>
          <a:p>
            <a:pPr>
              <a:defRPr/>
            </a:pPr>
            <a:fld id="{1B964689-A1ED-E44C-884B-F5B656B13E1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587317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D784899-328B-D04E-B719-330801CA5024}" type="slidenum">
              <a:rPr lang="en-GB" altLang="en-US" sz="1200" b="0">
                <a:latin typeface="Times New Roman" charset="0"/>
              </a:rPr>
              <a:pPr/>
              <a:t>1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074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20B08E5D-7F2C-4242-A653-4FD46E45EA31}" type="slidenum">
              <a:rPr lang="en-GB" altLang="en-US" sz="1200" b="0">
                <a:latin typeface="Times New Roman" charset="0"/>
              </a:rPr>
              <a:pPr/>
              <a:t>14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6914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83509968-2E80-FD48-9D04-DDEBC2746349}" type="slidenum">
              <a:rPr lang="en-GB" altLang="en-US" sz="1200" b="0">
                <a:latin typeface="Times New Roman" charset="0"/>
              </a:rPr>
              <a:pPr/>
              <a:t>15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393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42C6D04-85F1-0048-9312-7396DCE6EEE2}" type="slidenum">
              <a:rPr lang="en-GB" altLang="en-US" sz="1200" b="0">
                <a:latin typeface="Times New Roman" charset="0"/>
              </a:rPr>
              <a:pPr/>
              <a:t>16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0436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B3D7776-7860-3B4C-AFEA-FF0D6D04EEA4}" type="slidenum">
              <a:rPr lang="en-GB" altLang="en-US" sz="1200" b="0">
                <a:latin typeface="Times New Roman" charset="0"/>
              </a:rPr>
              <a:pPr/>
              <a:t>17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5037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A00D17B-9AF4-AD41-B098-233EDA166FD1}" type="slidenum">
              <a:rPr lang="en-GB" altLang="en-US" sz="1200" b="0">
                <a:latin typeface="Times New Roman" charset="0"/>
              </a:rPr>
              <a:pPr/>
              <a:t>18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3669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704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AB8AE-2DCD-E668-C271-D7C52DFA7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DFF124C2-DB1E-240D-6A0B-010CA11FD3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E90AE4D4-F054-3E3A-6311-70FC92673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3697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B3CE17E3-732A-EB45-8E65-9C2C5DDB3CE1}" type="slidenum">
              <a:rPr lang="en-GB" altLang="en-US" sz="1200" b="0">
                <a:latin typeface="Times New Roman" charset="0"/>
              </a:rPr>
              <a:pPr/>
              <a:t>21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4401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47CC18E-CB0C-4C40-A305-1E8D9C79F743}" type="slidenum">
              <a:rPr lang="en-GB" altLang="en-US" sz="1200" b="0">
                <a:latin typeface="Times New Roman" charset="0"/>
              </a:rPr>
              <a:pPr/>
              <a:t>22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405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456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5115F9A5-287E-C149-8242-C8E4ADFDBFF2}" type="slidenum">
              <a:rPr lang="en-GB" altLang="en-US" sz="1200" b="0">
                <a:latin typeface="Times New Roman" charset="0"/>
              </a:rPr>
              <a:pPr/>
              <a:t>2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314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55DFB090-BCE1-3D48-A2C0-33703B878C2F}" type="slidenum">
              <a:rPr lang="en-GB" altLang="en-US" sz="1200" b="0">
                <a:latin typeface="Times New Roman" charset="0"/>
              </a:rPr>
              <a:pPr/>
              <a:t>26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0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2E271C41-3904-5146-B9AD-F063271EEEC2}" type="slidenum">
              <a:rPr lang="en-GB" altLang="en-US" sz="1200" b="0">
                <a:latin typeface="Times New Roman" charset="0"/>
              </a:rPr>
              <a:pPr/>
              <a:t>27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1342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712A4F4A-A67D-804D-A91B-F9C2697E2557}" type="slidenum">
              <a:rPr lang="en-GB" altLang="en-US" sz="1200" b="0">
                <a:latin typeface="Times New Roman" charset="0"/>
              </a:rPr>
              <a:pPr/>
              <a:t>28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2804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665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3E712A7A-9986-B84C-A4DE-8E9CAB9ADC92}" type="slidenum">
              <a:rPr lang="en-GB" altLang="en-US" sz="1200" b="0">
                <a:latin typeface="Times New Roman" charset="0"/>
              </a:rPr>
              <a:pPr/>
              <a:t>29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874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0B632BBE-5D1B-6048-A32C-449393739749}" type="slidenum">
              <a:rPr lang="en-GB" altLang="en-US" sz="1200" b="0">
                <a:latin typeface="Times New Roman" charset="0"/>
              </a:rPr>
              <a:pPr/>
              <a:t>37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892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2A76298A-FC3C-D64B-8429-509CB88FF4BB}" type="slidenum">
              <a:rPr lang="en-GB" altLang="en-US" sz="1200" b="0">
                <a:latin typeface="Times New Roman" charset="0"/>
              </a:rPr>
              <a:pPr/>
              <a:t>3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862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EA50D866-68CB-ED40-A0DB-69964220764A}" type="slidenum">
              <a:rPr lang="en-GB" altLang="en-US" sz="1200" b="0">
                <a:latin typeface="Times New Roman" charset="0"/>
              </a:rPr>
              <a:pPr/>
              <a:t>4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1466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B0F31DA8-6C17-3F4A-806D-CA511494BF0E}" type="slidenum">
              <a:rPr lang="en-GB" altLang="en-US" sz="1200" b="0">
                <a:latin typeface="Times New Roman" charset="0"/>
              </a:rPr>
              <a:pPr/>
              <a:t>6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682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07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10E493A5-EF81-F94C-876D-D9CC2FCC4A7B}" type="slidenum">
              <a:rPr lang="en-GB" altLang="en-US" sz="1200" b="0">
                <a:latin typeface="Times New Roman" charset="0"/>
              </a:rPr>
              <a:pPr/>
              <a:t>7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336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556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1714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Objects First with Java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GB" altLang="en-US" sz="1200" b="0"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fld id="{FEF735AB-CB48-FB4A-951D-7E402227D3F9}" type="slidenum">
              <a:rPr lang="en-GB" altLang="en-US" sz="1200" b="0">
                <a:latin typeface="Times New Roman" charset="0"/>
              </a:rPr>
              <a:pPr/>
              <a:t>12</a:t>
            </a:fld>
            <a:endParaRPr lang="en-GB" altLang="en-US" sz="1200" b="0">
              <a:latin typeface="Times New Roman" charset="0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912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1920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17270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394230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85131830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80655938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25134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1828800"/>
            <a:ext cx="4876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05600" y="1828800"/>
            <a:ext cx="4876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2301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413235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</p:sldLayoutIdLst>
  <p:transition spd="med"/>
  <p:hf sldNum="0" hd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 interaction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2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Creating cooperating objects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9999663" y="6537326"/>
            <a:ext cx="3658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0" dirty="0">
                <a:solidFill>
                  <a:schemeClr val="tx1"/>
                </a:solidFill>
              </a:rPr>
              <a:t>7.0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Quiz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82588">
              <a:buClr>
                <a:srgbClr val="345477"/>
              </a:buClr>
            </a:pPr>
            <a:r>
              <a:rPr lang="en-US" altLang="en-US">
                <a:ea typeface="MS PGothic" charset="-128"/>
              </a:rPr>
              <a:t>What is the result of the expression 		</a:t>
            </a:r>
            <a:r>
              <a:rPr lang="en-US" altLang="en-US" sz="2800">
                <a:latin typeface="Courier New Bold" charset="0"/>
                <a:ea typeface="MS PGothic" charset="-128"/>
                <a:sym typeface="Courier New Bold" charset="0"/>
              </a:rPr>
              <a:t>8 % 3</a:t>
            </a:r>
            <a:endParaRPr lang="en-US" altLang="en-US" sz="2800">
              <a:latin typeface="Courier New Bold" charset="0"/>
              <a:ea typeface="ヒラギノ角ゴ ProN W6" charset="-128"/>
              <a:sym typeface="Courier New Bold" charset="0"/>
            </a:endParaRPr>
          </a:p>
          <a:p>
            <a:pPr marL="382588">
              <a:buClr>
                <a:srgbClr val="345477"/>
              </a:buClr>
            </a:pPr>
            <a:r>
              <a:rPr lang="en-US" altLang="en-US">
                <a:ea typeface="MS PGothic" charset="-128"/>
              </a:rPr>
              <a:t>For integer </a:t>
            </a:r>
            <a:r>
              <a:rPr lang="en-US" altLang="en-US" b="1">
                <a:latin typeface="Courier New" charset="0"/>
                <a:ea typeface="MS PGothic" charset="-128"/>
              </a:rPr>
              <a:t>n &gt;= 0</a:t>
            </a:r>
            <a:r>
              <a:rPr lang="en-US" altLang="en-US">
                <a:ea typeface="MS PGothic" charset="-128"/>
              </a:rPr>
              <a:t>, what are all possible results of:</a:t>
            </a:r>
            <a:br>
              <a:rPr lang="en-US" altLang="en-US" sz="2400">
                <a:latin typeface="Courier New Bold" charset="0"/>
                <a:ea typeface="MS PGothic" charset="-128"/>
                <a:sym typeface="Courier New Bold" charset="0"/>
              </a:rPr>
            </a:br>
            <a:r>
              <a:rPr lang="en-US" altLang="en-US" sz="2400">
                <a:latin typeface="Courier New Bold" charset="0"/>
                <a:ea typeface="MS PGothic" charset="-128"/>
                <a:sym typeface="Courier New Bold" charset="0"/>
              </a:rPr>
              <a:t>		</a:t>
            </a:r>
            <a:r>
              <a:rPr lang="en-US" altLang="en-US" sz="2800">
                <a:latin typeface="Courier New Bold" charset="0"/>
                <a:ea typeface="MS PGothic" charset="-128"/>
                <a:sym typeface="Courier New Bold" charset="0"/>
              </a:rPr>
              <a:t>n % 5</a:t>
            </a:r>
            <a:endParaRPr lang="en-US" altLang="en-US">
              <a:ea typeface="MS PGothic" charset="-128"/>
            </a:endParaRPr>
          </a:p>
          <a:p>
            <a:pPr marL="382588">
              <a:buClr>
                <a:srgbClr val="345477"/>
              </a:buClr>
            </a:pPr>
            <a:r>
              <a:rPr lang="en-US" altLang="en-US">
                <a:ea typeface="MS PGothic" charset="-128"/>
              </a:rPr>
              <a:t>Can </a:t>
            </a:r>
            <a:r>
              <a:rPr lang="en-US" altLang="en-US" b="1">
                <a:latin typeface="Courier New" charset="0"/>
                <a:ea typeface="MS PGothic" charset="-128"/>
              </a:rPr>
              <a:t>n</a:t>
            </a:r>
            <a:r>
              <a:rPr lang="en-US" altLang="en-US">
                <a:ea typeface="MS PGothic" charset="-128"/>
              </a:rPr>
              <a:t> be negative?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altLang="en-US">
                <a:ea typeface="MS PGothic" charset="-128"/>
              </a:rPr>
              <a:t>Alternative increment method</a:t>
            </a:r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2711450" y="2133600"/>
            <a:ext cx="67691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public void increment()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value = (value + 1) % limit;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  <a:endParaRPr lang="en-GB" altLang="en-US" sz="240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36868" name="Rounded Rectangle 5"/>
          <p:cNvSpPr>
            <a:spLocks noChangeArrowheads="1"/>
          </p:cNvSpPr>
          <p:nvPr/>
        </p:nvSpPr>
        <p:spPr bwMode="auto">
          <a:xfrm>
            <a:off x="3863976" y="4135438"/>
            <a:ext cx="5040313" cy="919162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r>
              <a:rPr lang="en-US" altLang="en-US" b="0" dirty="0">
                <a:solidFill>
                  <a:srgbClr val="0070C0"/>
                </a:solidFill>
                <a:latin typeface="Trebuchet MS" charset="0"/>
                <a:ea typeface="ＭＳ Ｐゴシック" charset="-128"/>
              </a:rPr>
              <a:t>Check that you understand how the rollover works in this version.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Implementation - ClockDisplay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819400" y="2362200"/>
            <a:ext cx="7543800" cy="402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public </a:t>
            </a: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class ClockDisplay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    private NumberDisplay hours;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800">
                <a:solidFill>
                  <a:schemeClr val="tx1"/>
                </a:solidFill>
                <a:latin typeface="Courier New" charset="0"/>
              </a:rPr>
              <a:t>private NumberDisplay minutes;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altLang="en-US" sz="2800" noProof="1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altLang="en-US" sz="2800" i="1" noProof="1">
                <a:solidFill>
                  <a:schemeClr val="tx1"/>
                </a:solidFill>
                <a:latin typeface="Courier New" charset="0"/>
              </a:rPr>
              <a:t>Constructor and</a:t>
            </a:r>
            <a:endParaRPr lang="en-GB" altLang="en-US" sz="2800" i="1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i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altLang="en-US" sz="2800" i="1" noProof="1">
                <a:solidFill>
                  <a:schemeClr val="tx1"/>
                </a:solidFill>
                <a:latin typeface="Courier New" charset="0"/>
              </a:rPr>
              <a:t>methods omitted.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800" noProof="1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lvl="2" eaLnBrk="1" hangingPunct="1">
              <a:buClrTx/>
              <a:buFontTx/>
              <a:buNone/>
            </a:pPr>
            <a:endParaRPr lang="en-GB" altLang="en-US" sz="2800" b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dirty="0">
                <a:ea typeface="MS PGothic" charset="-128"/>
              </a:rPr>
              <a:t>Data can be classified under many different types; e.g. integer, </a:t>
            </a:r>
            <a:r>
              <a:rPr lang="en-GB" altLang="en-US" dirty="0" err="1">
                <a:ea typeface="MS PGothic" charset="-128"/>
              </a:rPr>
              <a:t>boolean</a:t>
            </a:r>
            <a:r>
              <a:rPr lang="en-GB" altLang="en-US" dirty="0">
                <a:ea typeface="MS PGothic" charset="-128"/>
              </a:rPr>
              <a:t>, floating-point.</a:t>
            </a:r>
          </a:p>
          <a:p>
            <a:r>
              <a:rPr lang="en-GB" altLang="en-US" dirty="0">
                <a:ea typeface="MS PGothic" charset="-128"/>
              </a:rPr>
              <a:t>In addition, every class is a unique data type; e.g. </a:t>
            </a:r>
            <a:r>
              <a:rPr lang="en-GB" altLang="en-US" sz="4300" b="1" dirty="0">
                <a:latin typeface="Courier New" charset="0"/>
                <a:ea typeface="Courier New" charset="0"/>
                <a:cs typeface="Courier New" charset="0"/>
              </a:rPr>
              <a:t>String</a:t>
            </a:r>
            <a:r>
              <a:rPr lang="en-GB" altLang="en-US" dirty="0">
                <a:ea typeface="MS PGothic" charset="-128"/>
              </a:rPr>
              <a:t>, </a:t>
            </a:r>
            <a:r>
              <a:rPr lang="en-GB" altLang="en-US" sz="4300" b="1" dirty="0" err="1">
                <a:latin typeface="Courier New" charset="0"/>
                <a:ea typeface="Courier New" charset="0"/>
                <a:cs typeface="Courier New" charset="0"/>
              </a:rPr>
              <a:t>TicketMachine</a:t>
            </a:r>
            <a:r>
              <a:rPr lang="en-GB" altLang="en-US" dirty="0">
                <a:ea typeface="MS PGothic" charset="-128"/>
              </a:rPr>
              <a:t>, </a:t>
            </a:r>
            <a:r>
              <a:rPr lang="en-GB" altLang="en-US" sz="4300" b="1" dirty="0" err="1">
                <a:latin typeface="Courier New" charset="0"/>
                <a:ea typeface="Courier New" charset="0"/>
                <a:cs typeface="Courier New" charset="0"/>
              </a:rPr>
              <a:t>NumberDisplay</a:t>
            </a:r>
            <a:r>
              <a:rPr lang="en-GB" altLang="en-US" dirty="0">
                <a:ea typeface="MS PGothic" charset="-128"/>
              </a:rPr>
              <a:t>.</a:t>
            </a:r>
          </a:p>
          <a:p>
            <a:r>
              <a:rPr lang="en-GB" altLang="en-US" dirty="0">
                <a:ea typeface="MS PGothic" charset="-128"/>
              </a:rPr>
              <a:t>Data types, therefore, can be composites and not simply values.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57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Class diagram</a:t>
            </a:r>
          </a:p>
        </p:txBody>
      </p:sp>
      <p:pic>
        <p:nvPicPr>
          <p:cNvPr id="41987" name="Picture 8" descr="fig3-5b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057400"/>
            <a:ext cx="5054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 diagram</a:t>
            </a:r>
          </a:p>
        </p:txBody>
      </p:sp>
      <p:pic>
        <p:nvPicPr>
          <p:cNvPr id="39939" name="Picture 15" descr="fig3-5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13" y="1988840"/>
            <a:ext cx="56261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Objects creating objects</a:t>
            </a:r>
          </a:p>
        </p:txBody>
      </p:sp>
      <p:sp>
        <p:nvSpPr>
          <p:cNvPr id="44035" name="Text Box 4"/>
          <p:cNvSpPr txBox="1">
            <a:spLocks noChangeArrowheads="1"/>
          </p:cNvSpPr>
          <p:nvPr/>
        </p:nvSpPr>
        <p:spPr bwMode="auto">
          <a:xfrm>
            <a:off x="2351584" y="1916832"/>
            <a:ext cx="79248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000" noProof="1">
                <a:solidFill>
                  <a:schemeClr val="tx1"/>
                </a:solidFill>
                <a:latin typeface="Courier New" charset="0"/>
              </a:rPr>
              <a:t>public class ClockDisplay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0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000" noProof="1">
                <a:solidFill>
                  <a:schemeClr val="tx1"/>
                </a:solidFill>
                <a:latin typeface="Courier New" charset="0"/>
              </a:rPr>
              <a:t>    private NumberDisplay hours;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000" noProof="1">
                <a:solidFill>
                  <a:schemeClr val="tx1"/>
                </a:solidFill>
                <a:latin typeface="Courier New" charset="0"/>
              </a:rPr>
              <a:t>    private NumberDisplay minutes;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000" noProof="1">
                <a:solidFill>
                  <a:schemeClr val="tx1"/>
                </a:solidFill>
                <a:latin typeface="Courier New" charset="0"/>
              </a:rPr>
              <a:t>    private String displayString;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000" noProof="1">
                <a:solidFill>
                  <a:schemeClr val="tx1"/>
                </a:solidFill>
                <a:latin typeface="Courier New" charset="0"/>
              </a:rPr>
              <a:t>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000" noProof="1">
                <a:solidFill>
                  <a:schemeClr val="tx1"/>
                </a:solidFill>
                <a:latin typeface="Courier New" charset="0"/>
              </a:rPr>
              <a:t>    public ClockDisplay()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000" noProof="1">
                <a:solidFill>
                  <a:schemeClr val="tx1"/>
                </a:solidFill>
                <a:latin typeface="Courier New" charset="0"/>
              </a:rPr>
              <a:t>   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000" noProof="1">
                <a:solidFill>
                  <a:schemeClr val="tx1"/>
                </a:solidFill>
                <a:latin typeface="Courier New" charset="0"/>
              </a:rPr>
              <a:t>        hours = new NumberDisplay(24);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000" noProof="1">
                <a:solidFill>
                  <a:schemeClr val="tx1"/>
                </a:solidFill>
                <a:latin typeface="Courier New" charset="0"/>
              </a:rPr>
              <a:t>        minutes = new NumberDisplay(60);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000" noProof="1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en-GB" altLang="en-US" sz="2000" dirty="0">
                <a:solidFill>
                  <a:schemeClr val="tx1"/>
                </a:solidFill>
                <a:latin typeface="Courier New" charset="0"/>
              </a:rPr>
              <a:t>…</a:t>
            </a:r>
            <a:endParaRPr altLang="en-US" sz="2000" noProof="1">
              <a:solidFill>
                <a:schemeClr val="tx1"/>
              </a:solidFill>
              <a:latin typeface="Courier New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000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000" noProof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Objects creating objects</a:t>
            </a:r>
          </a:p>
        </p:txBody>
      </p:sp>
      <p:grpSp>
        <p:nvGrpSpPr>
          <p:cNvPr id="46083" name="Group 13"/>
          <p:cNvGrpSpPr>
            <a:grpSpLocks/>
          </p:cNvGrpSpPr>
          <p:nvPr/>
        </p:nvGrpSpPr>
        <p:grpSpPr bwMode="auto">
          <a:xfrm>
            <a:off x="2438400" y="4149726"/>
            <a:ext cx="7924800" cy="2073276"/>
            <a:chOff x="576" y="1200"/>
            <a:chExt cx="4992" cy="1306"/>
          </a:xfrm>
        </p:grpSpPr>
        <p:sp>
          <p:nvSpPr>
            <p:cNvPr id="46089" name="Text Box 5"/>
            <p:cNvSpPr txBox="1">
              <a:spLocks noChangeArrowheads="1"/>
            </p:cNvSpPr>
            <p:nvPr/>
          </p:nvSpPr>
          <p:spPr bwMode="auto">
            <a:xfrm>
              <a:off x="720" y="1584"/>
              <a:ext cx="48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altLang="en-US" sz="2400" noProof="1">
                  <a:solidFill>
                    <a:schemeClr val="tx1"/>
                  </a:solidFill>
                  <a:latin typeface="Courier New" charset="0"/>
                </a:rPr>
                <a:t>public NumberDisplay(int rollOverLimit);</a:t>
              </a:r>
              <a:r>
                <a:rPr altLang="en-US" sz="2400" b="0" noProof="1">
                  <a:solidFill>
                    <a:schemeClr val="tx1"/>
                  </a:solidFill>
                  <a:latin typeface="Courier New" charset="0"/>
                </a:rPr>
                <a:t>      </a:t>
              </a:r>
            </a:p>
          </p:txBody>
        </p:sp>
        <p:sp>
          <p:nvSpPr>
            <p:cNvPr id="46090" name="Text Box 8"/>
            <p:cNvSpPr txBox="1">
              <a:spLocks noChangeArrowheads="1"/>
            </p:cNvSpPr>
            <p:nvPr/>
          </p:nvSpPr>
          <p:spPr bwMode="auto">
            <a:xfrm>
              <a:off x="576" y="1200"/>
              <a:ext cx="24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800" b="0" dirty="0">
                  <a:solidFill>
                    <a:schemeClr val="accent1">
                      <a:lumMod val="50000"/>
                    </a:schemeClr>
                  </a:solidFill>
                </a:rPr>
                <a:t>in class </a:t>
              </a:r>
              <a:r>
                <a:rPr lang="en-GB" altLang="en-US" sz="2800" b="0" dirty="0" err="1">
                  <a:solidFill>
                    <a:schemeClr val="accent1">
                      <a:lumMod val="50000"/>
                    </a:schemeClr>
                  </a:solidFill>
                </a:rPr>
                <a:t>NumberDisplay</a:t>
              </a:r>
              <a:r>
                <a:rPr lang="en-GB" altLang="en-US" sz="2800" b="0" dirty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</p:txBody>
        </p:sp>
        <p:sp>
          <p:nvSpPr>
            <p:cNvPr id="46091" name="AutoShape 9"/>
            <p:cNvSpPr>
              <a:spLocks noChangeArrowheads="1"/>
            </p:cNvSpPr>
            <p:nvPr/>
          </p:nvSpPr>
          <p:spPr bwMode="auto">
            <a:xfrm>
              <a:off x="3408" y="1440"/>
              <a:ext cx="1968" cy="624"/>
            </a:xfrm>
            <a:prstGeom prst="wedgeEllipseCallout">
              <a:avLst>
                <a:gd name="adj1" fmla="val -39176"/>
                <a:gd name="adj2" fmla="val 68431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Times New Roman" charset="0"/>
              </a:endParaRPr>
            </a:p>
          </p:txBody>
        </p:sp>
        <p:sp>
          <p:nvSpPr>
            <p:cNvPr id="46092" name="Text Box 11"/>
            <p:cNvSpPr txBox="1">
              <a:spLocks noChangeArrowheads="1"/>
            </p:cNvSpPr>
            <p:nvPr/>
          </p:nvSpPr>
          <p:spPr bwMode="auto">
            <a:xfrm>
              <a:off x="2888" y="2176"/>
              <a:ext cx="11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800" b="0" i="1" dirty="0">
                  <a:solidFill>
                    <a:srgbClr val="A57133"/>
                  </a:solidFill>
                </a:rPr>
                <a:t>parameter</a:t>
              </a:r>
            </a:p>
          </p:txBody>
        </p:sp>
      </p:grpSp>
      <p:grpSp>
        <p:nvGrpSpPr>
          <p:cNvPr id="46084" name="Group 14"/>
          <p:cNvGrpSpPr>
            <a:grpSpLocks/>
          </p:cNvGrpSpPr>
          <p:nvPr/>
        </p:nvGrpSpPr>
        <p:grpSpPr bwMode="auto">
          <a:xfrm>
            <a:off x="2438400" y="1773237"/>
            <a:ext cx="7086600" cy="1946274"/>
            <a:chOff x="576" y="2688"/>
            <a:chExt cx="4464" cy="1226"/>
          </a:xfrm>
        </p:grpSpPr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720" y="3024"/>
              <a:ext cx="4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altLang="en-US" sz="2400" noProof="1">
                  <a:solidFill>
                    <a:schemeClr val="tx1"/>
                  </a:solidFill>
                  <a:latin typeface="Courier New" charset="0"/>
                </a:rPr>
                <a:t>hours = new NumberDisplay(24);</a:t>
              </a:r>
              <a:r>
                <a:rPr altLang="en-US" sz="2400" b="0" noProof="1">
                  <a:solidFill>
                    <a:schemeClr val="tx1"/>
                  </a:solidFill>
                  <a:latin typeface="Courier New" charset="0"/>
                </a:rPr>
                <a:t>      </a:t>
              </a:r>
            </a:p>
          </p:txBody>
        </p:sp>
        <p:sp>
          <p:nvSpPr>
            <p:cNvPr id="46086" name="Text Box 7"/>
            <p:cNvSpPr txBox="1">
              <a:spLocks noChangeArrowheads="1"/>
            </p:cNvSpPr>
            <p:nvPr/>
          </p:nvSpPr>
          <p:spPr bwMode="auto">
            <a:xfrm>
              <a:off x="576" y="2688"/>
              <a:ext cx="2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800" b="0" dirty="0">
                  <a:solidFill>
                    <a:schemeClr val="accent1">
                      <a:lumMod val="50000"/>
                    </a:schemeClr>
                  </a:solidFill>
                </a:rPr>
                <a:t>in class </a:t>
              </a:r>
              <a:r>
                <a:rPr lang="en-GB" altLang="en-US" sz="2800" b="0" dirty="0" err="1">
                  <a:solidFill>
                    <a:schemeClr val="accent1">
                      <a:lumMod val="50000"/>
                    </a:schemeClr>
                  </a:solidFill>
                </a:rPr>
                <a:t>ClockDisplay</a:t>
              </a:r>
              <a:r>
                <a:rPr lang="en-GB" altLang="en-US" sz="2800" b="0" dirty="0">
                  <a:solidFill>
                    <a:schemeClr val="accent1">
                      <a:lumMod val="50000"/>
                    </a:schemeClr>
                  </a:solidFill>
                </a:rPr>
                <a:t>:</a:t>
              </a:r>
            </a:p>
          </p:txBody>
        </p:sp>
        <p:sp>
          <p:nvSpPr>
            <p:cNvPr id="46087" name="AutoShape 10"/>
            <p:cNvSpPr>
              <a:spLocks noChangeArrowheads="1"/>
            </p:cNvSpPr>
            <p:nvPr/>
          </p:nvSpPr>
          <p:spPr bwMode="auto">
            <a:xfrm>
              <a:off x="3552" y="2928"/>
              <a:ext cx="672" cy="480"/>
            </a:xfrm>
            <a:prstGeom prst="wedgeEllipseCallout">
              <a:avLst>
                <a:gd name="adj1" fmla="val -69940"/>
                <a:gd name="adj2" fmla="val 87292"/>
              </a:avLst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Times New Roman" charset="0"/>
              </a:endParaRPr>
            </a:p>
          </p:txBody>
        </p:sp>
        <p:sp>
          <p:nvSpPr>
            <p:cNvPr id="46088" name="Text Box 12"/>
            <p:cNvSpPr txBox="1">
              <a:spLocks noChangeArrowheads="1"/>
            </p:cNvSpPr>
            <p:nvPr/>
          </p:nvSpPr>
          <p:spPr bwMode="auto">
            <a:xfrm>
              <a:off x="2840" y="3584"/>
              <a:ext cx="109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GB" altLang="en-US" sz="2800" b="0" i="1" dirty="0">
                  <a:solidFill>
                    <a:srgbClr val="A57133"/>
                  </a:solidFill>
                </a:rPr>
                <a:t>argument</a:t>
              </a:r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ClockDisplay object diagram</a:t>
            </a:r>
          </a:p>
        </p:txBody>
      </p:sp>
      <p:pic>
        <p:nvPicPr>
          <p:cNvPr id="48131" name="Picture 8" descr="fig3-8-colou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857927"/>
            <a:ext cx="5119464" cy="4455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Quiz: What is the output?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9688" indent="0">
              <a:buClr>
                <a:srgbClr val="345477"/>
              </a:buClr>
              <a:buNone/>
            </a:pPr>
            <a:r>
              <a:rPr lang="en-US" altLang="en-US" sz="32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int a;</a:t>
            </a:r>
            <a:br>
              <a:rPr lang="en-US" altLang="en-US" sz="32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32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int b;</a:t>
            </a:r>
            <a:br>
              <a:rPr lang="en-US" altLang="en-US" sz="32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32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a = 32;</a:t>
            </a:r>
            <a:br>
              <a:rPr lang="en-US" altLang="en-US" sz="32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32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b = a;</a:t>
            </a:r>
            <a:br>
              <a:rPr lang="en-US" altLang="en-US" sz="32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32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a = a + 1;</a:t>
            </a:r>
            <a:br>
              <a:rPr lang="en-US" altLang="en-US" sz="32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32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System.out.println(b);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A digital clock</a:t>
            </a:r>
          </a:p>
        </p:txBody>
      </p:sp>
      <p:pic>
        <p:nvPicPr>
          <p:cNvPr id="17410" name="Picture 8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35760" y="2348880"/>
            <a:ext cx="4320480" cy="2661996"/>
          </a:xfr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96CC4-DDDE-8F2B-CC90-E714B69BA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2A2FF536-CB81-2B6E-86B0-B85DABAA5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Quiz: What is the output?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BCFC54B4-115B-1FAB-6964-EC96EC454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</a:bodyPr>
          <a:lstStyle/>
          <a:p>
            <a:pPr marL="39688" indent="0">
              <a:buClr>
                <a:srgbClr val="345477"/>
              </a:buClr>
              <a:buNone/>
            </a:pPr>
            <a:r>
              <a:rPr lang="en-US" altLang="en-US" sz="32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Person a;</a:t>
            </a:r>
            <a:br>
              <a:rPr lang="en-US" altLang="en-US" sz="32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32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Person b;</a:t>
            </a:r>
            <a:br>
              <a:rPr lang="en-US" altLang="en-US" sz="32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32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a = new Person("Everett");</a:t>
            </a:r>
            <a:br>
              <a:rPr lang="en-US" altLang="en-US" sz="32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32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b = a;</a:t>
            </a:r>
            <a:br>
              <a:rPr lang="en-US" altLang="en-US" sz="32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3200" dirty="0" err="1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a.changeName</a:t>
            </a:r>
            <a:r>
              <a:rPr lang="en-US" altLang="en-US" sz="32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("Delmar");</a:t>
            </a:r>
            <a:br>
              <a:rPr lang="en-US" altLang="en-US" sz="3200" dirty="0">
                <a:solidFill>
                  <a:schemeClr val="tx1"/>
                </a:solidFill>
                <a:latin typeface="Courier New Bold" charset="0"/>
                <a:ea typeface="ヒラギノ角ゴ ProN W6" charset="-128"/>
                <a:sym typeface="Courier New Bold" charset="0"/>
              </a:rPr>
            </a:br>
            <a:r>
              <a:rPr lang="en-US" altLang="en-US" sz="32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System.out.println(</a:t>
            </a:r>
            <a:r>
              <a:rPr lang="en-US" altLang="en-US" sz="3200" dirty="0" err="1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b.getName</a:t>
            </a:r>
            <a:r>
              <a:rPr lang="en-US" altLang="en-US" sz="3200" dirty="0">
                <a:solidFill>
                  <a:schemeClr val="tx1"/>
                </a:solidFill>
                <a:latin typeface="Courier New Bold" charset="0"/>
                <a:ea typeface="MS PGothic" charset="-128"/>
                <a:sym typeface="Courier New Bold" charset="0"/>
              </a:rPr>
              <a:t>());</a:t>
            </a:r>
            <a:endParaRPr lang="en-US" altLang="en-US" sz="3200" dirty="0">
              <a:solidFill>
                <a:schemeClr val="tx1"/>
              </a:solidFill>
              <a:latin typeface="Courier New Bold" charset="0"/>
              <a:ea typeface="ヒラギノ角ゴ ProN W6" charset="-128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51876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Primitive types vs. object types</a:t>
            </a:r>
          </a:p>
        </p:txBody>
      </p:sp>
      <p:sp>
        <p:nvSpPr>
          <p:cNvPr id="52227" name="Rectangle 4"/>
          <p:cNvSpPr>
            <a:spLocks noChangeArrowheads="1"/>
          </p:cNvSpPr>
          <p:nvPr/>
        </p:nvSpPr>
        <p:spPr bwMode="auto">
          <a:xfrm>
            <a:off x="3352800" y="5257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>
                <a:latin typeface="Trebuchet MS" charset="0"/>
              </a:rPr>
              <a:t>32</a:t>
            </a: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3352800" y="2971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52229" name="AutoShape 7"/>
          <p:cNvSpPr>
            <a:spLocks noChangeArrowheads="1"/>
          </p:cNvSpPr>
          <p:nvPr/>
        </p:nvSpPr>
        <p:spPr bwMode="auto">
          <a:xfrm>
            <a:off x="5791200" y="3124200"/>
            <a:ext cx="1828800" cy="1295400"/>
          </a:xfrm>
          <a:prstGeom prst="roundRect">
            <a:avLst>
              <a:gd name="adj" fmla="val 16667"/>
            </a:avLst>
          </a:prstGeom>
          <a:solidFill>
            <a:srgbClr val="E68B8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2230" name="Line 8"/>
          <p:cNvSpPr>
            <a:spLocks noChangeShapeType="1"/>
          </p:cNvSpPr>
          <p:nvPr/>
        </p:nvSpPr>
        <p:spPr bwMode="auto">
          <a:xfrm>
            <a:off x="3733800" y="32766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1" name="Text Box 9"/>
          <p:cNvSpPr txBox="1">
            <a:spLocks noChangeArrowheads="1"/>
          </p:cNvSpPr>
          <p:nvPr/>
        </p:nvSpPr>
        <p:spPr bwMode="auto">
          <a:xfrm>
            <a:off x="7842251" y="2300288"/>
            <a:ext cx="2030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b="0">
                <a:solidFill>
                  <a:srgbClr val="A57133"/>
                </a:solidFill>
              </a:rPr>
              <a:t>object type</a:t>
            </a:r>
          </a:p>
        </p:txBody>
      </p:sp>
      <p:sp>
        <p:nvSpPr>
          <p:cNvPr id="52232" name="Text Box 10"/>
          <p:cNvSpPr txBox="1">
            <a:spLocks noChangeArrowheads="1"/>
          </p:cNvSpPr>
          <p:nvPr/>
        </p:nvSpPr>
        <p:spPr bwMode="auto">
          <a:xfrm>
            <a:off x="7766050" y="4967288"/>
            <a:ext cx="2444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b="0">
                <a:solidFill>
                  <a:srgbClr val="A57133"/>
                </a:solidFill>
              </a:rPr>
              <a:t>primitive type</a:t>
            </a:r>
          </a:p>
        </p:txBody>
      </p:sp>
      <p:sp>
        <p:nvSpPr>
          <p:cNvPr id="52233" name="Text Box 11"/>
          <p:cNvSpPr txBox="1">
            <a:spLocks noChangeArrowheads="1"/>
          </p:cNvSpPr>
          <p:nvPr/>
        </p:nvSpPr>
        <p:spPr bwMode="auto">
          <a:xfrm>
            <a:off x="2590800" y="2362201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SomeObject obj;</a:t>
            </a:r>
          </a:p>
        </p:txBody>
      </p:sp>
      <p:sp>
        <p:nvSpPr>
          <p:cNvPr id="52234" name="Text Box 12"/>
          <p:cNvSpPr txBox="1">
            <a:spLocks noChangeArrowheads="1"/>
          </p:cNvSpPr>
          <p:nvPr/>
        </p:nvSpPr>
        <p:spPr bwMode="auto">
          <a:xfrm>
            <a:off x="2590800" y="4648201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int i;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Primitive types vs. object types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657600" y="5638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>
                <a:latin typeface="Trebuchet MS" charset="0"/>
              </a:rPr>
              <a:t>32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200400" y="27432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54277" name="AutoShape 5"/>
          <p:cNvSpPr>
            <a:spLocks noChangeArrowheads="1"/>
          </p:cNvSpPr>
          <p:nvPr/>
        </p:nvSpPr>
        <p:spPr bwMode="auto">
          <a:xfrm>
            <a:off x="5257800" y="2895600"/>
            <a:ext cx="1828800" cy="1295400"/>
          </a:xfrm>
          <a:prstGeom prst="roundRect">
            <a:avLst>
              <a:gd name="adj" fmla="val 16667"/>
            </a:avLst>
          </a:prstGeom>
          <a:solidFill>
            <a:srgbClr val="E68B8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>
            <a:off x="3581400" y="3048000"/>
            <a:ext cx="1600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9" name="Text Box 9"/>
          <p:cNvSpPr txBox="1">
            <a:spLocks noChangeArrowheads="1"/>
          </p:cNvSpPr>
          <p:nvPr/>
        </p:nvSpPr>
        <p:spPr bwMode="auto">
          <a:xfrm>
            <a:off x="2438400" y="2133601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ObjectType a;</a:t>
            </a:r>
          </a:p>
        </p:txBody>
      </p:sp>
      <p:sp>
        <p:nvSpPr>
          <p:cNvPr id="54280" name="Text Box 10"/>
          <p:cNvSpPr txBox="1">
            <a:spLocks noChangeArrowheads="1"/>
          </p:cNvSpPr>
          <p:nvPr/>
        </p:nvSpPr>
        <p:spPr bwMode="auto">
          <a:xfrm>
            <a:off x="2895600" y="50292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int a;</a:t>
            </a:r>
          </a:p>
        </p:txBody>
      </p:sp>
      <p:sp>
        <p:nvSpPr>
          <p:cNvPr id="54281" name="Rectangle 11"/>
          <p:cNvSpPr>
            <a:spLocks noChangeArrowheads="1"/>
          </p:cNvSpPr>
          <p:nvPr/>
        </p:nvSpPr>
        <p:spPr bwMode="auto">
          <a:xfrm>
            <a:off x="8001000" y="28194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endParaRPr lang="en-US" altLang="en-US"/>
          </a:p>
        </p:txBody>
      </p:sp>
      <p:sp>
        <p:nvSpPr>
          <p:cNvPr id="54282" name="Line 12"/>
          <p:cNvSpPr>
            <a:spLocks noChangeShapeType="1"/>
          </p:cNvSpPr>
          <p:nvPr/>
        </p:nvSpPr>
        <p:spPr bwMode="auto">
          <a:xfrm flipH="1">
            <a:off x="7086600" y="3124200"/>
            <a:ext cx="1295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3" name="Text Box 13"/>
          <p:cNvSpPr txBox="1">
            <a:spLocks noChangeArrowheads="1"/>
          </p:cNvSpPr>
          <p:nvPr/>
        </p:nvSpPr>
        <p:spPr bwMode="auto">
          <a:xfrm>
            <a:off x="7086600" y="22098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ObjectType b;</a:t>
            </a:r>
          </a:p>
        </p:txBody>
      </p:sp>
      <p:sp>
        <p:nvSpPr>
          <p:cNvPr id="54284" name="Rectangle 14"/>
          <p:cNvSpPr>
            <a:spLocks noChangeArrowheads="1"/>
          </p:cNvSpPr>
          <p:nvPr/>
        </p:nvSpPr>
        <p:spPr bwMode="auto">
          <a:xfrm>
            <a:off x="8305800" y="56388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 eaLnBrk="1" hangingPunct="1"/>
            <a:r>
              <a:rPr lang="en-GB" altLang="en-US">
                <a:latin typeface="Trebuchet MS" charset="0"/>
              </a:rPr>
              <a:t>32</a:t>
            </a:r>
          </a:p>
        </p:txBody>
      </p:sp>
      <p:sp>
        <p:nvSpPr>
          <p:cNvPr id="54285" name="Text Box 15"/>
          <p:cNvSpPr txBox="1">
            <a:spLocks noChangeArrowheads="1"/>
          </p:cNvSpPr>
          <p:nvPr/>
        </p:nvSpPr>
        <p:spPr bwMode="auto">
          <a:xfrm>
            <a:off x="7543800" y="5029201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int b;</a:t>
            </a:r>
          </a:p>
        </p:txBody>
      </p:sp>
      <p:sp>
        <p:nvSpPr>
          <p:cNvPr id="54286" name="Text Box 16"/>
          <p:cNvSpPr txBox="1">
            <a:spLocks noChangeArrowheads="1"/>
          </p:cNvSpPr>
          <p:nvPr/>
        </p:nvSpPr>
        <p:spPr bwMode="auto">
          <a:xfrm>
            <a:off x="5410200" y="4419601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>
                <a:solidFill>
                  <a:schemeClr val="tx1"/>
                </a:solidFill>
                <a:latin typeface="Courier New" charset="0"/>
              </a:rPr>
              <a:t>b = a;</a:t>
            </a:r>
          </a:p>
        </p:txBody>
      </p:sp>
      <p:sp>
        <p:nvSpPr>
          <p:cNvPr id="54287" name="Line 17"/>
          <p:cNvSpPr>
            <a:spLocks noChangeShapeType="1"/>
          </p:cNvSpPr>
          <p:nvPr/>
        </p:nvSpPr>
        <p:spPr bwMode="auto">
          <a:xfrm flipH="1">
            <a:off x="2743200" y="46831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Line 18"/>
          <p:cNvSpPr>
            <a:spLocks noChangeShapeType="1"/>
          </p:cNvSpPr>
          <p:nvPr/>
        </p:nvSpPr>
        <p:spPr bwMode="auto">
          <a:xfrm flipH="1">
            <a:off x="6858000" y="4683125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Key Concepts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949291"/>
            <a:ext cx="4824536" cy="4344937"/>
          </a:xfrm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82588">
              <a:lnSpc>
                <a:spcPct val="90000"/>
              </a:lnSpc>
              <a:buClr>
                <a:srgbClr val="345477"/>
              </a:buClr>
            </a:pPr>
            <a:r>
              <a:rPr lang="en-US" altLang="en-US" sz="4000" dirty="0">
                <a:ea typeface="MS PGothic" charset="-128"/>
              </a:rPr>
              <a:t>abstraction</a:t>
            </a:r>
          </a:p>
          <a:p>
            <a:pPr marL="382588">
              <a:lnSpc>
                <a:spcPct val="90000"/>
              </a:lnSpc>
              <a:buClr>
                <a:srgbClr val="345477"/>
              </a:buClr>
            </a:pPr>
            <a:r>
              <a:rPr lang="en-US" altLang="en-US" sz="4000" dirty="0">
                <a:ea typeface="MS PGothic" charset="-128"/>
              </a:rPr>
              <a:t>modularization</a:t>
            </a:r>
          </a:p>
          <a:p>
            <a:pPr marL="382588">
              <a:lnSpc>
                <a:spcPct val="90000"/>
              </a:lnSpc>
              <a:buClr>
                <a:srgbClr val="345477"/>
              </a:buClr>
            </a:pPr>
            <a:r>
              <a:rPr lang="en-US" altLang="en-US" sz="4000" dirty="0">
                <a:ea typeface="MS PGothic" charset="-128"/>
              </a:rPr>
              <a:t>classes define types</a:t>
            </a:r>
          </a:p>
          <a:p>
            <a:pPr marL="382588">
              <a:lnSpc>
                <a:spcPct val="90000"/>
              </a:lnSpc>
              <a:buClr>
                <a:srgbClr val="345477"/>
              </a:buClr>
            </a:pPr>
            <a:r>
              <a:rPr lang="en-US" altLang="en-US" sz="4000" dirty="0">
                <a:ea typeface="MS PGothic" charset="-128"/>
              </a:rPr>
              <a:t>class diagram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6769101" y="1828801"/>
            <a:ext cx="3287713" cy="196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>
            <a:lvl1pPr marL="382588" indent="-3429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US" altLang="en-US" sz="2800" b="0">
              <a:sym typeface="Trebuchet MS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97248A5-BA8E-55E5-9A50-176F5BB786AF}"/>
              </a:ext>
            </a:extLst>
          </p:cNvPr>
          <p:cNvSpPr txBox="1">
            <a:spLocks noChangeArrowheads="1"/>
          </p:cNvSpPr>
          <p:nvPr/>
        </p:nvSpPr>
        <p:spPr>
          <a:xfrm>
            <a:off x="6870881" y="1931087"/>
            <a:ext cx="4276242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  <a:normAutofit/>
          </a:bodyPr>
          <a:lstStyle>
            <a:lvl1pPr marL="342900" marR="0" indent="-34290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•"/>
              <a:tabLst/>
              <a:defRPr sz="44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1pPr>
            <a:lvl2pPr marL="1110342" marR="0" indent="-653142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–"/>
              <a:tabLst/>
              <a:defRPr sz="40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2pPr>
            <a:lvl3pPr marL="1524000" marR="0" indent="-60960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•"/>
              <a:tabLst/>
              <a:defRPr sz="32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3pPr>
            <a:lvl4pPr marL="2103120" marR="0" indent="-73152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–"/>
              <a:tabLst/>
              <a:defRPr sz="28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4pPr>
            <a:lvl5pPr marL="2560320" marR="0" indent="-73152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»"/>
              <a:tabLst/>
              <a:defRPr sz="24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5pPr>
            <a:lvl6pPr marL="1634490" marR="0" indent="-49149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»"/>
              <a:tabLst/>
              <a:defRPr sz="43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6pPr>
            <a:lvl7pPr marL="1863090" marR="0" indent="-49149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»"/>
              <a:tabLst/>
              <a:defRPr sz="43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7pPr>
            <a:lvl8pPr marL="2091690" marR="0" indent="-49149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»"/>
              <a:tabLst/>
              <a:defRPr sz="43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8pPr>
            <a:lvl9pPr marL="2320290" marR="0" indent="-491490" algn="l" defTabSz="91440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64D8B"/>
              </a:buClr>
              <a:buSzPct val="100000"/>
              <a:buFont typeface="Times Roman"/>
              <a:buChar char="»"/>
              <a:tabLst/>
              <a:defRPr sz="4300" b="0" i="0" u="none" strike="noStrike" cap="none" spc="0" baseline="0">
                <a:solidFill>
                  <a:srgbClr val="1A3170"/>
                </a:solidFill>
                <a:uFillTx/>
                <a:latin typeface="Tw Cen MT"/>
                <a:ea typeface="Tw Cen MT"/>
                <a:cs typeface="Tw Cen MT"/>
                <a:sym typeface="Tw Cen MT"/>
              </a:defRPr>
            </a:lvl9pPr>
          </a:lstStyle>
          <a:p>
            <a:pPr marL="382588">
              <a:lnSpc>
                <a:spcPct val="90000"/>
              </a:lnSpc>
            </a:pPr>
            <a:r>
              <a:rPr lang="en-US" altLang="en-US" sz="4000" dirty="0">
                <a:ea typeface="MS PGothic" charset="-128"/>
              </a:rPr>
              <a:t>object diagram</a:t>
            </a:r>
          </a:p>
          <a:p>
            <a:pPr marL="382588">
              <a:lnSpc>
                <a:spcPct val="90000"/>
              </a:lnSpc>
            </a:pPr>
            <a:r>
              <a:rPr lang="en-US" altLang="en-US" sz="4000" dirty="0">
                <a:ea typeface="MS PGothic" charset="-128"/>
              </a:rPr>
              <a:t>object references</a:t>
            </a:r>
            <a:r>
              <a:rPr lang="en-US" altLang="en-US" sz="4000" b="1" dirty="0">
                <a:solidFill>
                  <a:schemeClr val="tx1"/>
                </a:solidFill>
                <a:ea typeface="MS PGothic" charset="-128"/>
                <a:sym typeface="Times" charset="0"/>
              </a:rPr>
              <a:t> </a:t>
            </a:r>
            <a:endParaRPr lang="en-US" altLang="en-US" sz="4000" dirty="0">
              <a:ea typeface="MS PGothic" charset="-128"/>
              <a:sym typeface="Trebuchet MS" charset="0"/>
            </a:endParaRPr>
          </a:p>
          <a:p>
            <a:pPr marL="382588">
              <a:lnSpc>
                <a:spcPct val="90000"/>
              </a:lnSpc>
            </a:pPr>
            <a:r>
              <a:rPr lang="en-US" altLang="en-US" sz="4000" dirty="0">
                <a:ea typeface="MS PGothic" charset="-128"/>
                <a:sym typeface="Trebuchet MS" charset="0"/>
              </a:rPr>
              <a:t>object types</a:t>
            </a:r>
          </a:p>
          <a:p>
            <a:pPr marL="382588">
              <a:lnSpc>
                <a:spcPct val="90000"/>
              </a:lnSpc>
            </a:pPr>
            <a:r>
              <a:rPr lang="en-US" altLang="en-US" sz="4000" dirty="0">
                <a:ea typeface="MS PGothic" charset="-128"/>
                <a:sym typeface="Trebuchet MS" charset="0"/>
              </a:rPr>
              <a:t>primitive types</a:t>
            </a:r>
            <a:endParaRPr lang="en-US" altLang="en-US" sz="4000" dirty="0">
              <a:ea typeface="MS PGothic" charset="-128"/>
            </a:endParaRPr>
          </a:p>
          <a:p>
            <a:pPr marL="382588">
              <a:lnSpc>
                <a:spcPct val="90000"/>
              </a:lnSpc>
              <a:buClr>
                <a:srgbClr val="345477"/>
              </a:buClr>
            </a:pPr>
            <a:endParaRPr lang="en-US" altLang="en-US" sz="4000" dirty="0">
              <a:ea typeface="MS PGothic" charset="-128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Object interaction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altLang="en-US">
                <a:ea typeface="MS PGothic" charset="-128"/>
              </a:rPr>
              <a:t>Two objects interact when one object calls a method on another.</a:t>
            </a:r>
          </a:p>
          <a:p>
            <a:r>
              <a:rPr lang="en-GB" altLang="en-US">
                <a:ea typeface="MS PGothic" charset="-128"/>
              </a:rPr>
              <a:t>The interaction is usually all in one direction (cf, </a:t>
            </a:r>
            <a:r>
              <a:rPr lang="en-GB" altLang="en-GB">
                <a:ea typeface="MS PGothic" charset="-128"/>
              </a:rPr>
              <a:t>‘</a:t>
            </a:r>
            <a:r>
              <a:rPr lang="en-GB" altLang="en-US">
                <a:ea typeface="MS PGothic" charset="-128"/>
              </a:rPr>
              <a:t>client</a:t>
            </a:r>
            <a:r>
              <a:rPr lang="en-GB" altLang="en-GB">
                <a:ea typeface="MS PGothic" charset="-128"/>
              </a:rPr>
              <a:t>’</a:t>
            </a:r>
            <a:r>
              <a:rPr lang="en-GB" altLang="en-US">
                <a:ea typeface="MS PGothic" charset="-128"/>
              </a:rPr>
              <a:t>, </a:t>
            </a:r>
            <a:r>
              <a:rPr lang="en-GB" altLang="en-GB">
                <a:ea typeface="MS PGothic" charset="-128"/>
              </a:rPr>
              <a:t>‘</a:t>
            </a:r>
            <a:r>
              <a:rPr lang="en-GB" altLang="en-US">
                <a:ea typeface="MS PGothic" charset="-128"/>
              </a:rPr>
              <a:t>server</a:t>
            </a:r>
            <a:r>
              <a:rPr lang="en-GB" altLang="en-GB">
                <a:ea typeface="MS PGothic" charset="-128"/>
              </a:rPr>
              <a:t>’</a:t>
            </a:r>
            <a:r>
              <a:rPr lang="en-GB" altLang="en-US">
                <a:ea typeface="MS PGothic" charset="-128"/>
              </a:rPr>
              <a:t>).</a:t>
            </a:r>
          </a:p>
          <a:p>
            <a:r>
              <a:rPr lang="en-GB" altLang="en-US">
                <a:ea typeface="MS PGothic" charset="-128"/>
              </a:rPr>
              <a:t>The client object can ask the server object to do something.</a:t>
            </a:r>
          </a:p>
          <a:p>
            <a:r>
              <a:rPr lang="en-GB" altLang="en-US">
                <a:ea typeface="MS PGothic" charset="-128"/>
              </a:rPr>
              <a:t>The client object can ask for data from the server object.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interaction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NumberDisplay</a:t>
            </a:r>
            <a:r>
              <a:rPr lang="en-US" dirty="0"/>
              <a:t> objects store data on behalf of a </a:t>
            </a:r>
            <a:r>
              <a:rPr lang="en-US" dirty="0" err="1"/>
              <a:t>ClockDisplay</a:t>
            </a:r>
            <a:r>
              <a:rPr lang="en-US" dirty="0"/>
              <a:t> object.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ClockDisplay</a:t>
            </a:r>
            <a:r>
              <a:rPr lang="en-US" dirty="0"/>
              <a:t> is the ‘client’ object.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NumberDisplay</a:t>
            </a:r>
            <a:r>
              <a:rPr lang="en-US" dirty="0"/>
              <a:t> objects are the ‘server’ objects.</a:t>
            </a:r>
          </a:p>
          <a:p>
            <a:pPr lvl="1"/>
            <a:r>
              <a:rPr lang="en-US" dirty="0"/>
              <a:t>The client calls methods in the server objects.</a:t>
            </a:r>
          </a:p>
        </p:txBody>
      </p:sp>
    </p:spTree>
    <p:extLst>
      <p:ext uri="{BB962C8B-B14F-4D97-AF65-F5344CB8AC3E}">
        <p14:creationId xmlns:p14="http://schemas.microsoft.com/office/powerpoint/2010/main" val="2610138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Method calling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247540" y="2095837"/>
            <a:ext cx="76200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public void timeTick()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minutes.increment();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if(minutes.getValue() == 0) {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// it just rolled over!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hours.increment();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updateDisplay();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879471" y="2087853"/>
            <a:ext cx="2064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w Cen MT" panose="020B0602020104020603" pitchFamily="34" charset="77"/>
              </a:rPr>
              <a:t>‘client’ method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817533" y="3229111"/>
            <a:ext cx="2302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w Cen MT" panose="020B0602020104020603" pitchFamily="34" charset="77"/>
                <a:cs typeface="Courier New" panose="02070309020205020404" pitchFamily="49" charset="0"/>
              </a:rPr>
              <a:t>‘server’ methods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 bwMode="auto">
          <a:xfrm flipH="1">
            <a:off x="5375920" y="2366119"/>
            <a:ext cx="3503551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cxnSpLocks/>
          </p:cNvCxnSpPr>
          <p:nvPr/>
        </p:nvCxnSpPr>
        <p:spPr bwMode="auto">
          <a:xfrm flipH="1">
            <a:off x="5951984" y="3100082"/>
            <a:ext cx="292748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cxnSpLocks/>
            <a:stCxn id="59395" idx="3"/>
          </p:cNvCxnSpPr>
          <p:nvPr/>
        </p:nvCxnSpPr>
        <p:spPr bwMode="auto">
          <a:xfrm flipH="1">
            <a:off x="7072891" y="3803997"/>
            <a:ext cx="1794649" cy="216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822068" y="4695527"/>
            <a:ext cx="3297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w Cen MT" panose="020B0602020104020603" pitchFamily="34" charset="77"/>
              </a:rPr>
              <a:t>internal/self method call</a:t>
            </a:r>
          </a:p>
        </p:txBody>
      </p:sp>
      <p:cxnSp>
        <p:nvCxnSpPr>
          <p:cNvPr id="17" name="Straight Arrow Connector 16"/>
          <p:cNvCxnSpPr>
            <a:cxnSpLocks/>
          </p:cNvCxnSpPr>
          <p:nvPr/>
        </p:nvCxnSpPr>
        <p:spPr bwMode="auto">
          <a:xfrm flipH="1">
            <a:off x="5272691" y="4941168"/>
            <a:ext cx="254937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MS PGothic" charset="-128"/>
              </a:rPr>
              <a:t>External method calls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altLang="en-US" dirty="0">
                <a:ea typeface="MS PGothic" charset="-128"/>
              </a:rPr>
              <a:t>General form:</a:t>
            </a:r>
            <a:br>
              <a:rPr lang="en-GB" altLang="en-US" dirty="0">
                <a:ea typeface="MS PGothic" charset="-128"/>
              </a:rPr>
            </a:br>
            <a:br>
              <a:rPr lang="en-GB" altLang="en-US" dirty="0">
                <a:ea typeface="MS PGothic" charset="-128"/>
              </a:rPr>
            </a:br>
            <a:r>
              <a:rPr lang="en-US" altLang="en-US" i="1" dirty="0">
                <a:ea typeface="MS PGothic" charset="-128"/>
              </a:rPr>
              <a:t>object</a:t>
            </a:r>
            <a:r>
              <a:rPr lang="en-US" altLang="en-US" dirty="0">
                <a:ea typeface="MS PGothic" charset="-128"/>
              </a:rPr>
              <a:t> . </a:t>
            </a:r>
            <a:r>
              <a:rPr lang="en-US" altLang="en-US" i="1" dirty="0" err="1">
                <a:ea typeface="MS PGothic" charset="-128"/>
              </a:rPr>
              <a:t>methodName</a:t>
            </a:r>
            <a:r>
              <a:rPr lang="en-US" altLang="en-US" i="1" dirty="0">
                <a:ea typeface="MS PGothic" charset="-128"/>
              </a:rPr>
              <a:t> </a:t>
            </a:r>
            <a:r>
              <a:rPr lang="en-US" altLang="en-US" dirty="0">
                <a:ea typeface="MS PGothic" charset="-128"/>
              </a:rPr>
              <a:t>( </a:t>
            </a:r>
            <a:r>
              <a:rPr lang="en-US" altLang="en-US" i="1" dirty="0">
                <a:ea typeface="MS PGothic" charset="-128"/>
              </a:rPr>
              <a:t>arguments</a:t>
            </a:r>
            <a:r>
              <a:rPr lang="en-US" altLang="en-US" dirty="0">
                <a:ea typeface="MS PGothic" charset="-128"/>
              </a:rPr>
              <a:t> )</a:t>
            </a:r>
            <a:br>
              <a:rPr lang="en-US" altLang="en-US" dirty="0">
                <a:ea typeface="MS PGothic" charset="-128"/>
              </a:rPr>
            </a:br>
            <a:endParaRPr lang="en-GB" altLang="en-US" dirty="0">
              <a:ea typeface="MS PGothic" charset="-128"/>
            </a:endParaRPr>
          </a:p>
          <a:p>
            <a:pPr eaLnBrk="1" hangingPunct="1"/>
            <a:r>
              <a:rPr lang="en-GB" altLang="en-US" dirty="0">
                <a:ea typeface="MS PGothic" charset="-128"/>
              </a:rPr>
              <a:t>Examples:</a:t>
            </a:r>
            <a:br>
              <a:rPr lang="en-GB" altLang="en-US" sz="2800" dirty="0">
                <a:ea typeface="MS PGothic" charset="-128"/>
              </a:rPr>
            </a:br>
            <a:br>
              <a:rPr lang="en-GB" altLang="en-US" sz="2800" dirty="0">
                <a:ea typeface="MS PGothic" charset="-128"/>
              </a:rPr>
            </a:br>
            <a:r>
              <a:rPr lang="en-GB" altLang="en-US" sz="35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hours.setValue</a:t>
            </a:r>
            <a:r>
              <a:rPr lang="en-GB" altLang="en-US" sz="35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GB" altLang="en-US" sz="35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theHour</a:t>
            </a:r>
            <a:r>
              <a:rPr lang="en-GB" altLang="en-US" sz="35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  <a:br>
              <a:rPr lang="en-GB" altLang="en-US" sz="3500" dirty="0">
                <a:solidFill>
                  <a:schemeClr val="tx1"/>
                </a:solidFill>
                <a:ea typeface="MS PGothic" charset="-128"/>
              </a:rPr>
            </a:br>
            <a:br>
              <a:rPr lang="en-GB" altLang="en-US" sz="3500" dirty="0">
                <a:solidFill>
                  <a:schemeClr val="tx1"/>
                </a:solidFill>
                <a:ea typeface="MS PGothic" charset="-128"/>
              </a:rPr>
            </a:br>
            <a:r>
              <a:rPr lang="en-GB" altLang="en-US" sz="35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minutes.getValue</a:t>
            </a:r>
            <a:r>
              <a:rPr lang="en-GB" altLang="en-US" sz="35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</a:t>
            </a:r>
            <a:endParaRPr lang="en-GB" alt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5" name="AutoShape 10"/>
          <p:cNvSpPr>
            <a:spLocks noChangeArrowheads="1"/>
          </p:cNvSpPr>
          <p:nvPr/>
        </p:nvSpPr>
        <p:spPr bwMode="auto">
          <a:xfrm>
            <a:off x="1631504" y="2852936"/>
            <a:ext cx="1512168" cy="762000"/>
          </a:xfrm>
          <a:prstGeom prst="wedgeEllipseCallout">
            <a:avLst>
              <a:gd name="adj1" fmla="val -69940"/>
              <a:gd name="adj2" fmla="val 87292"/>
            </a:avLst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scene3d>
            <a:camera prst="orthographicFront">
              <a:rot lat="0" lon="10799999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algn="ctr" eaLnBrk="1" hangingPunct="1"/>
            <a:endParaRPr lang="en-US" altLang="en-US" b="0">
              <a:latin typeface="Times New Roman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31704" y="3641890"/>
            <a:ext cx="3397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B0F0"/>
                </a:solidFill>
                <a:latin typeface="Tw Cen MT" panose="020B0602020104020603" pitchFamily="34" charset="77"/>
              </a:rPr>
              <a:t>NB: object, </a:t>
            </a:r>
            <a:r>
              <a:rPr lang="en-US" dirty="0">
                <a:solidFill>
                  <a:srgbClr val="00B0F0"/>
                </a:solidFill>
                <a:latin typeface="Tw Cen MT" panose="020B0602020104020603" pitchFamily="34" charset="77"/>
              </a:rPr>
              <a:t>not</a:t>
            </a:r>
            <a:r>
              <a:rPr lang="en-US" b="0" dirty="0">
                <a:solidFill>
                  <a:srgbClr val="00B0F0"/>
                </a:solidFill>
                <a:latin typeface="Tw Cen MT" panose="020B0602020104020603" pitchFamily="34" charset="77"/>
              </a:rPr>
              <a:t> class name</a:t>
            </a:r>
          </a:p>
        </p:txBody>
      </p:sp>
    </p:spTree>
    <p:extLst>
      <p:ext uri="{BB962C8B-B14F-4D97-AF65-F5344CB8AC3E}">
        <p14:creationId xmlns:p14="http://schemas.microsoft.com/office/powerpoint/2010/main" val="59549563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MS PGothic" charset="-128"/>
              </a:rPr>
              <a:t>Internal method calls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No variable name is required in the call:</a:t>
            </a:r>
          </a:p>
          <a:p>
            <a:pPr marL="0" indent="0"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charset="0"/>
                <a:ea typeface="MS PGothic" charset="-128"/>
                <a:cs typeface="Courier New" charset="0"/>
              </a:rPr>
              <a:t>		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updateDisplay</a:t>
            </a:r>
            <a:r>
              <a:rPr lang="en-US" altLang="en-US" sz="28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  <a:p>
            <a:pPr eaLnBrk="1" hangingPunct="1"/>
            <a:r>
              <a:rPr lang="en-US" altLang="en-US" dirty="0">
                <a:ea typeface="Courier New" charset="0"/>
                <a:cs typeface="Courier New" charset="0"/>
              </a:rPr>
              <a:t>Internal methods often have </a:t>
            </a:r>
            <a:r>
              <a:rPr lang="en-US" altLang="en-US" b="1" dirty="0">
                <a:latin typeface="Courier New" charset="0"/>
                <a:ea typeface="Courier New" charset="0"/>
                <a:cs typeface="Courier New" charset="0"/>
              </a:rPr>
              <a:t>private</a:t>
            </a:r>
            <a:r>
              <a:rPr lang="en-US" altLang="en-US" dirty="0">
                <a:ea typeface="Courier New" charset="0"/>
                <a:cs typeface="Courier New" charset="0"/>
              </a:rPr>
              <a:t> visibility.</a:t>
            </a:r>
          </a:p>
          <a:p>
            <a:pPr lvl="1" eaLnBrk="1" hangingPunct="1"/>
            <a:r>
              <a:rPr lang="en-US" altLang="en-US" dirty="0">
                <a:ea typeface="Courier New" charset="0"/>
                <a:cs typeface="Courier New" charset="0"/>
              </a:rPr>
              <a:t>This prevent them from being called from outside their defining class (</a:t>
            </a:r>
            <a:r>
              <a:rPr lang="en-US" altLang="en-US" i="1" dirty="0">
                <a:ea typeface="Courier New" charset="0"/>
                <a:cs typeface="Courier New" charset="0"/>
              </a:rPr>
              <a:t>encapsulation</a:t>
            </a:r>
            <a:r>
              <a:rPr lang="en-US" altLang="en-US" dirty="0">
                <a:ea typeface="Courier New" charset="0"/>
                <a:cs typeface="Courier New" charset="0"/>
              </a:rPr>
              <a:t>).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Internal method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293363" y="2060848"/>
            <a:ext cx="76200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/**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* Update the internal string that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* represents the display.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*/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private void updateDisplay()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displayString =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hours.getDisplayValue() + ":" +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minutes.getDisplayValue();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GB" altLang="en-US" sz="2400" b="0" dirty="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9E2887-678E-75CE-90DE-D499FE6D71AF}"/>
              </a:ext>
            </a:extLst>
          </p:cNvPr>
          <p:cNvSpPr/>
          <p:nvPr/>
        </p:nvSpPr>
        <p:spPr>
          <a:xfrm>
            <a:off x="2207568" y="3501008"/>
            <a:ext cx="1584176" cy="576064"/>
          </a:xfrm>
          <a:prstGeom prst="ellipse">
            <a:avLst/>
          </a:prstGeom>
          <a:noFill/>
          <a:ln w="50800" cap="flat">
            <a:solidFill>
              <a:schemeClr val="accent1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4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Abstraction and modularization</a:t>
            </a:r>
            <a:endParaRPr lang="en-GB">
              <a:ea typeface="+mj-ea"/>
              <a:cs typeface="+mj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b="1">
                <a:ea typeface="+mn-ea"/>
                <a:cs typeface="+mn-cs"/>
              </a:rPr>
              <a:t>Abstraction</a:t>
            </a:r>
            <a:r>
              <a:rPr lang="en-GB">
                <a:ea typeface="+mn-ea"/>
                <a:cs typeface="+mn-cs"/>
              </a:rPr>
              <a:t> is the ability to ignore details of parts to focus attention on a higher level of a problem. </a:t>
            </a:r>
          </a:p>
          <a:p>
            <a:pPr eaLnBrk="1" hangingPunct="1">
              <a:defRPr/>
            </a:pPr>
            <a:r>
              <a:rPr lang="en-GB" b="1">
                <a:ea typeface="+mn-ea"/>
                <a:cs typeface="+mn-cs"/>
              </a:rPr>
              <a:t>Modularization</a:t>
            </a:r>
            <a:r>
              <a:rPr lang="en-GB">
                <a:ea typeface="+mn-ea"/>
                <a:cs typeface="+mn-cs"/>
              </a:rPr>
              <a:t> is the process of dividing a whole into well-defined parts, which can be built and examined separately, and which interact in well-defined ways. 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Method calls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a typeface="MS PGothic" charset="-128"/>
              </a:rPr>
              <a:t>NB: A method call on </a:t>
            </a:r>
            <a:r>
              <a:rPr lang="en-GB" altLang="en-US" i="1" dirty="0">
                <a:ea typeface="MS PGothic" charset="-128"/>
              </a:rPr>
              <a:t>another object of the same type</a:t>
            </a:r>
            <a:r>
              <a:rPr lang="en-GB" altLang="en-US" dirty="0">
                <a:ea typeface="MS PGothic" charset="-128"/>
              </a:rPr>
              <a:t> would also be an external call.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‘Internal’ means ‘this object’.</a:t>
            </a:r>
          </a:p>
          <a:p>
            <a:pPr eaLnBrk="1" hangingPunct="1"/>
            <a:r>
              <a:rPr lang="en-GB" altLang="en-US" dirty="0">
                <a:ea typeface="MS PGothic" charset="-128"/>
              </a:rPr>
              <a:t>‘External’ means ‘any other object’, regardless of its type.</a:t>
            </a:r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3C87-C29C-6B52-B22E-BADF634AE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1DAF-8F62-36E3-8C7B-7256CD2FE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Instance methods are also known as 'non-static methods'.</a:t>
            </a:r>
          </a:p>
          <a:p>
            <a:r>
              <a:rPr lang="en-GB" dirty="0"/>
              <a:t>An instance method is called on an individual object (instance of its class).</a:t>
            </a:r>
          </a:p>
          <a:p>
            <a:r>
              <a:rPr lang="en-GB" dirty="0"/>
              <a:t>A static method belongs to its class rather than an object.</a:t>
            </a:r>
          </a:p>
          <a:p>
            <a:r>
              <a:rPr lang="en-GB" dirty="0"/>
              <a:t>A static method is called on its class.</a:t>
            </a:r>
          </a:p>
        </p:txBody>
      </p:sp>
    </p:spTree>
    <p:extLst>
      <p:ext uri="{BB962C8B-B14F-4D97-AF65-F5344CB8AC3E}">
        <p14:creationId xmlns:p14="http://schemas.microsoft.com/office/powerpoint/2010/main" val="365058507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static method has the keyword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static</a:t>
            </a:r>
            <a:r>
              <a:rPr lang="en-US" dirty="0"/>
              <a:t> in its header. E.g.,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 method in the Math class:</a:t>
            </a:r>
            <a:br>
              <a:rPr lang="en-US" dirty="0"/>
            </a:br>
            <a:br>
              <a:rPr lang="en-US"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3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public static int abs(int a)</a:t>
            </a:r>
            <a:br>
              <a:rPr lang="en-US" sz="2000" b="1" dirty="0">
                <a:solidFill>
                  <a:schemeClr val="accent2"/>
                </a:solidFill>
                <a:latin typeface="Courier New" charset="0"/>
                <a:ea typeface="Courier New" charset="0"/>
                <a:cs typeface="Courier New" charset="0"/>
              </a:rPr>
            </a:br>
            <a:endParaRPr lang="en-US" sz="2000" b="1" dirty="0">
              <a:solidFill>
                <a:schemeClr val="accent2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ea typeface="Courier New" charset="0"/>
                <a:cs typeface="Courier New" charset="0"/>
              </a:rPr>
              <a:t>A static method is called via its </a:t>
            </a:r>
            <a:r>
              <a:rPr lang="en-US" b="1" dirty="0">
                <a:ea typeface="Courier New" charset="0"/>
                <a:cs typeface="Courier New" charset="0"/>
              </a:rPr>
              <a:t>class</a:t>
            </a:r>
            <a:r>
              <a:rPr lang="en-US" dirty="0">
                <a:ea typeface="Courier New" charset="0"/>
                <a:cs typeface="Courier New" charset="0"/>
              </a:rPr>
              <a:t> name:</a:t>
            </a:r>
            <a:br>
              <a:rPr lang="en-US" dirty="0">
                <a:ea typeface="Courier New" charset="0"/>
                <a:cs typeface="Courier New" charset="0"/>
              </a:rPr>
            </a:br>
            <a:br>
              <a:rPr lang="en-US" sz="3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3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int </a:t>
            </a:r>
            <a:r>
              <a:rPr lang="en-US" sz="33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positiveValue</a:t>
            </a:r>
            <a:r>
              <a:rPr lang="en-US" sz="3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33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Math.abs</a:t>
            </a:r>
            <a:r>
              <a:rPr lang="en-US" sz="3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(x);</a:t>
            </a:r>
            <a:br>
              <a:rPr lang="en-US" sz="33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>
                <a:ea typeface="Courier New" charset="0"/>
                <a:cs typeface="Courier New" charset="0"/>
              </a:rPr>
            </a:br>
            <a:endParaRPr lang="en-US" dirty="0"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7668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93D3-826F-2097-2C01-49AEBB73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A655-AC3A-9570-4C60-2D6740C8C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static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GB" dirty="0"/>
              <a:t> method in the String class is useful for formatting text; e.g.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ACE11-085C-C5EC-65B0-A520E4BF538C}"/>
              </a:ext>
            </a:extLst>
          </p:cNvPr>
          <p:cNvSpPr txBox="1"/>
          <p:nvPr/>
        </p:nvSpPr>
        <p:spPr>
          <a:xfrm>
            <a:off x="1333650" y="3573016"/>
            <a:ext cx="99648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getStudentDetails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"name: %s, ID: %s, credits: %d", 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name, id, credits);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820339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The debugger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>
                <a:ea typeface="MS PGothic" charset="-128"/>
              </a:rPr>
              <a:t>Useful for gaining insights into program behavior …</a:t>
            </a:r>
          </a:p>
          <a:p>
            <a:r>
              <a:rPr lang="en-US" altLang="en-US">
                <a:ea typeface="MS PGothic" charset="-128"/>
              </a:rPr>
              <a:t>… whether or not there is a program error.</a:t>
            </a:r>
          </a:p>
          <a:p>
            <a:r>
              <a:rPr lang="en-US" altLang="en-US">
                <a:ea typeface="MS PGothic" charset="-128"/>
              </a:rPr>
              <a:t>Set breakpoints.</a:t>
            </a:r>
          </a:p>
          <a:p>
            <a:r>
              <a:rPr lang="en-US" altLang="en-US">
                <a:ea typeface="MS PGothic" charset="-128"/>
              </a:rPr>
              <a:t>Examine variables.</a:t>
            </a:r>
          </a:p>
          <a:p>
            <a:r>
              <a:rPr lang="en-US" altLang="en-US">
                <a:ea typeface="MS PGothic" charset="-128"/>
              </a:rPr>
              <a:t>Step through code.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The debugger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CF3AE7A-F593-E6DE-FB46-4475A3523A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931" y="1700808"/>
            <a:ext cx="6900138" cy="49688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1D97-40E4-5CCA-00BF-CD3AF2A76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debugger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A853D8-888E-0161-061C-EAB8869BCA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89" y="1916832"/>
            <a:ext cx="7494621" cy="428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4968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MS PGothic" charset="-128"/>
              </a:rPr>
              <a:t>Concept summary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>
                <a:ea typeface="MS PGothic" charset="-128"/>
              </a:rPr>
              <a:t>abstraction</a:t>
            </a:r>
          </a:p>
          <a:p>
            <a:pPr eaLnBrk="1" hangingPunct="1"/>
            <a:r>
              <a:rPr lang="en-GB" altLang="en-US" sz="3200" dirty="0">
                <a:ea typeface="MS PGothic" charset="-128"/>
              </a:rPr>
              <a:t>composition</a:t>
            </a:r>
          </a:p>
          <a:p>
            <a:pPr eaLnBrk="1" hangingPunct="1"/>
            <a:r>
              <a:rPr lang="en-GB" altLang="en-US" sz="3200" dirty="0">
                <a:ea typeface="MS PGothic" charset="-128"/>
              </a:rPr>
              <a:t>object creation</a:t>
            </a:r>
          </a:p>
          <a:p>
            <a:pPr eaLnBrk="1" hangingPunct="1"/>
            <a:r>
              <a:rPr lang="en-GB" altLang="en-US" sz="3200" dirty="0">
                <a:ea typeface="MS PGothic" charset="-128"/>
              </a:rPr>
              <a:t>internal/external method calls</a:t>
            </a:r>
          </a:p>
          <a:p>
            <a:pPr eaLnBrk="1" hangingPunct="1"/>
            <a:r>
              <a:rPr lang="en-GB" altLang="en-US" sz="3200" dirty="0">
                <a:ea typeface="MS PGothic" charset="-128"/>
              </a:rPr>
              <a:t>static methods</a:t>
            </a:r>
          </a:p>
          <a:p>
            <a:pPr eaLnBrk="1" hangingPunct="1"/>
            <a:r>
              <a:rPr lang="en-GB" altLang="en-US" sz="3200" dirty="0">
                <a:ea typeface="MS PGothic" charset="-128"/>
              </a:rPr>
              <a:t>the debugger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Modularizing the clock display</a:t>
            </a:r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438400"/>
            <a:ext cx="19685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267200"/>
            <a:ext cx="12827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267200"/>
            <a:ext cx="12827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Text Box 9"/>
          <p:cNvSpPr txBox="1">
            <a:spLocks noChangeArrowheads="1"/>
          </p:cNvSpPr>
          <p:nvPr/>
        </p:nvSpPr>
        <p:spPr bwMode="auto">
          <a:xfrm>
            <a:off x="6080125" y="2733676"/>
            <a:ext cx="377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One four-digit display?</a:t>
            </a:r>
          </a:p>
        </p:txBody>
      </p:sp>
      <p:sp>
        <p:nvSpPr>
          <p:cNvPr id="21511" name="Text Box 10"/>
          <p:cNvSpPr txBox="1">
            <a:spLocks noChangeArrowheads="1"/>
          </p:cNvSpPr>
          <p:nvPr/>
        </p:nvSpPr>
        <p:spPr bwMode="auto">
          <a:xfrm>
            <a:off x="3048000" y="4419600"/>
            <a:ext cx="3048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800" b="0"/>
              <a:t>Or two two-digit displays?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 two-digit display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call the class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NumberDisplay</a:t>
            </a:r>
            <a:r>
              <a:rPr lang="en-US" dirty="0"/>
              <a:t>.</a:t>
            </a:r>
          </a:p>
          <a:p>
            <a:r>
              <a:rPr lang="en-US" dirty="0"/>
              <a:t>Two integer fields:</a:t>
            </a:r>
          </a:p>
          <a:p>
            <a:pPr lvl="1"/>
            <a:r>
              <a:rPr lang="en-US" dirty="0"/>
              <a:t>The current value.</a:t>
            </a:r>
          </a:p>
          <a:p>
            <a:pPr lvl="1"/>
            <a:r>
              <a:rPr lang="en-US" dirty="0"/>
              <a:t>The limit for the value.</a:t>
            </a:r>
          </a:p>
          <a:p>
            <a:r>
              <a:rPr lang="en-US" dirty="0"/>
              <a:t>The current value is incremented until it reaches its limit.</a:t>
            </a:r>
          </a:p>
          <a:p>
            <a:r>
              <a:rPr lang="en-US" dirty="0"/>
              <a:t>It ‘rolls over’ to zero at this point.</a:t>
            </a:r>
          </a:p>
        </p:txBody>
      </p:sp>
    </p:spTree>
    <p:extLst>
      <p:ext uri="{BB962C8B-B14F-4D97-AF65-F5344CB8AC3E}">
        <p14:creationId xmlns:p14="http://schemas.microsoft.com/office/powerpoint/2010/main" val="12466683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>
                <a:ea typeface="+mj-ea"/>
                <a:cs typeface="+mj-cs"/>
              </a:rPr>
              <a:t>Implementation - </a:t>
            </a:r>
            <a:r>
              <a:rPr lang="en-GB" dirty="0" err="1">
                <a:ea typeface="+mj-ea"/>
                <a:cs typeface="+mj-cs"/>
              </a:rPr>
              <a:t>NumberDisplay</a:t>
            </a:r>
            <a:endParaRPr lang="en-GB" dirty="0">
              <a:ea typeface="+mj-ea"/>
              <a:cs typeface="+mj-cs"/>
            </a:endParaRP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2927350" y="1784351"/>
            <a:ext cx="70564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2400" dirty="0">
                <a:solidFill>
                  <a:schemeClr val="tx1"/>
                </a:solidFill>
                <a:latin typeface="Courier New" charset="0"/>
              </a:rPr>
              <a:t>public </a:t>
            </a: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class NumberDisplay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int limit;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private int value;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altLang="en-US" sz="2400" noProof="1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public NumberDisplay(int limit)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this.limit = limit;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    value = 0;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altLang="en-US" sz="2400" i="1" noProof="1">
                <a:solidFill>
                  <a:schemeClr val="tx1"/>
                </a:solidFill>
                <a:latin typeface="Courier New" charset="0"/>
              </a:rPr>
              <a:t>...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altLang="en-US" sz="2400" noProof="1">
                <a:solidFill>
                  <a:schemeClr val="tx1"/>
                </a:solidFill>
                <a:latin typeface="Courier New" charset="0"/>
              </a:rPr>
              <a:t>}</a:t>
            </a:r>
            <a:endParaRPr lang="en-GB" altLang="en-US" sz="2400" dirty="0">
              <a:solidFill>
                <a:schemeClr val="tx1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Source code: NumberDisplay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981200" y="1981200"/>
            <a:ext cx="84582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public String getDisplayValue()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if(value &lt; 10)</a:t>
            </a:r>
            <a:r>
              <a:rPr lang="en-GB" altLang="en-US">
                <a:solidFill>
                  <a:schemeClr val="tx1"/>
                </a:solidFill>
                <a:latin typeface="Courier New" charset="0"/>
              </a:rPr>
              <a:t> {</a:t>
            </a:r>
            <a:endParaRPr altLang="en-US" noProof="1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    return "0" + value;</a:t>
            </a:r>
            <a:endParaRPr lang="en-GB" altLang="en-US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Courier New" charset="0"/>
              </a:rPr>
              <a:t>    }</a:t>
            </a:r>
            <a:endParaRPr altLang="en-US" noProof="1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else</a:t>
            </a:r>
            <a:r>
              <a:rPr lang="en-GB" altLang="en-US">
                <a:solidFill>
                  <a:schemeClr val="tx1"/>
                </a:solidFill>
                <a:latin typeface="Courier New" charset="0"/>
              </a:rPr>
              <a:t> {</a:t>
            </a:r>
            <a:endParaRPr altLang="en-US" noProof="1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    return "" + value;</a:t>
            </a:r>
            <a:endParaRPr lang="en-GB" altLang="en-US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lang="en-GB" altLang="en-US">
                <a:solidFill>
                  <a:schemeClr val="tx1"/>
                </a:solidFill>
                <a:latin typeface="Courier New" charset="0"/>
              </a:rPr>
              <a:t>    }</a:t>
            </a:r>
            <a:endParaRPr altLang="en-US" noProof="1">
              <a:solidFill>
                <a:schemeClr val="tx1"/>
              </a:solidFill>
              <a:latin typeface="Courier New" charset="0"/>
            </a:endParaRP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}</a:t>
            </a:r>
            <a:endParaRPr lang="en-GB" altLang="en-US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increment method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1487487" y="1893888"/>
            <a:ext cx="964882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public void increment()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value = value + 1;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if(value == limit) {</a:t>
            </a:r>
            <a:br>
              <a:rPr altLang="en-US" noProof="1">
                <a:solidFill>
                  <a:schemeClr val="tx1"/>
                </a:solidFill>
                <a:latin typeface="Courier New" charset="0"/>
              </a:rPr>
            </a:b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    // Keep the value within the limit.</a:t>
            </a:r>
            <a:br>
              <a:rPr altLang="en-US" noProof="1">
                <a:solidFill>
                  <a:schemeClr val="tx1"/>
                </a:solidFill>
                <a:latin typeface="Courier New" charset="0"/>
              </a:rPr>
            </a:b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    value = 0;</a:t>
            </a:r>
            <a:br>
              <a:rPr altLang="en-US" noProof="1">
                <a:solidFill>
                  <a:schemeClr val="tx1"/>
                </a:solidFill>
                <a:latin typeface="Courier New" charset="0"/>
              </a:rPr>
            </a:br>
            <a:r>
              <a:rPr altLang="en-US" noProof="1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lvl="2">
              <a:spcBef>
                <a:spcPct val="0"/>
              </a:spcBef>
              <a:buClrTx/>
              <a:buFontTx/>
              <a:buNone/>
            </a:pPr>
            <a:r>
              <a:rPr altLang="en-US" noProof="1">
                <a:solidFill>
                  <a:schemeClr val="tx1"/>
                </a:solidFill>
                <a:latin typeface="Courier New" charset="0"/>
              </a:rPr>
              <a:t>}</a:t>
            </a:r>
            <a:endParaRPr lang="en-GB" altLang="en-US">
              <a:solidFill>
                <a:schemeClr val="tx1"/>
              </a:solidFill>
              <a:latin typeface="Courier New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81279" bIns="4572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The modulo operator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45720" rIns="23368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69888" indent="-330200">
              <a:buClr>
                <a:srgbClr val="345477"/>
              </a:buClr>
            </a:pPr>
            <a:r>
              <a:rPr lang="en-US" altLang="en-US" sz="2800" dirty="0">
                <a:ea typeface="MS PGothic" charset="-128"/>
              </a:rPr>
              <a:t>The 'division' operator (/), when applied to int operands, returns the </a:t>
            </a:r>
            <a:r>
              <a:rPr lang="en-US" altLang="en-US" sz="2800" dirty="0">
                <a:latin typeface="Trebuchet MS Italic" charset="0"/>
                <a:ea typeface="MS PGothic" charset="-128"/>
                <a:sym typeface="Trebuchet MS Italic" charset="0"/>
              </a:rPr>
              <a:t>result</a:t>
            </a:r>
            <a:r>
              <a:rPr lang="en-US" altLang="en-US" sz="2800" dirty="0">
                <a:ea typeface="MS PGothic" charset="-128"/>
              </a:rPr>
              <a:t> of an </a:t>
            </a:r>
            <a:r>
              <a:rPr lang="en-US" altLang="en-US" sz="2800" dirty="0">
                <a:latin typeface="Trebuchet MS Italic" charset="0"/>
                <a:ea typeface="MS PGothic" charset="-128"/>
                <a:sym typeface="Trebuchet MS Italic" charset="0"/>
              </a:rPr>
              <a:t>integer division</a:t>
            </a:r>
            <a:r>
              <a:rPr lang="en-US" altLang="en-US" sz="2800" dirty="0">
                <a:ea typeface="MS PGothic" charset="-128"/>
              </a:rPr>
              <a:t>.</a:t>
            </a:r>
          </a:p>
          <a:p>
            <a:pPr marL="369888" indent="-330200">
              <a:buClr>
                <a:srgbClr val="345477"/>
              </a:buClr>
            </a:pPr>
            <a:r>
              <a:rPr lang="en-US" altLang="en-US" sz="2800" dirty="0">
                <a:ea typeface="MS PGothic" charset="-128"/>
              </a:rPr>
              <a:t>The 'modulo' operator (%) returns the </a:t>
            </a:r>
            <a:r>
              <a:rPr lang="en-US" altLang="en-US" sz="2800" dirty="0">
                <a:latin typeface="Trebuchet MS Italic" charset="0"/>
                <a:ea typeface="MS PGothic" charset="-128"/>
                <a:sym typeface="Trebuchet MS Italic" charset="0"/>
              </a:rPr>
              <a:t>remainder</a:t>
            </a:r>
            <a:r>
              <a:rPr lang="en-US" altLang="en-US" sz="2800" dirty="0">
                <a:ea typeface="MS PGothic" charset="-128"/>
              </a:rPr>
              <a:t> of an integer division.</a:t>
            </a:r>
          </a:p>
          <a:p>
            <a:pPr marL="369888" indent="-330200">
              <a:buClr>
                <a:srgbClr val="345477"/>
              </a:buClr>
            </a:pPr>
            <a:r>
              <a:rPr lang="en-US" altLang="en-US" sz="2800" dirty="0">
                <a:ea typeface="MS PGothic" charset="-128"/>
              </a:rPr>
              <a:t>E.g., generally:</a:t>
            </a:r>
            <a:br>
              <a:rPr lang="en-US" altLang="en-US" sz="2800" dirty="0">
                <a:ea typeface="MS PGothic" charset="-128"/>
              </a:rPr>
            </a:br>
            <a:r>
              <a:rPr lang="en-US" altLang="en-US" sz="2800" dirty="0">
                <a:ea typeface="MS PGothic" charset="-128"/>
              </a:rPr>
              <a:t>        17 / 5  gives  result 3, remainder 2</a:t>
            </a:r>
          </a:p>
          <a:p>
            <a:pPr marL="369888" indent="-330200">
              <a:buClr>
                <a:srgbClr val="345477"/>
              </a:buClr>
            </a:pPr>
            <a:r>
              <a:rPr lang="en-US" altLang="en-US" sz="2800" dirty="0">
                <a:ea typeface="MS PGothic" charset="-128"/>
              </a:rPr>
              <a:t>In Java:</a:t>
            </a:r>
            <a:br>
              <a:rPr lang="en-US" altLang="en-US" sz="2800" dirty="0">
                <a:ea typeface="MS PGothic" charset="-128"/>
              </a:rPr>
            </a:br>
            <a:r>
              <a:rPr lang="en-US" altLang="en-US" sz="2800" dirty="0">
                <a:ea typeface="MS PGothic" charset="-128"/>
              </a:rPr>
              <a:t>        17 / 5 == 3</a:t>
            </a:r>
            <a:br>
              <a:rPr lang="en-US" altLang="en-US" sz="2800" dirty="0">
                <a:ea typeface="MS PGothic" charset="-128"/>
              </a:rPr>
            </a:br>
            <a:r>
              <a:rPr lang="en-US" altLang="en-US" sz="2800" dirty="0">
                <a:ea typeface="MS PGothic" charset="-128"/>
              </a:rPr>
              <a:t>        17 % 5 == 2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OFWJ-7e</Template>
  <TotalTime>775</TotalTime>
  <Words>1458</Words>
  <Application>Microsoft Macintosh PowerPoint</Application>
  <PresentationFormat>Widescreen</PresentationFormat>
  <Paragraphs>256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MS PGothic</vt:lpstr>
      <vt:lpstr>Courier New</vt:lpstr>
      <vt:lpstr>Courier New Bold</vt:lpstr>
      <vt:lpstr>Times New Roman</vt:lpstr>
      <vt:lpstr>Times Roman</vt:lpstr>
      <vt:lpstr>Trebuchet MS</vt:lpstr>
      <vt:lpstr>Trebuchet MS Italic</vt:lpstr>
      <vt:lpstr>Tw Cen MT</vt:lpstr>
      <vt:lpstr>OFWJ-7e</vt:lpstr>
      <vt:lpstr>Object interaction</vt:lpstr>
      <vt:lpstr>A digital clock</vt:lpstr>
      <vt:lpstr>Abstraction and modularization</vt:lpstr>
      <vt:lpstr>Modularizing the clock display</vt:lpstr>
      <vt:lpstr>Modeling a two-digit display</vt:lpstr>
      <vt:lpstr>Implementation - NumberDisplay</vt:lpstr>
      <vt:lpstr>Source code: NumberDisplay</vt:lpstr>
      <vt:lpstr>increment method</vt:lpstr>
      <vt:lpstr>The modulo operator</vt:lpstr>
      <vt:lpstr>Quiz</vt:lpstr>
      <vt:lpstr>Alternative increment method</vt:lpstr>
      <vt:lpstr>Implementation - ClockDisplay</vt:lpstr>
      <vt:lpstr>Classes as types</vt:lpstr>
      <vt:lpstr>Class diagram</vt:lpstr>
      <vt:lpstr>Object diagram</vt:lpstr>
      <vt:lpstr>Objects creating objects</vt:lpstr>
      <vt:lpstr>Objects creating objects</vt:lpstr>
      <vt:lpstr>ClockDisplay object diagram</vt:lpstr>
      <vt:lpstr>Quiz: What is the output?</vt:lpstr>
      <vt:lpstr>Quiz: What is the output?</vt:lpstr>
      <vt:lpstr>Primitive types vs. object types</vt:lpstr>
      <vt:lpstr>Primitive types vs. object types</vt:lpstr>
      <vt:lpstr>Key Concepts</vt:lpstr>
      <vt:lpstr>Object interaction</vt:lpstr>
      <vt:lpstr>Object interaction</vt:lpstr>
      <vt:lpstr>Method calling</vt:lpstr>
      <vt:lpstr>External method calls</vt:lpstr>
      <vt:lpstr>Internal method calls</vt:lpstr>
      <vt:lpstr>Internal method</vt:lpstr>
      <vt:lpstr>Method calls</vt:lpstr>
      <vt:lpstr>Static methods</vt:lpstr>
      <vt:lpstr>Static methods</vt:lpstr>
      <vt:lpstr>Static methods</vt:lpstr>
      <vt:lpstr>The debugger</vt:lpstr>
      <vt:lpstr>The debugger</vt:lpstr>
      <vt:lpstr>The debugger</vt:lpstr>
      <vt:lpstr>Concept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3</dc:title>
  <dc:subject/>
  <dc:creator>David J. Barnes, Michael Kölling</dc:creator>
  <cp:keywords/>
  <dc:description>Copyright © David J. Barnes, Michael Kölling_x000d_</dc:description>
  <cp:lastModifiedBy>David Barnes</cp:lastModifiedBy>
  <cp:revision>115</cp:revision>
  <cp:lastPrinted>2003-09-01T07:03:17Z</cp:lastPrinted>
  <dcterms:created xsi:type="dcterms:W3CDTF">2009-04-22T19:24:48Z</dcterms:created>
  <dcterms:modified xsi:type="dcterms:W3CDTF">2025-03-09T12:11:45Z</dcterms:modified>
  <cp:category/>
</cp:coreProperties>
</file>