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  <p:sldMasterId id="2147483779" r:id="rId2"/>
  </p:sldMasterIdLst>
  <p:notesMasterIdLst>
    <p:notesMasterId r:id="rId92"/>
  </p:notesMasterIdLst>
  <p:handoutMasterIdLst>
    <p:handoutMasterId r:id="rId93"/>
  </p:handoutMasterIdLst>
  <p:sldIdLst>
    <p:sldId id="300" r:id="rId3"/>
    <p:sldId id="257" r:id="rId4"/>
    <p:sldId id="258" r:id="rId5"/>
    <p:sldId id="259" r:id="rId6"/>
    <p:sldId id="260" r:id="rId7"/>
    <p:sldId id="261" r:id="rId8"/>
    <p:sldId id="286" r:id="rId9"/>
    <p:sldId id="287" r:id="rId10"/>
    <p:sldId id="336" r:id="rId11"/>
    <p:sldId id="262" r:id="rId12"/>
    <p:sldId id="263" r:id="rId13"/>
    <p:sldId id="264" r:id="rId14"/>
    <p:sldId id="361" r:id="rId15"/>
    <p:sldId id="265" r:id="rId16"/>
    <p:sldId id="267" r:id="rId17"/>
    <p:sldId id="266" r:id="rId18"/>
    <p:sldId id="268" r:id="rId19"/>
    <p:sldId id="337" r:id="rId20"/>
    <p:sldId id="269" r:id="rId21"/>
    <p:sldId id="270" r:id="rId22"/>
    <p:sldId id="324" r:id="rId23"/>
    <p:sldId id="326" r:id="rId24"/>
    <p:sldId id="327" r:id="rId25"/>
    <p:sldId id="328" r:id="rId26"/>
    <p:sldId id="329" r:id="rId27"/>
    <p:sldId id="330" r:id="rId28"/>
    <p:sldId id="362" r:id="rId29"/>
    <p:sldId id="332" r:id="rId30"/>
    <p:sldId id="333" r:id="rId31"/>
    <p:sldId id="334" r:id="rId32"/>
    <p:sldId id="301" r:id="rId33"/>
    <p:sldId id="297" r:id="rId34"/>
    <p:sldId id="271" r:id="rId35"/>
    <p:sldId id="288" r:id="rId36"/>
    <p:sldId id="289" r:id="rId37"/>
    <p:sldId id="273" r:id="rId38"/>
    <p:sldId id="298" r:id="rId39"/>
    <p:sldId id="338" r:id="rId40"/>
    <p:sldId id="339" r:id="rId41"/>
    <p:sldId id="302" r:id="rId42"/>
    <p:sldId id="299" r:id="rId43"/>
    <p:sldId id="340" r:id="rId44"/>
    <p:sldId id="290" r:id="rId45"/>
    <p:sldId id="363" r:id="rId46"/>
    <p:sldId id="293" r:id="rId47"/>
    <p:sldId id="341" r:id="rId48"/>
    <p:sldId id="342" r:id="rId49"/>
    <p:sldId id="364" r:id="rId50"/>
    <p:sldId id="291" r:id="rId51"/>
    <p:sldId id="343" r:id="rId52"/>
    <p:sldId id="292" r:id="rId53"/>
    <p:sldId id="344" r:id="rId54"/>
    <p:sldId id="345" r:id="rId55"/>
    <p:sldId id="349" r:id="rId56"/>
    <p:sldId id="357" r:id="rId57"/>
    <p:sldId id="358" r:id="rId58"/>
    <p:sldId id="350" r:id="rId59"/>
    <p:sldId id="335" r:id="rId60"/>
    <p:sldId id="351" r:id="rId61"/>
    <p:sldId id="305" r:id="rId62"/>
    <p:sldId id="306" r:id="rId63"/>
    <p:sldId id="307" r:id="rId64"/>
    <p:sldId id="308" r:id="rId65"/>
    <p:sldId id="309" r:id="rId66"/>
    <p:sldId id="310" r:id="rId67"/>
    <p:sldId id="346" r:id="rId68"/>
    <p:sldId id="303" r:id="rId69"/>
    <p:sldId id="347" r:id="rId70"/>
    <p:sldId id="274" r:id="rId71"/>
    <p:sldId id="365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295" r:id="rId80"/>
    <p:sldId id="348" r:id="rId81"/>
    <p:sldId id="359" r:id="rId82"/>
    <p:sldId id="276" r:id="rId83"/>
    <p:sldId id="356" r:id="rId84"/>
    <p:sldId id="275" r:id="rId85"/>
    <p:sldId id="355" r:id="rId86"/>
    <p:sldId id="352" r:id="rId87"/>
    <p:sldId id="353" r:id="rId88"/>
    <p:sldId id="354" r:id="rId89"/>
    <p:sldId id="285" r:id="rId90"/>
    <p:sldId id="360" r:id="rId91"/>
  </p:sldIdLst>
  <p:sldSz cx="12192000" cy="6858000"/>
  <p:notesSz cx="6794500" cy="99187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A57133"/>
    <a:srgbClr val="264D8B"/>
    <a:srgbClr val="007E4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7"/>
    <p:restoredTop sz="93469"/>
  </p:normalViewPr>
  <p:slideViewPr>
    <p:cSldViewPr>
      <p:cViewPr varScale="1">
        <p:scale>
          <a:sx n="108" d="100"/>
          <a:sy n="108" d="100"/>
        </p:scale>
        <p:origin x="22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fld id="{F473B8C4-A538-D749-99DD-D9F57FE739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39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5F0764F-8D88-9E42-AF44-B948792BA6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77208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581DD1-4F6E-F147-8C01-786C916D91D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3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C1D1201-88B0-CB4B-9A02-6C86679D847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25AE34F-D35E-1046-B3AC-6CE4F97DCB9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478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DF0B0-C38C-4F4E-901F-B5163EBF054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84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E6B3BC-71F3-444F-B550-AAF1B805E6D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34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C21205-8A9B-9046-B659-66403DFCD30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66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7B98F2-BD8D-8640-9675-252AE89AD84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124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811442-BC7B-8540-A226-7BA96C157ECC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06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53272AA-A58D-7D42-BA98-15952BB2633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174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590F85F-6332-7446-A1C6-F94A18E69EB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3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B4E759-5010-2248-8CCF-71DC647277D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E8200FC-75C6-AD42-8566-B8B04E23B67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3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904A28E-F329-AA42-A52A-27FD033A8D6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14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926CBDA-F981-0441-8187-93AC79C96C7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563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1BD695A-427D-BD4F-B961-B9821CD8F05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23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EA287A-4666-7A4B-88D0-2321E8AE6A0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835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2D40-B93C-61F7-E805-1F2B039E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AF28ED47-AC70-6354-C371-88C4F9D59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3490" name="Rectangle 6">
            <a:extLst>
              <a:ext uri="{FF2B5EF4-FFF2-40B4-BE49-F238E27FC236}">
                <a16:creationId xmlns:a16="http://schemas.microsoft.com/office/drawing/2014/main" id="{C5203A2A-7528-9E05-0B9C-2BD3ABB591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FA82AB53-D627-04EF-DFFB-4F2D09B68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EA287A-4666-7A4B-88D0-2321E8AE6A0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BEC73C4E-D5EE-8E9C-5CBA-8BAE41B65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A43C01B0-6DA0-EA89-5C73-00BF05E95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61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5ED7CBA-582A-7E4D-84D9-F854626637D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67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AE6B2E5-6512-544F-889B-490ECC39E62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107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2E23751-3A7F-894F-8595-42089A45962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25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7BA58D4-A74F-5C4A-89F8-B27264A9AB4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393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7527052-5A2A-CA47-AFB0-7C564AC1298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6B23DF-2882-1741-9272-DC87E776B4D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69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D8924C4-C1D5-5A47-A6B5-0320C9895D9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8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DC9DA17-57CD-BD4C-A451-459D99B62E0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506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67F465-7BE9-1444-849D-639C7DAE5B2F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97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18B47E-B616-BD4C-AE25-39DC2D6ED90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22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4D0F82-54EC-0B4D-B7F1-899EE29B0FD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766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01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7AC0DF-D14E-2A4D-BD49-1783F2B819F5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9675" cy="284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728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F8A91CA-3D64-5C4C-858B-AD0F7F8598A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540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52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52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D98C7F-498A-494C-BD07-BF8F7740321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41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EECC-45C4-D99F-3BEE-90AF1F8E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F6FD7D49-C05B-548C-F5AB-64C63F9CD9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1922" name="Rectangle 6">
            <a:extLst>
              <a:ext uri="{FF2B5EF4-FFF2-40B4-BE49-F238E27FC236}">
                <a16:creationId xmlns:a16="http://schemas.microsoft.com/office/drawing/2014/main" id="{1398B4A1-AC89-69F4-AA43-1A75A2073F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10D64F7A-E55B-8B54-28F1-BB8CDA467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67F465-7BE9-1444-849D-639C7DAE5B2F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5CE210AC-47A3-E2C8-0147-9D4F46973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4694" name="Rectangle 3">
            <a:extLst>
              <a:ext uri="{FF2B5EF4-FFF2-40B4-BE49-F238E27FC236}">
                <a16:creationId xmlns:a16="http://schemas.microsoft.com/office/drawing/2014/main" id="{80A30C03-3491-D660-D986-A65017D83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78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26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26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A996DF9-D227-E849-B75C-331462539B6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95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F4F5D10-1E2C-2742-8FA7-D29E32B7A80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81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DBFE7-CC7D-BF08-3D36-185D95B14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7107C2DC-4504-19AD-ED9A-07081728B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3970" name="Rectangle 6">
            <a:extLst>
              <a:ext uri="{FF2B5EF4-FFF2-40B4-BE49-F238E27FC236}">
                <a16:creationId xmlns:a16="http://schemas.microsoft.com/office/drawing/2014/main" id="{9F6204D9-D630-43CE-102E-E78939C33B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31D8A8F0-B456-D430-0C55-E7EF4E934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18B47E-B616-BD4C-AE25-39DC2D6ED90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817551E3-3589-382C-D09D-859E84741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15718" name="Rectangle 3">
            <a:extLst>
              <a:ext uri="{FF2B5EF4-FFF2-40B4-BE49-F238E27FC236}">
                <a16:creationId xmlns:a16="http://schemas.microsoft.com/office/drawing/2014/main" id="{523FF0B9-FF05-0165-DCAD-E4BA6DAE5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506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013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013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4925D6-E274-F64C-A948-93D2564D255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064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044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044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B41822-6E3F-B346-B551-2E5D078C9F5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51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01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/>
              <a:t>Objects First with Java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/>
              <a:t>© David J. Barnes and Michael Kölling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fld id="{50BE58C5-62B4-B744-987E-B2B573D7FFE5}" type="slidenum">
              <a:rPr lang="en-GB" altLang="en-US" sz="1200"/>
              <a:pPr eaLnBrk="1" hangingPunct="1"/>
              <a:t>55</a:t>
            </a:fld>
            <a:endParaRPr lang="en-GB" altLang="en-US" sz="120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5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/>
              <a:t>Objects First with Java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/>
              <a:t>© David J. Barnes and Michael Kölling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fld id="{2BB708C6-0CBD-0C44-AEE4-1AE187E04F50}" type="slidenum">
              <a:rPr lang="en-GB" altLang="en-US" sz="1200"/>
              <a:pPr eaLnBrk="1" hangingPunct="1"/>
              <a:t>56</a:t>
            </a:fld>
            <a:endParaRPr lang="en-GB" altLang="en-US" sz="120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733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57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E87876-5CA6-F143-8FE5-6A1AE7FF6BC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5067300" cy="7540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endParaRPr lang="en-US" altLang="en-US" dirty="0">
              <a:solidFill>
                <a:srgbClr val="000000"/>
              </a:solidFill>
              <a:latin typeface="Times New Roman" charset="0"/>
              <a:ea typeface="ＭＳ Ｐゴシック" charset="-128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27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77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D1FF63-A02B-7E41-8252-1E437B59E37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2049463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not true here (of course)</a:t>
            </a:r>
          </a:p>
        </p:txBody>
      </p:sp>
    </p:spTree>
    <p:extLst>
      <p:ext uri="{BB962C8B-B14F-4D97-AF65-F5344CB8AC3E}">
        <p14:creationId xmlns:p14="http://schemas.microsoft.com/office/powerpoint/2010/main" val="346681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98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C23A1D3-11F7-C44F-93C4-2952F0B4CD6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6992261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DD18EC8-A5D3-DC48-8BA9-09D654DD3E1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1978025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true now (same object)</a:t>
            </a:r>
          </a:p>
        </p:txBody>
      </p:sp>
    </p:spTree>
    <p:extLst>
      <p:ext uri="{BB962C8B-B14F-4D97-AF65-F5344CB8AC3E}">
        <p14:creationId xmlns:p14="http://schemas.microsoft.com/office/powerpoint/2010/main" val="864008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39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E16377B-DF6C-FD4A-A60F-835AD991714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10685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1E9519-7FE9-6D46-8AB8-63FA4CEA46D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8240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59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C30653-83D8-C347-A2C6-4B254C05E98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6771865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4750B62-6FCE-C249-86C5-E1EDEF985DA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solidFill>
            <a:srgbClr val="FFFFFF"/>
          </a:solidFill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273425" cy="5143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also explain: how to pass an ArrayList for testing </a:t>
            </a:r>
          </a:p>
          <a:p>
            <a:pPr marL="39688" eaLnBrk="1" hangingPunct="1">
              <a:spcBef>
                <a:spcPts val="450"/>
              </a:spcBef>
            </a:pPr>
            <a:endParaRPr lang="en-US" altLang="en-US">
              <a:solidFill>
                <a:srgbClr val="000000"/>
              </a:solidFill>
              <a:latin typeface="Times New Roman" charset="0"/>
              <a:ea typeface="ＭＳ Ｐゴシック" charset="-128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82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31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89E5ABF-DDF0-8441-9B7A-1B29037C57D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53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D64F-DA6C-DDDF-714A-947A5A01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7EB4F96A-2960-D5D0-6CB0-46CA9F1F6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3122" name="Rectangle 6">
            <a:extLst>
              <a:ext uri="{FF2B5EF4-FFF2-40B4-BE49-F238E27FC236}">
                <a16:creationId xmlns:a16="http://schemas.microsoft.com/office/drawing/2014/main" id="{9B43998B-89F9-A22A-1D70-7C167C3334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3123" name="Rectangle 7">
            <a:extLst>
              <a:ext uri="{FF2B5EF4-FFF2-40B4-BE49-F238E27FC236}">
                <a16:creationId xmlns:a16="http://schemas.microsoft.com/office/drawing/2014/main" id="{0B778DE5-DDBE-59E6-B94B-9B82D7A0BD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89E5ABF-DDF0-8441-9B7A-1B29037C57D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579BED84-4A0B-8E62-A860-F045D91D0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1318" name="Rectangle 3">
            <a:extLst>
              <a:ext uri="{FF2B5EF4-FFF2-40B4-BE49-F238E27FC236}">
                <a16:creationId xmlns:a16="http://schemas.microsoft.com/office/drawing/2014/main" id="{B4E6E7DE-8DD4-6672-809C-25FF306DB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194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EA0502-9A5B-DB46-A095-BED14C615EDF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9204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72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2B5C7F8-B990-5241-A5E6-745E93A68AA1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7006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926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C4C592B-1571-2E41-BC1F-340999BD633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8695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13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F0C07ED-2008-7C46-9C13-034EE5E7783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173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33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DFEC976-FCFD-4042-B18B-C87FA6BC7C8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4669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54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8647A17-149F-5D4A-8720-7C67F4F85E9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21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95041C1-0555-7043-AD36-5701C3C507F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2536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74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D020D19-499C-0E48-B4A8-3C18F3055F4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7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0945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95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912F60-F274-8C4F-B512-50521445A6C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256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525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3BA4F94-65DE-2342-A39D-165C1E8D91E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657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546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3AF5891-FB7A-9B41-8680-9A3DBDF3E61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82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17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D095480-F1D1-C047-9E33-E45C7DA5E3F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1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54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842B3B-4695-3243-92CD-5FA56539F45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9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45A5AB0-80B8-9B49-AED4-78389CC381B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76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0FFDF2E-7DED-2748-BE2F-AAFBD3E135A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5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998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51184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41986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5603998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36114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65394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28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266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63965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2494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quarter" idx="22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9688">
              <a:defRPr/>
            </a:pPr>
            <a:r>
              <a:rPr lang="en-US" dirty="0">
                <a:ea typeface="+mn-ea"/>
                <a:cs typeface="+mn-cs"/>
              </a:rPr>
              <a:t>Introduction to 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collections and iteration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999664" y="6537325"/>
            <a:ext cx="2625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sym typeface="Trebuchet MS" charset="0"/>
              </a:rPr>
              <a:t>7.0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Object structures with collections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3F737-7A27-7921-8EBB-99C584621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03" y="1988840"/>
            <a:ext cx="7265393" cy="4032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Adding a third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FAFABA-BD84-13FB-E3EC-4CD61212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31" y="2276872"/>
            <a:ext cx="8856737" cy="35643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Features of the collection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It increases its capacity as necessary.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It keeps a private count:</a:t>
            </a:r>
          </a:p>
          <a:p>
            <a:pPr lvl="1" eaLnBrk="1" hangingPunct="1"/>
            <a:r>
              <a:rPr lang="en-US" altLang="en-US" b="1">
                <a:latin typeface="Courier New" charset="0"/>
                <a:ea typeface="MS PGothic" charset="-128"/>
              </a:rPr>
              <a:t>size()</a:t>
            </a:r>
            <a:r>
              <a:rPr lang="en-US" altLang="en-US">
                <a:ea typeface="MS PGothic" charset="-128"/>
              </a:rPr>
              <a:t> accessor.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It keeps the objects in order.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Details of how all this is done are hidden.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Does that matter? Does not knowing how prevent us from using it?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</a:t>
            </a:r>
            <a:r>
              <a:rPr lang="en-US" sz="4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with </a:t>
            </a:r>
            <a:r>
              <a:rPr lang="en-US" b="1" dirty="0"/>
              <a:t>any</a:t>
            </a:r>
            <a:r>
              <a:rPr lang="en-US" dirty="0"/>
              <a:t> class type:</a:t>
            </a:r>
            <a:br>
              <a:rPr lang="en-US" dirty="0"/>
            </a:br>
            <a:r>
              <a:rPr lang="en-US" sz="4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4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TicketMachine</a:t>
            </a:r>
            <a: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4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ClockDisplay</a:t>
            </a:r>
            <a: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&lt;Track&gt;</a:t>
            </a:r>
            <a:b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&lt;Person&gt;</a:t>
            </a:r>
          </a:p>
          <a:p>
            <a:r>
              <a:rPr lang="en-US" dirty="0"/>
              <a:t>Each will store multiple objects of the specific type.</a:t>
            </a:r>
          </a:p>
        </p:txBody>
      </p:sp>
    </p:spTree>
    <p:extLst>
      <p:ext uri="{BB962C8B-B14F-4D97-AF65-F5344CB8AC3E}">
        <p14:creationId xmlns:p14="http://schemas.microsoft.com/office/powerpoint/2010/main" val="21324876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847528" y="620688"/>
            <a:ext cx="640871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MusicOrganizer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private ArrayList&lt;String&gt; files;</a:t>
            </a:r>
            <a:br>
              <a:rPr lang="en-US" altLang="en-US" sz="2000" dirty="0">
                <a:solidFill>
                  <a:schemeClr val="tx1"/>
                </a:solidFill>
                <a:latin typeface="Courier New" charset="0"/>
              </a:rPr>
            </a:b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public void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addFile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(String filename)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files.add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public int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getNumberOfFiles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    return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files.size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8040216" y="2946468"/>
            <a:ext cx="288032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Adding a new file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7321654" y="4447333"/>
            <a:ext cx="3888432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Returning the number</a:t>
            </a:r>
            <a:br>
              <a:rPr lang="en-US" altLang="en-US" b="0" dirty="0">
                <a:solidFill>
                  <a:srgbClr val="A57133"/>
                </a:solidFill>
                <a:latin typeface="Trebuchet MS" charset="0"/>
              </a:rPr>
            </a:br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of files (</a:t>
            </a:r>
            <a:r>
              <a:rPr lang="en-US" altLang="en-US" b="0" i="1" dirty="0">
                <a:solidFill>
                  <a:srgbClr val="A57133"/>
                </a:solidFill>
                <a:latin typeface="Trebuchet MS" charset="0"/>
              </a:rPr>
              <a:t>delegation</a:t>
            </a:r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)</a:t>
            </a:r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 flipH="1">
            <a:off x="6240014" y="3212976"/>
            <a:ext cx="180020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 flipH="1" flipV="1">
            <a:off x="6240014" y="4797150"/>
            <a:ext cx="1081639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Index numbering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DDB9F-47D4-A863-5D5D-A9D487D7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42" y="2060848"/>
            <a:ext cx="8944315" cy="360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Retrieving from the collection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70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3012" name="AutoShape 6"/>
          <p:cNvSpPr>
            <a:spLocks noChangeArrowheads="1"/>
          </p:cNvSpPr>
          <p:nvPr/>
        </p:nvSpPr>
        <p:spPr bwMode="auto">
          <a:xfrm>
            <a:off x="8031162" y="2134922"/>
            <a:ext cx="3211305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Index validity checks</a:t>
            </a:r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5943600" y="2257426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7391400" y="3098801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6858000" y="4737101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1155907" y="2045236"/>
            <a:ext cx="829586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GB" altLang="en-US" sz="2400" dirty="0" err="1">
                <a:solidFill>
                  <a:schemeClr val="tx1"/>
                </a:solidFill>
                <a:latin typeface="Courier New" charset="0"/>
              </a:rPr>
              <a:t>listFile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(int 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if(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&gt;=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0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 &amp;&amp;</a:t>
            </a:r>
            <a:r>
              <a:rPr lang="en-US" altLang="en-US" sz="24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&lt; </a:t>
            </a:r>
            <a:r>
              <a:rPr lang="en-GB" altLang="en-US" sz="2400" dirty="0" err="1">
                <a:solidFill>
                  <a:schemeClr val="tx1"/>
                </a:solidFill>
                <a:latin typeface="Courier New" charset="0"/>
              </a:rPr>
              <a:t>files.size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()) {</a:t>
            </a:r>
            <a:br>
              <a:rPr lang="en-GB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        String filename = files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.get(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)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;</a:t>
            </a: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System.out.println(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filename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400" noProof="1">
                <a:solidFill>
                  <a:srgbClr val="009900"/>
                </a:solidFill>
                <a:latin typeface="Courier New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rgbClr val="009900"/>
                </a:solidFill>
                <a:latin typeface="Courier New" charset="0"/>
              </a:rPr>
              <a:t>        // This is not a valid </a:t>
            </a:r>
            <a:r>
              <a:rPr lang="en-GB" altLang="en-US" sz="2400" dirty="0">
                <a:solidFill>
                  <a:srgbClr val="009900"/>
                </a:solidFill>
                <a:latin typeface="Courier New" charset="0"/>
              </a:rPr>
              <a:t>index</a:t>
            </a:r>
            <a:r>
              <a:rPr altLang="en-US" sz="2400" noProof="1">
                <a:solidFill>
                  <a:srgbClr val="009900"/>
                </a:solidFill>
                <a:latin typeface="Courier New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rgbClr val="009900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3017" name="AutoShape 10"/>
          <p:cNvSpPr>
            <a:spLocks noChangeArrowheads="1"/>
          </p:cNvSpPr>
          <p:nvPr/>
        </p:nvSpPr>
        <p:spPr bwMode="auto">
          <a:xfrm>
            <a:off x="6219290" y="4186773"/>
            <a:ext cx="466285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Retrieve and print the file name</a:t>
            </a:r>
          </a:p>
        </p:txBody>
      </p:sp>
      <p:sp>
        <p:nvSpPr>
          <p:cNvPr id="43018" name="Line 15"/>
          <p:cNvSpPr>
            <a:spLocks noChangeShapeType="1"/>
          </p:cNvSpPr>
          <p:nvPr/>
        </p:nvSpPr>
        <p:spPr bwMode="auto">
          <a:xfrm flipH="1">
            <a:off x="4367814" y="2350553"/>
            <a:ext cx="3634551" cy="44239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19" name="Line 16"/>
          <p:cNvSpPr>
            <a:spLocks noChangeShapeType="1"/>
          </p:cNvSpPr>
          <p:nvPr/>
        </p:nvSpPr>
        <p:spPr bwMode="auto">
          <a:xfrm flipH="1">
            <a:off x="7248126" y="2350554"/>
            <a:ext cx="754254" cy="45720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20" name="Line 17"/>
          <p:cNvSpPr>
            <a:spLocks noChangeShapeType="1"/>
          </p:cNvSpPr>
          <p:nvPr/>
        </p:nvSpPr>
        <p:spPr bwMode="auto">
          <a:xfrm flipH="1" flipV="1">
            <a:off x="8230640" y="3645686"/>
            <a:ext cx="608559" cy="5410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21" name="AutoShape 6"/>
          <p:cNvSpPr>
            <a:spLocks noChangeArrowheads="1"/>
          </p:cNvSpPr>
          <p:nvPr/>
        </p:nvSpPr>
        <p:spPr bwMode="auto">
          <a:xfrm>
            <a:off x="3582174" y="5648852"/>
            <a:ext cx="381674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Needed? (Error message?)</a:t>
            </a:r>
          </a:p>
        </p:txBody>
      </p:sp>
      <p:sp>
        <p:nvSpPr>
          <p:cNvPr id="43022" name="Line 20"/>
          <p:cNvSpPr>
            <a:spLocks noChangeShapeType="1"/>
          </p:cNvSpPr>
          <p:nvPr/>
        </p:nvSpPr>
        <p:spPr bwMode="auto">
          <a:xfrm flipV="1">
            <a:off x="5591944" y="4981576"/>
            <a:ext cx="0" cy="7207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Removal may affect numbering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A0BCCB-88AE-B717-AF90-9E118046C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37" y="2365472"/>
            <a:ext cx="8439852" cy="36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4192" y="2782669"/>
            <a:ext cx="3502882" cy="89255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State after: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myMusic.remove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The general utility of indices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Using integers to index collections has a general utility: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ea typeface="MS PGothic" charset="-128"/>
              </a:rPr>
              <a:t>'next' is: </a:t>
            </a:r>
            <a:r>
              <a:rPr lang="en-US" altLang="ja-JP" dirty="0">
                <a:latin typeface="Courier New Bold" charset="0"/>
                <a:ea typeface="MS PGothic" charset="-128"/>
              </a:rPr>
              <a:t>index 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ea typeface="MS PGothic" charset="-128"/>
              </a:rPr>
              <a:t>'previous' is: </a:t>
            </a:r>
            <a:r>
              <a:rPr lang="en-US" altLang="ja-JP" dirty="0">
                <a:latin typeface="Courier New Bold" charset="0"/>
                <a:ea typeface="MS PGothic" charset="-128"/>
              </a:rPr>
              <a:t>index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ea typeface="MS PGothic" charset="-128"/>
              </a:rPr>
              <a:t>'last' is: </a:t>
            </a:r>
            <a:r>
              <a:rPr lang="en-US" altLang="ja-JP" dirty="0" err="1">
                <a:latin typeface="Courier New Bold" charset="0"/>
                <a:ea typeface="MS PGothic" charset="-128"/>
              </a:rPr>
              <a:t>list.size</a:t>
            </a:r>
            <a:r>
              <a:rPr lang="en-US" altLang="ja-JP" dirty="0">
                <a:latin typeface="Courier New Bold" charset="0"/>
                <a:ea typeface="MS PGothic" charset="-128"/>
              </a:rPr>
              <a:t>()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ea typeface="MS PGothic" charset="-128"/>
              </a:rPr>
              <a:t>'the first three' is: the items at indices </a:t>
            </a:r>
            <a:r>
              <a:rPr lang="en-US" altLang="ja-JP" dirty="0">
                <a:latin typeface="Courier New Bold" charset="0"/>
                <a:ea typeface="MS PGothic" charset="-128"/>
              </a:rPr>
              <a:t>0</a:t>
            </a:r>
            <a:r>
              <a:rPr lang="en-US" altLang="ja-JP" dirty="0">
                <a:ea typeface="MS PGothic" charset="-128"/>
              </a:rPr>
              <a:t>, </a:t>
            </a:r>
            <a:r>
              <a:rPr lang="en-US" altLang="ja-JP" dirty="0">
                <a:latin typeface="Courier New Bold" charset="0"/>
                <a:ea typeface="MS PGothic" charset="-128"/>
              </a:rPr>
              <a:t>1</a:t>
            </a:r>
            <a:r>
              <a:rPr lang="en-US" altLang="ja-JP" dirty="0">
                <a:ea typeface="MS PGothic" charset="-128"/>
              </a:rPr>
              <a:t>, </a:t>
            </a:r>
            <a:r>
              <a:rPr lang="en-US" altLang="ja-JP" dirty="0">
                <a:latin typeface="Courier New Bold" charset="0"/>
                <a:ea typeface="MS PGothic" charset="-128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We could also think about accessing items in sequence: </a:t>
            </a:r>
            <a:r>
              <a:rPr lang="en-US" altLang="en-US" dirty="0">
                <a:latin typeface="Courier New Bold" charset="0"/>
                <a:ea typeface="MS PGothic" charset="-128"/>
              </a:rPr>
              <a:t>0</a:t>
            </a:r>
            <a:r>
              <a:rPr lang="en-US" altLang="en-US" dirty="0">
                <a:ea typeface="MS PGothic" charset="-128"/>
              </a:rPr>
              <a:t>,</a:t>
            </a:r>
            <a:r>
              <a:rPr lang="en-US" altLang="en-US" dirty="0">
                <a:latin typeface="Courier New Bold" charset="0"/>
                <a:ea typeface="MS PGothic" charset="-128"/>
              </a:rPr>
              <a:t> 1</a:t>
            </a:r>
            <a:r>
              <a:rPr lang="en-US" altLang="en-US" dirty="0">
                <a:ea typeface="MS PGothic" charset="-128"/>
              </a:rPr>
              <a:t>,</a:t>
            </a:r>
            <a:r>
              <a:rPr lang="en-US" altLang="en-US" dirty="0">
                <a:latin typeface="Courier New Bold" charset="0"/>
                <a:ea typeface="MS PGothic" charset="-128"/>
              </a:rPr>
              <a:t> 2</a:t>
            </a:r>
            <a:r>
              <a:rPr lang="en-US" altLang="en-US" dirty="0">
                <a:ea typeface="MS PGothic" charset="-128"/>
              </a:rPr>
              <a:t>,</a:t>
            </a:r>
            <a:r>
              <a:rPr lang="en-US" altLang="en-US" dirty="0">
                <a:latin typeface="Courier New Bold" charset="0"/>
                <a:ea typeface="MS PGothic" charset="-128"/>
              </a:rPr>
              <a:t> …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Collections allow an arbitrary number of objects to be stored.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Class libraries usually contain tried-and-tested collection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Java</a:t>
            </a:r>
            <a:r>
              <a:rPr lang="en-US" altLang="ja-JP" dirty="0">
                <a:ea typeface="MS PGothic" charset="-128"/>
              </a:rPr>
              <a:t>'s class libraries are called </a:t>
            </a:r>
            <a:r>
              <a:rPr lang="en-US" altLang="ja-JP" i="1" dirty="0">
                <a:ea typeface="MS PGothic" charset="-128"/>
              </a:rPr>
              <a:t>packages</a:t>
            </a:r>
            <a:r>
              <a:rPr lang="en-US" altLang="ja-JP" dirty="0">
                <a:ea typeface="MS PGothic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We have used the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 class from the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java.util</a:t>
            </a:r>
            <a:r>
              <a:rPr lang="en-US" altLang="en-US" dirty="0">
                <a:ea typeface="MS PGothic" charset="-128"/>
              </a:rPr>
              <a:t> package.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Collections - especially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Builds on the themes from the last chapter:</a:t>
            </a:r>
          </a:p>
          <a:p>
            <a:pPr lvl="1"/>
            <a:r>
              <a:rPr lang="en-US" altLang="en-US" dirty="0">
                <a:ea typeface="MS PGothic" charset="-128"/>
              </a:rPr>
              <a:t>Abstraction.</a:t>
            </a:r>
          </a:p>
          <a:p>
            <a:pPr lvl="1"/>
            <a:r>
              <a:rPr lang="en-US" altLang="en-US" dirty="0">
                <a:ea typeface="MS PGothic" charset="-128"/>
              </a:rPr>
              <a:t>Objects creating objects.</a:t>
            </a:r>
          </a:p>
          <a:p>
            <a:pPr lvl="1"/>
            <a:r>
              <a:rPr lang="en-US" altLang="en-US" dirty="0">
                <a:ea typeface="MS PGothic" charset="-128"/>
              </a:rPr>
              <a:t>External </a:t>
            </a:r>
            <a:r>
              <a:rPr lang="en-US" altLang="en-US">
                <a:ea typeface="MS PGothic" charset="-128"/>
              </a:rPr>
              <a:t>method calls.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Items may be added and removed.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Each item has an index.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Index values may change if items are removed (or further items added).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main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 methods are </a:t>
            </a:r>
            <a:r>
              <a:rPr lang="en-US" altLang="en-US" b="1" dirty="0">
                <a:latin typeface="Courier New" charset="0"/>
                <a:ea typeface="MS PGothic" charset="-128"/>
              </a:rPr>
              <a:t>add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get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remove</a:t>
            </a:r>
            <a:r>
              <a:rPr lang="en-US" altLang="en-US" dirty="0">
                <a:ea typeface="MS PGothic" charset="-128"/>
              </a:rPr>
              <a:t> and </a:t>
            </a:r>
            <a:r>
              <a:rPr lang="en-US" altLang="en-US" b="1" dirty="0">
                <a:latin typeface="Courier New" charset="0"/>
                <a:ea typeface="MS PGothic" charset="-128"/>
              </a:rPr>
              <a:t>size</a:t>
            </a:r>
            <a:r>
              <a:rPr lang="en-US" altLang="en-US" dirty="0">
                <a:ea typeface="MS PGothic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 is a </a:t>
            </a:r>
            <a:r>
              <a:rPr lang="en-US" altLang="en-US" i="1" dirty="0">
                <a:ea typeface="MS PGothic" charset="-128"/>
              </a:rPr>
              <a:t>parameterized</a:t>
            </a:r>
            <a:r>
              <a:rPr lang="en-US" altLang="en-US" dirty="0">
                <a:ea typeface="MS PGothic" charset="-128"/>
              </a:rPr>
              <a:t> or </a:t>
            </a:r>
            <a:r>
              <a:rPr lang="en-US" altLang="en-US" i="1" dirty="0">
                <a:ea typeface="MS PGothic" charset="-128"/>
              </a:rPr>
              <a:t>generic</a:t>
            </a:r>
            <a:r>
              <a:rPr lang="en-US" altLang="en-US" dirty="0">
                <a:ea typeface="MS PGothic" charset="-128"/>
              </a:rPr>
              <a:t> type.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Interlude: Some popular errors...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DDBAF5-2CB8-8F59-4E15-9E2341F98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wrong in the following examples?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1916832"/>
            <a:ext cx="7975600" cy="43180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 dirty="0"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showStatus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== 0); 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System.out.print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("Organizer holds 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+ " files");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177155" name="Oval 3"/>
          <p:cNvSpPr>
            <a:spLocks/>
          </p:cNvSpPr>
          <p:nvPr/>
        </p:nvSpPr>
        <p:spPr bwMode="auto">
          <a:xfrm>
            <a:off x="5879976" y="3466232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3B0A670-302B-004B-10E0-322EEE93805A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wrong 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00" y="1520176"/>
            <a:ext cx="7975600" cy="49530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1800" b="1" dirty="0"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showStatus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== 0); 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System.out.print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("Organizer holds 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+ "files");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4EE776C-2103-2336-33C8-83BD464AAE4F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wrong here?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5563" y="1473200"/>
            <a:ext cx="7975600" cy="52578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1800" b="1" dirty="0"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showStatus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== 0)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; 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System.out.print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("Organizer holds 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+ "files");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4609B7-123A-0D03-9833-010FD6495F4C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This is the same, in effect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00" y="1326927"/>
            <a:ext cx="7975600" cy="55499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1800" b="1" dirty="0"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showStatus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== 0) 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; 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System.out.print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("Organizer holds 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+ "files");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D74B7E-7AB8-9315-C35B-C79F1D67B85B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This is also the same problem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2115563" y="1796972"/>
            <a:ext cx="7975600" cy="43180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 dirty="0"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showStatus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isEmpty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= true) 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System.out.print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("Organizer holds 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+ "files");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181251" name="Oval 3"/>
          <p:cNvSpPr>
            <a:spLocks/>
          </p:cNvSpPr>
          <p:nvPr/>
        </p:nvSpPr>
        <p:spPr bwMode="auto">
          <a:xfrm>
            <a:off x="4079776" y="3309921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2468" name="Rectangle 4"/>
          <p:cNvSpPr>
            <a:spLocks/>
          </p:cNvSpPr>
          <p:nvPr/>
        </p:nvSpPr>
        <p:spPr bwMode="auto">
          <a:xfrm>
            <a:off x="6816080" y="2690336"/>
            <a:ext cx="42545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sym typeface="Times New Roman Italic" charset="0"/>
              </a:rPr>
              <a:t>This time we have a boolean field called </a:t>
            </a:r>
            <a:r>
              <a:rPr lang="en-US" altLang="ja-JP" sz="24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sym typeface="Times New Roman Italic" charset="0"/>
              </a:rPr>
              <a:t>'</a:t>
            </a:r>
            <a:r>
              <a:rPr lang="en-US" altLang="ja-JP" sz="2400" b="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sym typeface="Times New Roman Italic" charset="0"/>
              </a:rPr>
              <a:t>isEmpty</a:t>
            </a:r>
            <a:r>
              <a:rPr lang="en-US" altLang="ja-JP" sz="24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sym typeface="Times New Roman Italic" charset="0"/>
              </a:rPr>
              <a:t>'...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sym typeface="Times New Roman Italic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599CF7-5FB5-5CE8-D594-C12E0FD6882B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wrong here?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4BEAB-9FAF-1EFF-C820-E139758C6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E7377C48-663F-85D1-BD7F-C70DE151C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5563" y="1796972"/>
            <a:ext cx="7975600" cy="43180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 dirty="0"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showStatus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isEmpty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== true) 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System.out.print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("Organizer holds 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+ "files");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E26091-3796-C5F2-89C6-CD265F46EDCC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The correct version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E13F0D20-278D-9016-745A-C1050A77654F}"/>
              </a:ext>
            </a:extLst>
          </p:cNvPr>
          <p:cNvSpPr>
            <a:spLocks/>
          </p:cNvSpPr>
          <p:nvPr/>
        </p:nvSpPr>
        <p:spPr bwMode="auto">
          <a:xfrm>
            <a:off x="4177556" y="3323456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70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28263" y="1679090"/>
            <a:ext cx="7950200" cy="48133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 dirty="0"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addFile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(String filename)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== 100)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files.save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-128"/>
              </a:rPr>
              <a:t>       // starting new list</a:t>
            </a:r>
            <a:br>
              <a:rPr lang="en-US" altLang="en-US" sz="2000" b="1" dirty="0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 = new ArrayList&lt;String&gt;();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files.add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(filename);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1EEC54-B7FC-E463-6B1B-116A012823FF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wrong here?</a:t>
            </a:r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2128263" y="1447800"/>
            <a:ext cx="7950200" cy="51308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 dirty="0"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addFile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(String filename)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== 100)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files.save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-128"/>
              </a:rPr>
              <a:t>   // starting new list</a:t>
            </a:r>
            <a:br>
              <a:rPr lang="en-US" altLang="en-US" sz="2000" b="1" dirty="0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 = new ArrayList&lt;String&gt;();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files.add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(filename);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BFC66C-7EBA-C64C-3DB4-EF176B40B70D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This is the same</a:t>
            </a: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requirement to group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Many applications involve collections of objects:</a:t>
            </a:r>
          </a:p>
          <a:p>
            <a:pPr lvl="1" eaLnBrk="1" hangingPunct="1">
              <a:defRPr/>
            </a:pPr>
            <a:r>
              <a:rPr lang="en-US" sz="2800" dirty="0"/>
              <a:t>Personal organizers.</a:t>
            </a:r>
          </a:p>
          <a:p>
            <a:pPr lvl="1" eaLnBrk="1" hangingPunct="1">
              <a:defRPr/>
            </a:pPr>
            <a:r>
              <a:rPr lang="en-US" sz="2800" dirty="0"/>
              <a:t>Library catalogs.</a:t>
            </a:r>
          </a:p>
          <a:p>
            <a:pPr lvl="1" eaLnBrk="1" hangingPunct="1">
              <a:defRPr/>
            </a:pPr>
            <a:r>
              <a:rPr lang="en-US" sz="2800" dirty="0"/>
              <a:t>Student-record systems.</a:t>
            </a:r>
          </a:p>
          <a:p>
            <a:pPr eaLnBrk="1" hangingPunct="1">
              <a:defRPr/>
            </a:pPr>
            <a:r>
              <a:rPr lang="en-US" sz="3200" dirty="0"/>
              <a:t>The number of items to be stored varies.</a:t>
            </a:r>
          </a:p>
          <a:p>
            <a:pPr lvl="1" eaLnBrk="1" hangingPunct="1">
              <a:defRPr/>
            </a:pPr>
            <a:r>
              <a:rPr lang="en-US" sz="2800" dirty="0"/>
              <a:t>Items added.</a:t>
            </a:r>
          </a:p>
          <a:p>
            <a:pPr lvl="1" eaLnBrk="1" hangingPunct="1">
              <a:defRPr/>
            </a:pPr>
            <a:r>
              <a:rPr lang="en-US" sz="2800" dirty="0"/>
              <a:t>Items deleted.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1410629"/>
            <a:ext cx="7950200" cy="51435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 dirty="0"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addFile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(String filename)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if(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== 100) {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files.save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-128"/>
              </a:rPr>
              <a:t>// starting new list</a:t>
            </a:r>
            <a:br>
              <a:rPr lang="en-US" altLang="en-US" sz="2000" b="1" dirty="0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 = new ArrayList&lt;String&gt;();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files.add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(filename);</a:t>
            </a:r>
            <a:b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185347" name="Oval 3"/>
          <p:cNvSpPr>
            <a:spLocks/>
          </p:cNvSpPr>
          <p:nvPr/>
        </p:nvSpPr>
        <p:spPr bwMode="auto">
          <a:xfrm>
            <a:off x="6265788" y="353948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85348" name="Oval 4"/>
          <p:cNvSpPr>
            <a:spLocks/>
          </p:cNvSpPr>
          <p:nvPr/>
        </p:nvSpPr>
        <p:spPr bwMode="auto">
          <a:xfrm>
            <a:off x="2495600" y="4763616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013E64-E966-D806-FEAF-28862E70292D}"/>
              </a:ext>
            </a:extLst>
          </p:cNvPr>
          <p:cNvSpPr txBox="1">
            <a:spLocks noChangeArrowheads="1"/>
          </p:cNvSpPr>
          <p:nvPr/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2286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4572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6858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91440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2F4468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  <a:cs typeface="+mj-cs"/>
              </a:rPr>
              <a:t>The correct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22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9688">
              <a:defRPr/>
            </a:pPr>
            <a:r>
              <a:rPr lang="en-US">
                <a:ea typeface="+mn-ea"/>
                <a:cs typeface="+mn-cs"/>
              </a:rPr>
              <a:t>Collections and the for-each loop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Collections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Iteration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Loops: the for-each loop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Iteration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MS PGothic" charset="-128"/>
              </a:rPr>
              <a:t>We often want to perform some actions an arbitrary number of times.</a:t>
            </a:r>
          </a:p>
          <a:p>
            <a:pPr lvl="1" eaLnBrk="1" hangingPunct="1"/>
            <a:r>
              <a:rPr lang="en-US" altLang="en-US" sz="2800" dirty="0">
                <a:ea typeface="MS PGothic" charset="-128"/>
              </a:rPr>
              <a:t>E.g., print all the file names in the organizer. How many are there?</a:t>
            </a:r>
          </a:p>
          <a:p>
            <a:pPr eaLnBrk="1" hangingPunct="1"/>
            <a:r>
              <a:rPr lang="en-US" altLang="en-US" sz="3200" dirty="0">
                <a:ea typeface="MS PGothic" charset="-128"/>
              </a:rPr>
              <a:t>Most programming languages include </a:t>
            </a:r>
            <a:r>
              <a:rPr lang="en-US" altLang="en-US" sz="3200" i="1" dirty="0">
                <a:ea typeface="MS PGothic" charset="-128"/>
              </a:rPr>
              <a:t>loop statements</a:t>
            </a:r>
            <a:r>
              <a:rPr lang="en-US" altLang="en-US" sz="3200" dirty="0">
                <a:ea typeface="MS PGothic" charset="-128"/>
              </a:rPr>
              <a:t> to make this possible.</a:t>
            </a:r>
          </a:p>
          <a:p>
            <a:pPr eaLnBrk="1" hangingPunct="1"/>
            <a:r>
              <a:rPr lang="en-US" altLang="en-US" sz="3200" dirty="0">
                <a:ea typeface="MS PGothic" charset="-128"/>
              </a:rPr>
              <a:t>Java has several sorts of loop statement.</a:t>
            </a:r>
          </a:p>
          <a:p>
            <a:pPr lvl="1" eaLnBrk="1" hangingPunct="1"/>
            <a:r>
              <a:rPr lang="en-US" altLang="en-US" sz="2800" dirty="0">
                <a:ea typeface="MS PGothic" charset="-128"/>
              </a:rPr>
              <a:t>We will start with its </a:t>
            </a:r>
            <a:r>
              <a:rPr lang="en-US" altLang="en-US" sz="2800" i="1" dirty="0">
                <a:ea typeface="MS PGothic" charset="-128"/>
              </a:rPr>
              <a:t>for-each loop</a:t>
            </a:r>
            <a:r>
              <a:rPr lang="en-US" altLang="en-US" sz="2800" dirty="0">
                <a:ea typeface="MS PGothic" charset="-128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Iteration fundamentals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The process of repeating some actions over and over.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Loops provide us with a way to control how many times we repeat those actions.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With a collection, we often want to repeat the actions: </a:t>
            </a:r>
            <a:r>
              <a:rPr lang="en-GB" i="1" dirty="0">
                <a:ea typeface="+mn-ea"/>
                <a:cs typeface="+mn-cs"/>
              </a:rPr>
              <a:t>exactly</a:t>
            </a:r>
            <a:r>
              <a:rPr lang="en-GB" dirty="0">
                <a:ea typeface="+mn-ea"/>
                <a:cs typeface="+mn-cs"/>
              </a:rPr>
              <a:t> </a:t>
            </a:r>
            <a:r>
              <a:rPr lang="en-GB" i="1" dirty="0">
                <a:ea typeface="+mn-ea"/>
                <a:cs typeface="+mn-cs"/>
              </a:rPr>
              <a:t>once for every object in the collection</a:t>
            </a:r>
            <a:r>
              <a:rPr lang="en-GB" dirty="0"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For-each loop pseudo code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73011" y="3257783"/>
            <a:ext cx="7660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for(</a:t>
            </a:r>
            <a:r>
              <a:rPr lang="en-US" altLang="en-US" sz="2400" i="1" dirty="0" err="1">
                <a:solidFill>
                  <a:schemeClr val="tx1"/>
                </a:solidFill>
                <a:latin typeface="Courier New" charset="0"/>
              </a:rPr>
              <a:t>ElementType</a:t>
            </a: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 element 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:</a:t>
            </a: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 collection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loop body</a:t>
            </a:r>
            <a:endParaRPr lang="en-US" altLang="en-US" sz="2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127448" y="5511312"/>
            <a:ext cx="101531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Using each </a:t>
            </a:r>
            <a:r>
              <a:rPr lang="en-US" altLang="en-US" sz="2400" i="1" dirty="0">
                <a:solidFill>
                  <a:schemeClr val="tx1"/>
                </a:solidFill>
              </a:rPr>
              <a:t>element</a:t>
            </a:r>
            <a:r>
              <a:rPr lang="en-US" altLang="en-US" sz="2400" dirty="0">
                <a:solidFill>
                  <a:schemeClr val="tx1"/>
                </a:solidFill>
              </a:rPr>
              <a:t> in </a:t>
            </a:r>
            <a:r>
              <a:rPr lang="en-US" altLang="en-US" sz="2400" i="1" dirty="0">
                <a:solidFill>
                  <a:schemeClr val="tx1"/>
                </a:solidFill>
              </a:rPr>
              <a:t>collection</a:t>
            </a:r>
            <a:r>
              <a:rPr lang="en-US" altLang="en-US" sz="2400" dirty="0">
                <a:solidFill>
                  <a:schemeClr val="tx1"/>
                </a:solidFill>
              </a:rPr>
              <a:t> in order,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do the things in the </a:t>
            </a:r>
            <a:r>
              <a:rPr lang="en-US" altLang="en-US" sz="2400" i="1" dirty="0">
                <a:solidFill>
                  <a:schemeClr val="tx1"/>
                </a:solidFill>
              </a:rPr>
              <a:t>loop body </a:t>
            </a:r>
            <a:r>
              <a:rPr lang="en-US" altLang="en-US" sz="2400" dirty="0">
                <a:solidFill>
                  <a:schemeClr val="tx1"/>
                </a:solidFill>
              </a:rPr>
              <a:t>with that </a:t>
            </a:r>
            <a:r>
              <a:rPr lang="en-US" altLang="en-US" sz="2400" i="1" dirty="0">
                <a:solidFill>
                  <a:schemeClr val="tx1"/>
                </a:solidFill>
              </a:rPr>
              <a:t>element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5137212" y="2403772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loop header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H="1">
            <a:off x="3143672" y="2648588"/>
            <a:ext cx="1993540" cy="685799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1992051" y="2352589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A57133"/>
                </a:solidFill>
              </a:rPr>
              <a:t>for</a:t>
            </a:r>
            <a:r>
              <a:rPr lang="en-US" altLang="en-US" b="0" dirty="0">
                <a:solidFill>
                  <a:srgbClr val="A57133"/>
                </a:solidFill>
                <a:latin typeface="Times New Roman" charset="0"/>
              </a:rPr>
              <a:t> </a:t>
            </a:r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keyword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>
            <a:off x="2711624" y="2809789"/>
            <a:ext cx="0" cy="48213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7108169" y="4005860"/>
            <a:ext cx="368992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Action(s) to be repeated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flipH="1" flipV="1">
            <a:off x="4876799" y="3929025"/>
            <a:ext cx="2231369" cy="357411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1343472" y="4725225"/>
            <a:ext cx="9083352" cy="74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Pseudo-code expression of the operation of a for-each loop</a:t>
            </a:r>
          </a:p>
        </p:txBody>
      </p:sp>
      <p:sp>
        <p:nvSpPr>
          <p:cNvPr id="80911" name="AutoShape 15"/>
          <p:cNvSpPr>
            <a:spLocks noChangeArrowheads="1"/>
          </p:cNvSpPr>
          <p:nvPr/>
        </p:nvSpPr>
        <p:spPr bwMode="auto">
          <a:xfrm flipH="1" flipV="1">
            <a:off x="983432" y="3429000"/>
            <a:ext cx="1289579" cy="857437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7270812" y="2648588"/>
            <a:ext cx="1492188" cy="55181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 Java example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991544" y="1968481"/>
            <a:ext cx="847794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* List all file names in the organizer.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listAllFiles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for(String filename : files)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System.out.println(filename);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2948" name="AutoShape 17"/>
          <p:cNvSpPr>
            <a:spLocks noChangeArrowheads="1"/>
          </p:cNvSpPr>
          <p:nvPr/>
        </p:nvSpPr>
        <p:spPr bwMode="auto">
          <a:xfrm>
            <a:off x="1919536" y="5559336"/>
            <a:ext cx="8352928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Using each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filename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 in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files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 in order, print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filename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buClr>
                <a:srgbClr val="345477"/>
              </a:buClr>
              <a:defRPr/>
            </a:pPr>
            <a:r>
              <a:rPr lang="en-US" sz="3600" dirty="0"/>
              <a:t>Loop statements allow a block of statements to be repeated.</a:t>
            </a:r>
          </a:p>
          <a:p>
            <a:pPr marL="382588">
              <a:buClr>
                <a:srgbClr val="345477"/>
              </a:buClr>
              <a:defRPr/>
            </a:pPr>
            <a:r>
              <a:rPr lang="en-US" sz="3600" dirty="0"/>
              <a:t>The for-each loop allows iteration over a whole collection.</a:t>
            </a:r>
          </a:p>
          <a:p>
            <a:pPr marL="382588">
              <a:buClr>
                <a:srgbClr val="345477"/>
              </a:buClr>
              <a:defRPr/>
            </a:pPr>
            <a:r>
              <a:rPr lang="en-US" sz="3600" dirty="0"/>
              <a:t>With a for-each loop </a:t>
            </a:r>
            <a:r>
              <a:rPr lang="en-US" sz="3600" i="1" dirty="0"/>
              <a:t>every</a:t>
            </a:r>
            <a:r>
              <a:rPr lang="en-US" sz="3600" dirty="0"/>
              <a:t> object in the collection is made available </a:t>
            </a:r>
            <a:r>
              <a:rPr lang="en-US" sz="3600" i="1" dirty="0"/>
              <a:t>exactly once </a:t>
            </a:r>
            <a:r>
              <a:rPr lang="en-US" sz="3600" dirty="0"/>
              <a:t>to the loop's body.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Selective processing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Statements can be nested: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912710" y="2758276"/>
            <a:ext cx="847794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findFiles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(String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searchString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for(String filename : files)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if(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filename.equals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searchString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)) {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    System.out.println(filename);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FA656-5217-5497-0573-1D9F320257F2}"/>
              </a:ext>
            </a:extLst>
          </p:cNvPr>
          <p:cNvSpPr txBox="1"/>
          <p:nvPr/>
        </p:nvSpPr>
        <p:spPr>
          <a:xfrm>
            <a:off x="4094319" y="5661248"/>
            <a:ext cx="719591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Find all files matching the search string.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Critique of for-each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w Cen MT" panose="020B0602020104020603" pitchFamily="34" charset="77"/>
                <a:ea typeface="MS PGothic" charset="-128"/>
              </a:rPr>
              <a:t>Easy to write.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w Cen MT" panose="020B0602020104020603" pitchFamily="34" charset="77"/>
                <a:ea typeface="MS PGothic" charset="-128"/>
              </a:rPr>
              <a:t>Termination happens naturally.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i="1" dirty="0">
                <a:latin typeface="Tw Cen MT" panose="020B0602020104020603" pitchFamily="34" charset="77"/>
                <a:ea typeface="MS PGothic" charset="-128"/>
              </a:rPr>
              <a:t>The collection cannot be changed by the actions</a:t>
            </a:r>
            <a:r>
              <a:rPr lang="en-US" altLang="en-US" sz="3200" dirty="0">
                <a:latin typeface="Tw Cen MT" panose="020B0602020104020603" pitchFamily="34" charset="77"/>
                <a:ea typeface="MS PGothic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w Cen MT" panose="020B0602020104020603" pitchFamily="34" charset="77"/>
                <a:ea typeface="MS PGothic" charset="-128"/>
              </a:rPr>
              <a:t>There is no index provided.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Tw Cen MT" panose="020B0602020104020603" pitchFamily="34" charset="77"/>
                <a:ea typeface="MS PGothic" charset="-128"/>
              </a:rPr>
              <a:t>Not all collections are index-based.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i="1" dirty="0">
                <a:latin typeface="Tw Cen MT" panose="020B0602020104020603" pitchFamily="34" charset="77"/>
                <a:ea typeface="MS PGothic" charset="-128"/>
              </a:rPr>
              <a:t>We can</a:t>
            </a:r>
            <a:r>
              <a:rPr lang="en-GB" altLang="en-US" sz="3200" i="1" dirty="0">
                <a:latin typeface="Tw Cen MT" panose="020B0602020104020603" pitchFamily="34" charset="77"/>
                <a:ea typeface="MS PGothic" charset="-128"/>
              </a:rPr>
              <a:t>'</a:t>
            </a:r>
            <a:r>
              <a:rPr lang="en-US" altLang="ja-JP" sz="3200" i="1" dirty="0">
                <a:latin typeface="Tw Cen MT" panose="020B0602020104020603" pitchFamily="34" charset="77"/>
                <a:ea typeface="MS PGothic" charset="-128"/>
              </a:rPr>
              <a:t>t stop part way through</a:t>
            </a:r>
            <a:r>
              <a:rPr lang="en-US" altLang="ja-JP" sz="3200" dirty="0">
                <a:latin typeface="Tw Cen MT" panose="020B0602020104020603" pitchFamily="34" charset="77"/>
                <a:ea typeface="MS PGothic" charset="-128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Tw Cen MT" panose="020B0602020104020603" pitchFamily="34" charset="77"/>
                <a:ea typeface="MS PGothic" charset="-128"/>
              </a:rPr>
              <a:t>e.g., if we only want to find the first match.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w Cen MT" panose="020B0602020104020603" pitchFamily="34" charset="77"/>
                <a:ea typeface="MS PGothic" charset="-128"/>
              </a:rPr>
              <a:t>It provides </a:t>
            </a:r>
            <a:r>
              <a:rPr lang="en-GB" altLang="en-US" sz="3200" dirty="0">
                <a:latin typeface="Tw Cen MT" panose="020B0602020104020603" pitchFamily="34" charset="77"/>
                <a:ea typeface="MS PGothic" charset="-128"/>
              </a:rPr>
              <a:t>'</a:t>
            </a:r>
            <a:r>
              <a:rPr lang="en-US" altLang="ja-JP" sz="3200" dirty="0">
                <a:latin typeface="Tw Cen MT" panose="020B0602020104020603" pitchFamily="34" charset="77"/>
                <a:ea typeface="MS PGothic" charset="-128"/>
              </a:rPr>
              <a:t>definite iteration</a:t>
            </a:r>
            <a:r>
              <a:rPr lang="en-GB" altLang="ja-JP" sz="3200" dirty="0">
                <a:latin typeface="Tw Cen MT" panose="020B0602020104020603" pitchFamily="34" charset="77"/>
                <a:ea typeface="MS PGothic" charset="-128"/>
              </a:rPr>
              <a:t>'</a:t>
            </a:r>
            <a:r>
              <a:rPr lang="en-US" altLang="ja-JP" sz="3200" dirty="0">
                <a:latin typeface="Tw Cen MT" panose="020B0602020104020603" pitchFamily="34" charset="77"/>
                <a:ea typeface="MS PGothic" charset="-128"/>
              </a:rPr>
              <a:t> – aka </a:t>
            </a:r>
            <a:r>
              <a:rPr lang="en-GB" altLang="ja-JP" sz="3200" dirty="0">
                <a:latin typeface="Tw Cen MT" panose="020B0602020104020603" pitchFamily="34" charset="77"/>
                <a:ea typeface="MS PGothic" charset="-128"/>
              </a:rPr>
              <a:t>'</a:t>
            </a:r>
            <a:r>
              <a:rPr lang="en-US" altLang="ja-JP" sz="3200" dirty="0">
                <a:latin typeface="Tw Cen MT" panose="020B0602020104020603" pitchFamily="34" charset="77"/>
                <a:ea typeface="MS PGothic" charset="-128"/>
              </a:rPr>
              <a:t>bounded iteration</a:t>
            </a:r>
            <a:r>
              <a:rPr lang="en-GB" altLang="ja-JP" sz="3200" dirty="0">
                <a:latin typeface="Tw Cen MT" panose="020B0602020104020603" pitchFamily="34" charset="77"/>
                <a:ea typeface="MS PGothic" charset="-128"/>
              </a:rPr>
              <a:t>'</a:t>
            </a:r>
            <a:r>
              <a:rPr lang="en-US" altLang="ja-JP" sz="3200" dirty="0">
                <a:latin typeface="Tw Cen MT" panose="020B0602020104020603" pitchFamily="34" charset="77"/>
                <a:ea typeface="MS PGothic" charset="-128"/>
              </a:rPr>
              <a:t>.</a:t>
            </a:r>
            <a:endParaRPr lang="en-US" altLang="en-US" sz="3200" dirty="0">
              <a:latin typeface="Tw Cen MT" panose="020B0602020104020603" pitchFamily="34" charset="77"/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An organizer for music files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Single-track files may be added.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There is no pre-defined limit to the number of files/tracks.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It will tell how many file names are stored in the collection.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It will list individual file names.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Explore the </a:t>
            </a:r>
            <a:r>
              <a:rPr lang="en-US" altLang="en-US" i="1" dirty="0">
                <a:ea typeface="MS PGothic" charset="-128"/>
              </a:rPr>
              <a:t>music-organizer-v1</a:t>
            </a:r>
            <a:r>
              <a:rPr lang="en-US" altLang="en-US" dirty="0">
                <a:ea typeface="MS PGothic" charset="-128"/>
              </a:rPr>
              <a:t> project.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sz="quarter" idx="22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9688"/>
            <a:r>
              <a:rPr lang="en-US" altLang="en-US">
                <a:ea typeface="MS PGothic" charset="-128"/>
              </a:rPr>
              <a:t>Indefinite iteration - the while loop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The difference between definite and indefinite (unbounded) iteration.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Loops: the while loop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Search tasks are indefinite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Consider: searching for your keys.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You cannot predict, </a:t>
            </a:r>
            <a:r>
              <a:rPr lang="en-US" altLang="en-US" i="1" dirty="0">
                <a:ea typeface="MS PGothic" charset="-128"/>
              </a:rPr>
              <a:t>in advance</a:t>
            </a:r>
            <a:r>
              <a:rPr lang="en-US" altLang="en-US" dirty="0">
                <a:ea typeface="MS PGothic" charset="-128"/>
              </a:rPr>
              <a:t>, how many places you will have to look.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Although, there may well be an absolute limit – i.e., checking every possible location.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You will stop when you find them.</a:t>
            </a:r>
          </a:p>
          <a:p>
            <a:pPr eaLnBrk="1" hangingPunct="1"/>
            <a:r>
              <a:rPr lang="en-GB" altLang="ja-JP" dirty="0">
                <a:ea typeface="MS PGothic" charset="-128"/>
              </a:rPr>
              <a:t>'</a:t>
            </a:r>
            <a:r>
              <a:rPr lang="en-US" altLang="ja-JP" dirty="0">
                <a:ea typeface="MS PGothic" charset="-128"/>
              </a:rPr>
              <a:t>Infinite loops' are also possible.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Through error or the nature of the task.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The while loop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GB" altLang="en-US" dirty="0">
                <a:ea typeface="MS PGothic" charset="-128"/>
              </a:rPr>
              <a:t>A for-each loop repeats the loop body for every object in a collection.</a:t>
            </a:r>
          </a:p>
          <a:p>
            <a:pPr lvl="1" eaLnBrk="1" hangingPunct="1"/>
            <a:r>
              <a:rPr lang="en-GB" altLang="en-US" dirty="0">
                <a:ea typeface="MS PGothic" charset="-128"/>
              </a:rPr>
              <a:t>Sometimes we require more flexibility than this.</a:t>
            </a:r>
          </a:p>
          <a:p>
            <a:pPr lvl="1" eaLnBrk="1" hangingPunct="1"/>
            <a:r>
              <a:rPr lang="en-GB" altLang="en-US" dirty="0">
                <a:ea typeface="MS PGothic" charset="-128"/>
              </a:rPr>
              <a:t>The while loop supports flexibility.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We use a </a:t>
            </a:r>
            <a:r>
              <a:rPr lang="en-GB" altLang="en-US" dirty="0" err="1">
                <a:ea typeface="MS PGothic" charset="-128"/>
              </a:rPr>
              <a:t>boolean</a:t>
            </a:r>
            <a:r>
              <a:rPr lang="en-GB" altLang="en-US" dirty="0">
                <a:ea typeface="MS PGothic" charset="-128"/>
              </a:rPr>
              <a:t> condition to decide whether or not to keep iterating.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This is a </a:t>
            </a:r>
            <a:r>
              <a:rPr lang="en-GB" altLang="en-US" i="1" dirty="0">
                <a:ea typeface="MS PGothic" charset="-128"/>
              </a:rPr>
              <a:t>very</a:t>
            </a:r>
            <a:r>
              <a:rPr lang="en-GB" altLang="en-US" dirty="0">
                <a:ea typeface="MS PGothic" charset="-128"/>
              </a:rPr>
              <a:t> flexible approach.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Not tied to collections.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306BC-F9FD-4C4D-50CB-013BA597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84F0476-D788-9655-9653-EC6E5E089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While loop pseudo code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BAAC74A7-031E-F2BA-D7C8-62BDAD861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011" y="3257783"/>
            <a:ext cx="7660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while(</a:t>
            </a: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boolean loop condition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loop body</a:t>
            </a:r>
            <a:endParaRPr lang="en-US" altLang="en-US" sz="2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5E729C80-56BB-6E17-7894-3DFD88660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5511312"/>
            <a:ext cx="101531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While we wish to continue,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do the things in the </a:t>
            </a:r>
            <a:r>
              <a:rPr lang="en-US" altLang="en-US" sz="2400" i="1" dirty="0">
                <a:solidFill>
                  <a:schemeClr val="tx1"/>
                </a:solidFill>
              </a:rPr>
              <a:t>loop body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0901" name="AutoShape 5">
            <a:extLst>
              <a:ext uri="{FF2B5EF4-FFF2-40B4-BE49-F238E27FC236}">
                <a16:creationId xmlns:a16="http://schemas.microsoft.com/office/drawing/2014/main" id="{1290E366-BC20-92BC-0F21-02F8FBEC4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12" y="2141754"/>
            <a:ext cx="362578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loop continuation test</a:t>
            </a:r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B8818DDD-3BDB-7CAD-88F6-F77330CD2A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9081" y="2624789"/>
            <a:ext cx="1768096" cy="62804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AutoShape 7">
            <a:extLst>
              <a:ext uri="{FF2B5EF4-FFF2-40B4-BE49-F238E27FC236}">
                <a16:creationId xmlns:a16="http://schemas.microsoft.com/office/drawing/2014/main" id="{6B150A0E-956B-8B42-AAAA-27326F75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45" y="2169570"/>
            <a:ext cx="2375757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A571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b="0" dirty="0">
                <a:solidFill>
                  <a:srgbClr val="A57133"/>
                </a:solidFill>
                <a:latin typeface="Times New Roman" charset="0"/>
              </a:rPr>
              <a:t> k</a:t>
            </a:r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eyword</a:t>
            </a:r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7A8BB65D-D311-ED38-FC61-938DDCE05A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1624" y="2626771"/>
            <a:ext cx="0" cy="665154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AutoShape 9">
            <a:extLst>
              <a:ext uri="{FF2B5EF4-FFF2-40B4-BE49-F238E27FC236}">
                <a16:creationId xmlns:a16="http://schemas.microsoft.com/office/drawing/2014/main" id="{71E5E7A0-41F1-FB30-F8F3-8AA4C271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169" y="4005860"/>
            <a:ext cx="368992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Action(s) to be repeated</a:t>
            </a:r>
          </a:p>
        </p:txBody>
      </p:sp>
      <p:sp>
        <p:nvSpPr>
          <p:cNvPr id="80906" name="Line 10">
            <a:extLst>
              <a:ext uri="{FF2B5EF4-FFF2-40B4-BE49-F238E27FC236}">
                <a16:creationId xmlns:a16="http://schemas.microsoft.com/office/drawing/2014/main" id="{9FCADCC4-4493-87DF-FD81-A1BF09191B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799" y="3929025"/>
            <a:ext cx="2231369" cy="357411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07" name="AutoShape 11">
            <a:extLst>
              <a:ext uri="{FF2B5EF4-FFF2-40B4-BE49-F238E27FC236}">
                <a16:creationId xmlns:a16="http://schemas.microsoft.com/office/drawing/2014/main" id="{94F5A40A-2EC7-4B33-74F0-C91825F9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4725225"/>
            <a:ext cx="9083352" cy="74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Pseudo-code expression of the operation of a while loop</a:t>
            </a:r>
          </a:p>
        </p:txBody>
      </p:sp>
      <p:sp>
        <p:nvSpPr>
          <p:cNvPr id="80911" name="AutoShape 15">
            <a:extLst>
              <a:ext uri="{FF2B5EF4-FFF2-40B4-BE49-F238E27FC236}">
                <a16:creationId xmlns:a16="http://schemas.microsoft.com/office/drawing/2014/main" id="{7C1C93D9-31CF-D784-91CA-1D24E4E70ED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983432" y="3429000"/>
            <a:ext cx="1289579" cy="857437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79336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While loop without a collection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279576" y="2172630"/>
            <a:ext cx="74882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// Print all even numbers from 2 to 30.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 index = 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while(index &lt;= 30)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GB" altLang="en-US" sz="24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(index);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    index = index + 2;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9496" y="4653137"/>
            <a:ext cx="928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Any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boolean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expression can be used to control a while loop.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D2085-9EAD-0024-2C3C-5FE6C26AFEDC}"/>
              </a:ext>
            </a:extLst>
          </p:cNvPr>
          <p:cNvSpPr txBox="1"/>
          <p:nvPr/>
        </p:nvSpPr>
        <p:spPr>
          <a:xfrm>
            <a:off x="1063794" y="5445224"/>
            <a:ext cx="991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while index is less-than or equal-to 30, print index, increase index by 2.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253532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Looking for your keys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Times" charset="0"/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while(</a:t>
            </a:r>
            <a:r>
              <a:rPr lang="en-US" altLang="en-US" sz="3000" b="1" i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the keys are missing</a:t>
            </a: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) {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</a:t>
            </a:r>
            <a:r>
              <a:rPr lang="en-US" altLang="en-US" sz="3000" b="1" i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look in the next place</a:t>
            </a: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;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  <a:p>
            <a:pPr eaLnBrk="1" hangingPunct="1">
              <a:buFont typeface="Times" charset="0"/>
              <a:buNone/>
            </a:pPr>
            <a:endParaRPr lang="en-US" altLang="en-US" sz="2400" b="1" dirty="0">
              <a:latin typeface="Courier New" charset="0"/>
              <a:ea typeface="MS PGothic" charset="-128"/>
            </a:endParaRPr>
          </a:p>
          <a:p>
            <a:pPr eaLnBrk="1" hangingPunct="1">
              <a:buFont typeface="Times" charset="0"/>
              <a:buNone/>
            </a:pPr>
            <a:r>
              <a:rPr lang="en-US" altLang="en-US" dirty="0">
                <a:ea typeface="MS PGothic" charset="-128"/>
              </a:rPr>
              <a:t>					Or</a:t>
            </a:r>
          </a:p>
          <a:p>
            <a:pPr eaLnBrk="1" hangingPunct="1">
              <a:buFont typeface="Times" charset="0"/>
              <a:buNone/>
            </a:pPr>
            <a:endParaRPr lang="en-US" altLang="en-US" sz="4800" dirty="0">
              <a:solidFill>
                <a:schemeClr val="tx1"/>
              </a:solidFill>
              <a:ea typeface="MS PGothic" charset="-128"/>
            </a:endParaRPr>
          </a:p>
          <a:p>
            <a:pPr eaLnBrk="1" hangingPunct="1">
              <a:buFont typeface="Times" charset="0"/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while(</a:t>
            </a:r>
            <a:r>
              <a:rPr lang="en-US" altLang="en-US" sz="3000" b="1" i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not</a:t>
            </a: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(</a:t>
            </a:r>
            <a:r>
              <a:rPr lang="en-US" altLang="en-US" sz="3000" b="1" i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the keys have been found</a:t>
            </a: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)) {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</a:t>
            </a:r>
            <a:r>
              <a:rPr lang="en-US" altLang="en-US" sz="3000" b="1" i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look in the next place</a:t>
            </a: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;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Looking for your keys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boolean searching = true;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while(searching) {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if(</a:t>
            </a:r>
            <a:r>
              <a:rPr lang="en-US" altLang="en-US" sz="2800" b="1" i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they are in the next place) {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    searching = false;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}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  <a:p>
            <a:pPr eaLnBrk="1" hangingPunct="1">
              <a:buFont typeface="Times" charset="0"/>
              <a:buNone/>
            </a:pPr>
            <a:endParaRPr lang="en-US" altLang="en-US" sz="2400" b="1" dirty="0">
              <a:latin typeface="Courier New" charset="0"/>
              <a:ea typeface="MS PGothic" charset="-128"/>
            </a:endParaRPr>
          </a:p>
        </p:txBody>
      </p:sp>
      <p:sp>
        <p:nvSpPr>
          <p:cNvPr id="99331" name="AutoShape 4"/>
          <p:cNvSpPr>
            <a:spLocks noChangeArrowheads="1"/>
          </p:cNvSpPr>
          <p:nvPr/>
        </p:nvSpPr>
        <p:spPr bwMode="auto">
          <a:xfrm>
            <a:off x="5159896" y="4630797"/>
            <a:ext cx="5108575" cy="105560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buFont typeface="Times" charset="0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What happens if we don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</a:rPr>
              <a:t>'t find them?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C4EB-AD91-ECFE-DF21-474DD0FB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6943F66-E5E9-8C1E-9792-AA4983663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For-each loop to print all filenames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87BD896E-2B2A-822C-FBE2-B5B3503F8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968481"/>
            <a:ext cx="847794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* List all file names in the organizer.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listAllFiles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for(String filename : files)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System.out.println(filename);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2948" name="AutoShape 17">
            <a:extLst>
              <a:ext uri="{FF2B5EF4-FFF2-40B4-BE49-F238E27FC236}">
                <a16:creationId xmlns:a16="http://schemas.microsoft.com/office/drawing/2014/main" id="{3B6FE305-8859-4574-FB9D-4E7544BED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5559336"/>
            <a:ext cx="8352928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Using each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filename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 in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files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 in order, print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filename</a:t>
            </a:r>
          </a:p>
        </p:txBody>
      </p:sp>
    </p:spTree>
    <p:extLst>
      <p:ext uri="{BB962C8B-B14F-4D97-AF65-F5344CB8AC3E}">
        <p14:creationId xmlns:p14="http://schemas.microsoft.com/office/powerpoint/2010/main" val="295902337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While loop equivalent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271464" y="1884888"/>
            <a:ext cx="921702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listAllFiles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int index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while(index &lt;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files.size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()) {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String filename =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files.get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(index);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System.out.println(filename);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index++;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7088189" y="4430390"/>
            <a:ext cx="3472307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Increment 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 by 1</a:t>
            </a:r>
            <a:endParaRPr lang="en-GB" altLang="en-US" i="1" dirty="0">
              <a:solidFill>
                <a:schemeClr val="accent1">
                  <a:lumMod val="50000"/>
                </a:schemeClr>
              </a:solidFill>
              <a:latin typeface="Trebuchet MS" charset="0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H="1" flipV="1">
            <a:off x="4511824" y="4310259"/>
            <a:ext cx="2592240" cy="36043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0358" name="AutoShape 8"/>
          <p:cNvSpPr>
            <a:spLocks noChangeArrowheads="1"/>
          </p:cNvSpPr>
          <p:nvPr/>
        </p:nvSpPr>
        <p:spPr bwMode="auto">
          <a:xfrm>
            <a:off x="1055440" y="5373216"/>
            <a:ext cx="10153127" cy="9194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while the value of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index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 is less than the size of the collection, get and print the next file name, and then increment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index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Class libraries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Collections of useful classes.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We don'</a:t>
            </a:r>
            <a:r>
              <a:rPr lang="en-US" altLang="ja-JP" dirty="0">
                <a:ea typeface="MS PGothic" charset="-128"/>
              </a:rPr>
              <a:t>t have to write everything from scratch.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Java calls its libraries, </a:t>
            </a:r>
            <a:r>
              <a:rPr lang="en-US" altLang="en-US" i="1" dirty="0">
                <a:ea typeface="MS PGothic" charset="-128"/>
              </a:rPr>
              <a:t>packages</a:t>
            </a:r>
            <a:r>
              <a:rPr lang="en-US" altLang="en-US" dirty="0">
                <a:ea typeface="MS PGothic" charset="-128"/>
              </a:rPr>
              <a:t>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Grouping objects is a recurring requirement.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java.util</a:t>
            </a:r>
            <a:r>
              <a:rPr lang="en-US" altLang="en-US" dirty="0">
                <a:ea typeface="MS PGothic" charset="-128"/>
              </a:rPr>
              <a:t> package contains multiple classes for doing this.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Elements of the loop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We have declared an index variable.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The condition must be expressed correctly.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We fetch each element using 'get'.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The index variable must be incremented explicitly.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for-each versus while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for-each: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easier to write.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safer: it is guaranteed to stop.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while: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we don</a:t>
            </a:r>
            <a:r>
              <a:rPr lang="en-GB" altLang="en-GB" dirty="0">
                <a:ea typeface="MS PGothic" charset="-128"/>
              </a:rPr>
              <a:t>'</a:t>
            </a:r>
            <a:r>
              <a:rPr lang="en-GB" altLang="en-US" dirty="0">
                <a:ea typeface="MS PGothic" charset="-128"/>
              </a:rPr>
              <a:t>t </a:t>
            </a:r>
            <a:r>
              <a:rPr lang="en-GB" altLang="en-US" i="1" dirty="0">
                <a:ea typeface="MS PGothic" charset="-128"/>
              </a:rPr>
              <a:t>have to </a:t>
            </a:r>
            <a:r>
              <a:rPr lang="en-GB" altLang="en-US" dirty="0">
                <a:ea typeface="MS PGothic" charset="-128"/>
              </a:rPr>
              <a:t>process the whole collection.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doesn</a:t>
            </a:r>
            <a:r>
              <a:rPr lang="en-GB" altLang="en-GB" dirty="0">
                <a:ea typeface="MS PGothic" charset="-128"/>
              </a:rPr>
              <a:t>'</a:t>
            </a:r>
            <a:r>
              <a:rPr lang="en-GB" altLang="en-US" dirty="0">
                <a:ea typeface="MS PGothic" charset="-128"/>
              </a:rPr>
              <a:t>t even have to be used with a collection.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take care: could create an </a:t>
            </a:r>
            <a:r>
              <a:rPr lang="en-GB" altLang="en-US" i="1" dirty="0">
                <a:ea typeface="MS PGothic" charset="-128"/>
              </a:rPr>
              <a:t>infinite loop</a:t>
            </a:r>
            <a:r>
              <a:rPr lang="en-GB" altLang="en-US" dirty="0">
                <a:ea typeface="MS PGothic" charset="-128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Searching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 fundamental activity.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Applicable beyond collections.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Necessarily indefinite.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We must code for both success and failure – nowhere else to look.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>
                <a:ea typeface="MS PGothic" charset="-128"/>
              </a:rPr>
              <a:t>Both</a:t>
            </a:r>
            <a:r>
              <a:rPr lang="en-US" altLang="en-US" dirty="0">
                <a:ea typeface="MS PGothic" charset="-128"/>
              </a:rPr>
              <a:t> must make the loop</a:t>
            </a:r>
            <a:r>
              <a:rPr lang="en-US" altLang="ja-JP" dirty="0">
                <a:ea typeface="MS PGothic" charset="-128"/>
              </a:rPr>
              <a:t>'s condition </a:t>
            </a:r>
            <a:r>
              <a:rPr lang="en-US" altLang="ja-JP" i="1" dirty="0">
                <a:ea typeface="MS PGothic" charset="-128"/>
              </a:rPr>
              <a:t>false</a:t>
            </a:r>
            <a:r>
              <a:rPr lang="en-US" altLang="ja-JP" dirty="0">
                <a:ea typeface="MS PGothic" charset="-128"/>
              </a:rPr>
              <a:t>, in order to stop the iteration.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 collection might be empty to start with.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MS PGothic" charset="-128"/>
              </a:rPr>
              <a:t>Finishing</a:t>
            </a:r>
            <a:r>
              <a:rPr lang="en-US" altLang="en-US">
                <a:ea typeface="MS PGothic" charset="-128"/>
              </a:rPr>
              <a:t> a search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600" dirty="0">
                <a:ea typeface="MS PGothic" charset="-128"/>
              </a:rPr>
              <a:t>How do we finish a search?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600" i="1" dirty="0">
                <a:ea typeface="MS PGothic" charset="-128"/>
              </a:rPr>
              <a:t>Either</a:t>
            </a:r>
            <a:r>
              <a:rPr lang="en-US" altLang="en-US" sz="4600" dirty="0">
                <a:ea typeface="MS PGothic" charset="-128"/>
              </a:rPr>
              <a:t> there are no more items to check: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br>
              <a:rPr lang="en-US" altLang="en-US" sz="3600" dirty="0">
                <a:ea typeface="MS PGothic" charset="-128"/>
              </a:rPr>
            </a:br>
            <a:r>
              <a:rPr lang="en-US" altLang="en-US" sz="3600" dirty="0">
                <a:ea typeface="MS PGothic" charset="-128"/>
              </a:rPr>
              <a:t>	</a:t>
            </a:r>
            <a:r>
              <a:rPr lang="en-US" altLang="en-US" sz="3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index &gt;= 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en-US" sz="3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b="1" dirty="0">
              <a:solidFill>
                <a:schemeClr val="tx1"/>
              </a:solidFill>
              <a:latin typeface="Courier New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4600" i="1" dirty="0">
                <a:ea typeface="MS PGothic" charset="-128"/>
              </a:rPr>
              <a:t>Or</a:t>
            </a:r>
            <a:r>
              <a:rPr lang="en-US" altLang="en-US" sz="4600" dirty="0">
                <a:ea typeface="MS PGothic" charset="-128"/>
              </a:rPr>
              <a:t> the item has been found: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br>
              <a:rPr lang="en-US" altLang="en-US" dirty="0">
                <a:ea typeface="MS PGothic" charset="-128"/>
              </a:rPr>
            </a:br>
            <a:r>
              <a:rPr lang="en-US" altLang="en-US" dirty="0">
                <a:ea typeface="MS PGothic" charset="-128"/>
              </a:rPr>
              <a:t>	</a:t>
            </a:r>
            <a:r>
              <a:rPr lang="en-US" altLang="en-US" sz="3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found == true</a:t>
            </a:r>
            <a:br>
              <a:rPr lang="en-US" altLang="en-US" sz="3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3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	found</a:t>
            </a:r>
            <a:br>
              <a:rPr lang="en-US" altLang="en-US" sz="3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3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	! searching</a:t>
            </a:r>
            <a:br>
              <a:rPr lang="en-US" altLang="en-US" sz="2800" b="1" dirty="0">
                <a:latin typeface="Courier New" charset="0"/>
                <a:ea typeface="MS PGothic" charset="-128"/>
              </a:rPr>
            </a:br>
            <a:endParaRPr lang="en-US" altLang="en-US" sz="2800" b="1" dirty="0">
              <a:latin typeface="Courier New" charset="0"/>
              <a:ea typeface="MS PGothic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97775-5761-B951-2DB7-90C6671860EE}"/>
              </a:ext>
            </a:extLst>
          </p:cNvPr>
          <p:cNvSpPr txBox="1"/>
          <p:nvPr/>
        </p:nvSpPr>
        <p:spPr>
          <a:xfrm>
            <a:off x="6062507" y="4725144"/>
            <a:ext cx="4099576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w Cen MT" panose="020B0602020104020603" pitchFamily="34" charset="77"/>
                <a:sym typeface="Trebuchet MS"/>
              </a:rPr>
              <a:t>All of these are equivalent.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ea typeface="MS PGothic" charset="-128"/>
              </a:rPr>
              <a:t>Continuing</a:t>
            </a:r>
            <a:r>
              <a:rPr lang="en-US" altLang="en-US" dirty="0">
                <a:ea typeface="MS PGothic" charset="-128"/>
              </a:rPr>
              <a:t> a search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We need to state the condition for </a:t>
            </a:r>
            <a:r>
              <a:rPr lang="en-US" altLang="en-US" i="1" dirty="0">
                <a:ea typeface="MS PGothic" charset="-128"/>
              </a:rPr>
              <a:t>continuing</a:t>
            </a:r>
            <a:r>
              <a:rPr lang="en-US" altLang="en-US" dirty="0">
                <a:ea typeface="MS PGothic" charset="-128"/>
              </a:rPr>
              <a:t>: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So the loop</a:t>
            </a:r>
            <a:r>
              <a:rPr lang="en-US" altLang="ja-JP" dirty="0">
                <a:ea typeface="MS PGothic" charset="-128"/>
              </a:rPr>
              <a:t>'s condition will be the </a:t>
            </a:r>
            <a:r>
              <a:rPr lang="en-US" altLang="ja-JP" i="1" dirty="0">
                <a:ea typeface="MS PGothic" charset="-128"/>
              </a:rPr>
              <a:t>opposite</a:t>
            </a:r>
            <a:r>
              <a:rPr lang="en-US" altLang="ja-JP" dirty="0">
                <a:ea typeface="MS PGothic" charset="-128"/>
              </a:rPr>
              <a:t> of that for finishing:</a:t>
            </a:r>
            <a:br>
              <a:rPr lang="en-US" altLang="ja-JP" sz="2800" dirty="0">
                <a:ea typeface="MS PGothic" charset="-128"/>
              </a:rPr>
            </a:br>
            <a:r>
              <a:rPr lang="en-US" altLang="ja-JP" sz="2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index &lt; </a:t>
            </a:r>
            <a:r>
              <a:rPr lang="en-US" altLang="ja-JP" sz="26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ja-JP" sz="2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&amp;&amp; ! found</a:t>
            </a:r>
            <a:br>
              <a:rPr lang="en-US" altLang="ja-JP" sz="2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ja-JP" sz="2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index &lt; </a:t>
            </a:r>
            <a:r>
              <a:rPr lang="en-US" altLang="ja-JP" sz="26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files.size</a:t>
            </a:r>
            <a:r>
              <a:rPr lang="en-US" altLang="ja-JP" sz="2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 &amp;&amp; searching</a:t>
            </a:r>
          </a:p>
          <a:p>
            <a:pPr eaLnBrk="1" hangingPunct="1"/>
            <a:r>
              <a:rPr lang="en-US" altLang="en-US" b="1" dirty="0">
                <a:ea typeface="MS PGothic" charset="-128"/>
              </a:rPr>
              <a:t>NB: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'</a:t>
            </a:r>
            <a:r>
              <a:rPr lang="en-US" altLang="ja-JP" dirty="0">
                <a:ea typeface="MS PGothic" charset="-128"/>
              </a:rPr>
              <a:t>or' becomes 'and' when inverting everything.</a:t>
            </a:r>
          </a:p>
          <a:p>
            <a:pPr eaLnBrk="1" hangingPunct="1"/>
            <a:endParaRPr lang="en-US" altLang="en-US" sz="2800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Searching a collection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171564" y="1916832"/>
            <a:ext cx="784887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000" dirty="0" err="1"/>
              <a:t>int</a:t>
            </a:r>
            <a:r>
              <a:rPr lang="en-GB" sz="2000" dirty="0"/>
              <a:t> index = 0;</a:t>
            </a:r>
          </a:p>
          <a:p>
            <a:pPr eaLnBrk="1" hangingPunct="1">
              <a:defRPr/>
            </a:pPr>
            <a:r>
              <a:rPr lang="en-GB" sz="2000" dirty="0" err="1"/>
              <a:t>boolean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4"/>
                </a:solidFill>
              </a:rPr>
              <a:t>searching = true</a:t>
            </a:r>
            <a:r>
              <a:rPr lang="en-GB" sz="2000" dirty="0"/>
              <a:t>;</a:t>
            </a:r>
          </a:p>
          <a:p>
            <a:pPr eaLnBrk="1" hangingPunct="1">
              <a:defRPr/>
            </a:pPr>
            <a:r>
              <a:rPr lang="en-GB" sz="2000" dirty="0"/>
              <a:t>while(index &lt; </a:t>
            </a:r>
            <a:r>
              <a:rPr lang="en-GB" sz="2000" dirty="0" err="1"/>
              <a:t>files.size</a:t>
            </a:r>
            <a:r>
              <a:rPr lang="en-GB" sz="2000" dirty="0"/>
              <a:t>() &amp;&amp; </a:t>
            </a:r>
            <a:r>
              <a:rPr lang="en-GB" sz="2000" dirty="0">
                <a:solidFill>
                  <a:schemeClr val="accent4"/>
                </a:solidFill>
              </a:rPr>
              <a:t>searching</a:t>
            </a:r>
            <a:r>
              <a:rPr lang="en-GB" sz="2000" dirty="0"/>
              <a:t>) {</a:t>
            </a:r>
          </a:p>
          <a:p>
            <a:pPr eaLnBrk="1" hangingPunct="1">
              <a:defRPr/>
            </a:pPr>
            <a:r>
              <a:rPr lang="en-GB" sz="2000" dirty="0"/>
              <a:t>    String file = </a:t>
            </a:r>
            <a:r>
              <a:rPr lang="en-GB" sz="2000" dirty="0" err="1"/>
              <a:t>files.get</a:t>
            </a:r>
            <a:r>
              <a:rPr lang="en-GB" sz="2000" dirty="0"/>
              <a:t>(index);</a:t>
            </a:r>
          </a:p>
          <a:p>
            <a:pPr eaLnBrk="1" hangingPunct="1">
              <a:defRPr/>
            </a:pPr>
            <a:r>
              <a:rPr lang="en-GB" sz="2000" dirty="0"/>
              <a:t>    if(</a:t>
            </a:r>
            <a:r>
              <a:rPr lang="en-GB" sz="2000" dirty="0" err="1"/>
              <a:t>file.equals</a:t>
            </a:r>
            <a:r>
              <a:rPr lang="en-GB" sz="2000" dirty="0"/>
              <a:t>(</a:t>
            </a:r>
            <a:r>
              <a:rPr lang="en-GB" sz="2000" dirty="0" err="1"/>
              <a:t>searchString</a:t>
            </a:r>
            <a:r>
              <a:rPr lang="en-GB" sz="2000" dirty="0"/>
              <a:t>)) {</a:t>
            </a:r>
          </a:p>
          <a:p>
            <a:pPr eaLnBrk="1" hangingPunct="1">
              <a:defRPr/>
            </a:pPr>
            <a:r>
              <a:rPr lang="en-GB" sz="2000" dirty="0"/>
              <a:t>        // We don't need to keep looking.</a:t>
            </a:r>
          </a:p>
          <a:p>
            <a:pPr eaLnBrk="1" hangingPunct="1">
              <a:defRPr/>
            </a:pPr>
            <a:r>
              <a:rPr lang="en-GB" sz="2000" dirty="0"/>
              <a:t>        </a:t>
            </a:r>
            <a:r>
              <a:rPr lang="en-GB" sz="2000" dirty="0">
                <a:solidFill>
                  <a:schemeClr val="accent4"/>
                </a:solidFill>
              </a:rPr>
              <a:t>searching = false</a:t>
            </a:r>
            <a:r>
              <a:rPr lang="en-GB" sz="2000" dirty="0"/>
              <a:t>;</a:t>
            </a:r>
          </a:p>
          <a:p>
            <a:pPr eaLnBrk="1" hangingPunct="1">
              <a:defRPr/>
            </a:pPr>
            <a:r>
              <a:rPr lang="en-GB" sz="2000" dirty="0"/>
              <a:t>    }</a:t>
            </a:r>
          </a:p>
          <a:p>
            <a:pPr eaLnBrk="1" hangingPunct="1">
              <a:defRPr/>
            </a:pPr>
            <a:r>
              <a:rPr lang="en-GB" sz="2000" dirty="0"/>
              <a:t>    else {</a:t>
            </a:r>
          </a:p>
          <a:p>
            <a:pPr eaLnBrk="1" hangingPunct="1">
              <a:defRPr/>
            </a:pPr>
            <a:r>
              <a:rPr lang="en-GB" sz="2000" dirty="0"/>
              <a:t>        index++;</a:t>
            </a:r>
          </a:p>
          <a:p>
            <a:pPr eaLnBrk="1" hangingPunct="1">
              <a:defRPr/>
            </a:pPr>
            <a:r>
              <a:rPr lang="en-GB" sz="2000" dirty="0"/>
              <a:t>    }</a:t>
            </a:r>
          </a:p>
          <a:p>
            <a:pPr eaLnBrk="1" hangingPunct="1">
              <a:defRPr/>
            </a:pPr>
            <a:r>
              <a:rPr lang="en-GB" sz="2000" dirty="0"/>
              <a:t>}</a:t>
            </a:r>
          </a:p>
          <a:p>
            <a:pPr eaLnBrk="1" hangingPunct="1">
              <a:defRPr/>
            </a:pPr>
            <a:r>
              <a:rPr lang="en-GB" sz="2000" dirty="0"/>
              <a:t>// Either we found it at index, </a:t>
            </a:r>
          </a:p>
          <a:p>
            <a:pPr eaLnBrk="1" hangingPunct="1">
              <a:defRPr/>
            </a:pPr>
            <a:r>
              <a:rPr lang="en-GB" sz="2000" dirty="0"/>
              <a:t>// </a:t>
            </a:r>
            <a:r>
              <a:rPr lang="en-GB" sz="2000" dirty="0">
                <a:cs typeface="Times" charset="0"/>
              </a:rPr>
              <a:t>or we searched the whole </a:t>
            </a:r>
            <a:r>
              <a:rPr lang="en-GB" sz="2000" dirty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59390318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Searching a collection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964018" y="1844824"/>
            <a:ext cx="827868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000" dirty="0" err="1"/>
              <a:t>int</a:t>
            </a:r>
            <a:r>
              <a:rPr lang="en-GB" sz="2000" dirty="0"/>
              <a:t> index = 0;</a:t>
            </a:r>
          </a:p>
          <a:p>
            <a:pPr eaLnBrk="1" hangingPunct="1">
              <a:defRPr/>
            </a:pPr>
            <a:r>
              <a:rPr lang="en-GB" sz="2000" dirty="0" err="1"/>
              <a:t>boolean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4"/>
                </a:solidFill>
              </a:rPr>
              <a:t>found = false</a:t>
            </a:r>
            <a:r>
              <a:rPr lang="en-GB" sz="2000" dirty="0"/>
              <a:t>;</a:t>
            </a:r>
          </a:p>
          <a:p>
            <a:pPr eaLnBrk="1" hangingPunct="1">
              <a:defRPr/>
            </a:pPr>
            <a:r>
              <a:rPr lang="en-GB" sz="2000" dirty="0"/>
              <a:t>while(index &lt; </a:t>
            </a:r>
            <a:r>
              <a:rPr lang="en-GB" sz="2000" dirty="0" err="1"/>
              <a:t>files.size</a:t>
            </a:r>
            <a:r>
              <a:rPr lang="en-GB" sz="2000" dirty="0"/>
              <a:t>() &amp;&amp; </a:t>
            </a:r>
            <a:r>
              <a:rPr lang="en-GB" sz="2000" dirty="0">
                <a:solidFill>
                  <a:schemeClr val="accent4"/>
                </a:solidFill>
              </a:rPr>
              <a:t>!found</a:t>
            </a:r>
            <a:r>
              <a:rPr lang="en-GB" sz="2000" dirty="0"/>
              <a:t>) {</a:t>
            </a:r>
          </a:p>
          <a:p>
            <a:pPr eaLnBrk="1" hangingPunct="1">
              <a:defRPr/>
            </a:pPr>
            <a:r>
              <a:rPr lang="en-GB" sz="2000" dirty="0"/>
              <a:t>    String file = </a:t>
            </a:r>
            <a:r>
              <a:rPr lang="en-GB" sz="2000" dirty="0" err="1"/>
              <a:t>files.get</a:t>
            </a:r>
            <a:r>
              <a:rPr lang="en-GB" sz="2000" dirty="0"/>
              <a:t>(index);</a:t>
            </a:r>
          </a:p>
          <a:p>
            <a:pPr eaLnBrk="1" hangingPunct="1">
              <a:defRPr/>
            </a:pPr>
            <a:r>
              <a:rPr lang="en-GB" sz="2000" dirty="0"/>
              <a:t>    if(</a:t>
            </a:r>
            <a:r>
              <a:rPr lang="en-GB" sz="2000" dirty="0" err="1"/>
              <a:t>file.equals</a:t>
            </a:r>
            <a:r>
              <a:rPr lang="en-GB" sz="2000" dirty="0"/>
              <a:t>(</a:t>
            </a:r>
            <a:r>
              <a:rPr lang="en-GB" sz="2000" dirty="0" err="1"/>
              <a:t>searchString</a:t>
            </a:r>
            <a:r>
              <a:rPr lang="en-GB" sz="2000" dirty="0"/>
              <a:t>)) {</a:t>
            </a:r>
          </a:p>
          <a:p>
            <a:pPr eaLnBrk="1" hangingPunct="1">
              <a:defRPr/>
            </a:pPr>
            <a:r>
              <a:rPr lang="en-GB" sz="2000" dirty="0"/>
              <a:t>        // We don't need to keep looking.</a:t>
            </a:r>
          </a:p>
          <a:p>
            <a:pPr eaLnBrk="1" hangingPunct="1">
              <a:defRPr/>
            </a:pPr>
            <a:r>
              <a:rPr lang="en-GB" sz="2000" dirty="0"/>
              <a:t>        </a:t>
            </a:r>
            <a:r>
              <a:rPr lang="en-GB" sz="2000" dirty="0">
                <a:solidFill>
                  <a:schemeClr val="accent4"/>
                </a:solidFill>
              </a:rPr>
              <a:t>found = true</a:t>
            </a:r>
            <a:r>
              <a:rPr lang="en-GB" sz="2000" dirty="0"/>
              <a:t>;</a:t>
            </a:r>
          </a:p>
          <a:p>
            <a:pPr eaLnBrk="1" hangingPunct="1">
              <a:defRPr/>
            </a:pPr>
            <a:r>
              <a:rPr lang="en-GB" sz="2000" dirty="0"/>
              <a:t>    }</a:t>
            </a:r>
          </a:p>
          <a:p>
            <a:pPr eaLnBrk="1" hangingPunct="1">
              <a:defRPr/>
            </a:pPr>
            <a:r>
              <a:rPr lang="en-GB" sz="2000" dirty="0"/>
              <a:t>    else {</a:t>
            </a:r>
          </a:p>
          <a:p>
            <a:pPr eaLnBrk="1" hangingPunct="1">
              <a:defRPr/>
            </a:pPr>
            <a:r>
              <a:rPr lang="en-GB" sz="2000" dirty="0"/>
              <a:t>        index++;</a:t>
            </a:r>
          </a:p>
          <a:p>
            <a:pPr eaLnBrk="1" hangingPunct="1">
              <a:defRPr/>
            </a:pPr>
            <a:r>
              <a:rPr lang="en-GB" sz="2000" dirty="0"/>
              <a:t>    }</a:t>
            </a:r>
          </a:p>
          <a:p>
            <a:pPr eaLnBrk="1" hangingPunct="1">
              <a:defRPr/>
            </a:pPr>
            <a:r>
              <a:rPr lang="en-GB" sz="2000" dirty="0"/>
              <a:t>}</a:t>
            </a:r>
          </a:p>
          <a:p>
            <a:pPr eaLnBrk="1" hangingPunct="1">
              <a:defRPr/>
            </a:pPr>
            <a:r>
              <a:rPr lang="en-GB" sz="2000" dirty="0"/>
              <a:t>// Either we found it at index, </a:t>
            </a:r>
          </a:p>
          <a:p>
            <a:pPr eaLnBrk="1" hangingPunct="1">
              <a:defRPr/>
            </a:pPr>
            <a:r>
              <a:rPr lang="en-GB" sz="2000" dirty="0"/>
              <a:t>// </a:t>
            </a:r>
            <a:r>
              <a:rPr lang="en-GB" sz="2000" dirty="0">
                <a:cs typeface="Times" charset="0"/>
              </a:rPr>
              <a:t>or we searched the whole </a:t>
            </a:r>
            <a:r>
              <a:rPr lang="en-GB" sz="2000" dirty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13530455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Indefinite iteration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Does the search still work if the collection is empty?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Yes! The loop</a:t>
            </a:r>
            <a:r>
              <a:rPr lang="en-US" altLang="ja-JP" dirty="0">
                <a:ea typeface="MS PGothic" charset="-128"/>
              </a:rPr>
              <a:t>'s body won't be entered in that case.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Important feature of while: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The body can be executed </a:t>
            </a:r>
            <a:r>
              <a:rPr lang="en-US" altLang="en-US" i="1" dirty="0">
                <a:ea typeface="MS PGothic" charset="-128"/>
              </a:rPr>
              <a:t>zero or more</a:t>
            </a:r>
            <a:r>
              <a:rPr lang="en-US" altLang="en-US" dirty="0">
                <a:ea typeface="MS PGothic" charset="-128"/>
              </a:rPr>
              <a:t> times.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Side note: The </a:t>
            </a:r>
            <a:r>
              <a:rPr lang="en-US" altLang="en-US" dirty="0">
                <a:latin typeface="Courier New Bold" charset="0"/>
                <a:ea typeface="MS PGothic" charset="-128"/>
              </a:rPr>
              <a:t>String</a:t>
            </a:r>
            <a:r>
              <a:rPr lang="en-US" altLang="en-US" dirty="0">
                <a:ea typeface="MS PGothic" charset="-128"/>
              </a:rPr>
              <a:t> class</a:t>
            </a:r>
          </a:p>
        </p:txBody>
      </p:sp>
      <p:sp>
        <p:nvSpPr>
          <p:cNvPr id="1136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b="1" dirty="0">
                <a:latin typeface="Courier New" charset="0"/>
                <a:ea typeface="MS PGothic" charset="-128"/>
              </a:rPr>
              <a:t>String</a:t>
            </a:r>
            <a:r>
              <a:rPr lang="en-US" altLang="en-US" dirty="0">
                <a:ea typeface="MS PGothic" charset="-128"/>
              </a:rPr>
              <a:t> class is defined in the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java.lang</a:t>
            </a:r>
            <a:r>
              <a:rPr lang="en-US" altLang="en-US" dirty="0">
                <a:ea typeface="MS PGothic" charset="-128"/>
              </a:rPr>
              <a:t> package.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It has some special features that need a little care.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In particular, comparison of </a:t>
            </a:r>
            <a:r>
              <a:rPr lang="en-US" altLang="en-US" dirty="0">
                <a:latin typeface="Courier New Bold" charset="0"/>
                <a:ea typeface="MS PGothic" charset="-128"/>
              </a:rPr>
              <a:t>String</a:t>
            </a:r>
            <a:r>
              <a:rPr lang="en-US" altLang="en-US" dirty="0">
                <a:ea typeface="MS PGothic" charset="-128"/>
              </a:rPr>
              <a:t> objects can be tricky.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Side note: The problem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The compiler merges identical </a:t>
            </a:r>
            <a:r>
              <a:rPr lang="en-US" altLang="en-US" b="1" dirty="0">
                <a:latin typeface="Courier New" charset="0"/>
                <a:ea typeface="MS PGothic" charset="-128"/>
              </a:rPr>
              <a:t>String</a:t>
            </a:r>
            <a:r>
              <a:rPr lang="en-US" altLang="en-US" dirty="0">
                <a:ea typeface="MS PGothic" charset="-128"/>
              </a:rPr>
              <a:t> literals in the program code.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The result is reference equality for apparently distinct </a:t>
            </a:r>
            <a:r>
              <a:rPr lang="en-US" altLang="en-US" b="1" dirty="0">
                <a:latin typeface="Courier New" charset="0"/>
                <a:ea typeface="MS PGothic" charset="-128"/>
              </a:rPr>
              <a:t>String</a:t>
            </a:r>
            <a:r>
              <a:rPr lang="en-US" altLang="en-US" dirty="0">
                <a:ea typeface="MS PGothic" charset="-128"/>
              </a:rPr>
              <a:t> objects.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But this cannot be done for identical </a:t>
            </a:r>
            <a:r>
              <a:rPr lang="en-US" altLang="en-US" b="1" dirty="0">
                <a:latin typeface="Courier New" charset="0"/>
                <a:ea typeface="MS PGothic" charset="-128"/>
              </a:rPr>
              <a:t>String</a:t>
            </a:r>
            <a:r>
              <a:rPr lang="en-US" altLang="en-US" dirty="0">
                <a:ea typeface="MS PGothic" charset="-128"/>
              </a:rPr>
              <a:t> objects that arise outside the program</a:t>
            </a:r>
            <a:r>
              <a:rPr lang="en-US" altLang="ja-JP" dirty="0">
                <a:ea typeface="MS PGothic" charset="-128"/>
              </a:rPr>
              <a:t>'s code;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e.g., from user input.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90800" y="381001"/>
            <a:ext cx="78486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import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java.util.ArrayList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MusicOrganizer</a:t>
            </a:r>
            <a:endParaRPr lang="en-US" altLang="en-US" sz="18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// Storage for an arbitrary number of file names.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private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ArrayList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&lt;String&gt; files;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* Perform any initialization required for the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* organizer.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MusicOrganizer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files = new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ArrayList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&lt;&gt;();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Important: String equality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2280999"/>
            <a:ext cx="7467600" cy="1346145"/>
          </a:xfrm>
          <a:ln>
            <a:noFill/>
          </a:ln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82588"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if(input == "bye") {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>		</a:t>
            </a:r>
          </a:p>
          <a:p>
            <a:pPr marL="382588"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    ...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}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>
              <a:buNone/>
              <a:tabLst>
                <a:tab pos="382588" algn="l"/>
                <a:tab pos="954088" algn="l"/>
              </a:tabLst>
            </a:pPr>
            <a:b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</a:b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5710249" y="2700071"/>
            <a:ext cx="5328592" cy="508000"/>
            <a:chOff x="0" y="0"/>
            <a:chExt cx="1584" cy="320"/>
          </a:xfrm>
        </p:grpSpPr>
        <p:sp>
          <p:nvSpPr>
            <p:cNvPr id="114696" name="AutoShape 5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dirty="0">
                <a:solidFill>
                  <a:schemeClr val="tx1"/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14697" name="Rectangle 6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  <a:sym typeface="Trebuchet MS Bold" charset="0"/>
                </a:rPr>
                <a:t>tests identity and is unreliable</a:t>
              </a:r>
            </a:p>
          </p:txBody>
        </p:sp>
      </p:grpSp>
      <p:grpSp>
        <p:nvGrpSpPr>
          <p:cNvPr id="114693" name="Group 7"/>
          <p:cNvGrpSpPr>
            <a:grpSpLocks/>
          </p:cNvGrpSpPr>
          <p:nvPr/>
        </p:nvGrpSpPr>
        <p:grpSpPr bwMode="auto">
          <a:xfrm>
            <a:off x="3343300" y="5542491"/>
            <a:ext cx="3976836" cy="508000"/>
            <a:chOff x="0" y="0"/>
            <a:chExt cx="1584" cy="320"/>
          </a:xfrm>
        </p:grpSpPr>
        <p:sp>
          <p:nvSpPr>
            <p:cNvPr id="114694" name="AutoShape 8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4695" name="Rectangle 9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  <a:sym typeface="Trebuchet MS Bold" charset="0"/>
                </a:rPr>
                <a:t>tests equality reliably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03040" y="2922786"/>
            <a:ext cx="52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!</a:t>
            </a:r>
          </a:p>
        </p:txBody>
      </p:sp>
      <p:cxnSp>
        <p:nvCxnSpPr>
          <p:cNvPr id="4" name="Straight Arrow Connector 3"/>
          <p:cNvCxnSpPr>
            <a:cxnSpLocks/>
            <a:stCxn id="114696" idx="1"/>
          </p:cNvCxnSpPr>
          <p:nvPr/>
        </p:nvCxnSpPr>
        <p:spPr bwMode="auto">
          <a:xfrm flipH="1" flipV="1">
            <a:off x="3266455" y="2700071"/>
            <a:ext cx="2443794" cy="254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A66E48-043F-4A83-B13B-414430747634}"/>
              </a:ext>
            </a:extLst>
          </p:cNvPr>
          <p:cNvSpPr txBox="1"/>
          <p:nvPr/>
        </p:nvSpPr>
        <p:spPr>
          <a:xfrm>
            <a:off x="6096000" y="4249831"/>
            <a:ext cx="4968552" cy="116954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382588">
              <a:buNone/>
              <a:tabLst>
                <a:tab pos="382588" algn="l"/>
                <a:tab pos="954088" algn="l"/>
              </a:tabLst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MS PGothic" charset="-128"/>
              </a:rPr>
              <a:t>Only use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MS PGothic" charset="-128"/>
                <a:sym typeface="Trebuchet MS Bold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MS PGothic" charset="-128"/>
                <a:cs typeface="Courier New" panose="02070309020205020404" pitchFamily="49" charset="0"/>
                <a:sym typeface="Courier New Bold" charset="0"/>
              </a:rPr>
              <a:t>.equals 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MS PGothic" charset="-128"/>
                <a:sym typeface="Courier New Bold" charset="0"/>
              </a:rPr>
              <a:t>for testing String equality!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ea typeface="ヒラギノ角ゴ ProN W6" charset="-128"/>
              <a:sym typeface="Courier New Bold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BAFAF-A314-BDEC-DF62-F2574D40BC76}"/>
              </a:ext>
            </a:extLst>
          </p:cNvPr>
          <p:cNvCxnSpPr>
            <a:cxnSpLocks/>
            <a:stCxn id="114695" idx="0"/>
          </p:cNvCxnSpPr>
          <p:nvPr/>
        </p:nvCxnSpPr>
        <p:spPr bwMode="auto">
          <a:xfrm flipH="1" flipV="1">
            <a:off x="3404320" y="4548021"/>
            <a:ext cx="1927398" cy="10325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FCB23D-B80B-01E4-0998-74A96228C5A4}"/>
              </a:ext>
            </a:extLst>
          </p:cNvPr>
          <p:cNvSpPr txBox="1"/>
          <p:nvPr/>
        </p:nvSpPr>
        <p:spPr>
          <a:xfrm>
            <a:off x="5816570" y="3389754"/>
            <a:ext cx="552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Never use == to compare strings.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E53D197-2B12-98E7-D2C4-5F29BABB2F6B}"/>
              </a:ext>
            </a:extLst>
          </p:cNvPr>
          <p:cNvSpPr txBox="1">
            <a:spLocks noChangeArrowheads="1"/>
          </p:cNvSpPr>
          <p:nvPr/>
        </p:nvSpPr>
        <p:spPr>
          <a:xfrm>
            <a:off x="1111434" y="4057912"/>
            <a:ext cx="7467600" cy="1473364"/>
          </a:xfrm>
          <a:prstGeom prst="rect">
            <a:avLst/>
          </a:prstGeom>
          <a:ln w="254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•"/>
              <a:tabLst/>
              <a:defRPr sz="44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1110342" marR="0" indent="-653142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–"/>
              <a:tabLst/>
              <a:defRPr sz="40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1524000" marR="0" indent="-60960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•"/>
              <a:tabLst/>
              <a:defRPr sz="32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2103120" marR="0" indent="-73152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–"/>
              <a:tabLst/>
              <a:defRPr sz="28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2560320" marR="0" indent="-73152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24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16344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8630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20916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23202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marL="382588">
              <a:buFont typeface="Times Roman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if(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input.equals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("bye")) {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>
              <a:buFont typeface="Times Roman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    ...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>
              <a:buFont typeface="Times Roman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}</a:t>
            </a:r>
            <a:b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</a:b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1</a:t>
            </a:r>
          </a:p>
        </p:txBody>
      </p:sp>
      <p:sp>
        <p:nvSpPr>
          <p:cNvPr id="116739" name="AutoShape 2"/>
          <p:cNvSpPr>
            <a:spLocks/>
          </p:cNvSpPr>
          <p:nvPr/>
        </p:nvSpPr>
        <p:spPr bwMode="auto">
          <a:xfrm>
            <a:off x="3200400" y="2815788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6740" name="Rectangle 4"/>
          <p:cNvSpPr>
            <a:spLocks/>
          </p:cNvSpPr>
          <p:nvPr/>
        </p:nvSpPr>
        <p:spPr bwMode="auto">
          <a:xfrm>
            <a:off x="2500314" y="1904564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16741" name="Rectangle 5"/>
          <p:cNvSpPr>
            <a:spLocks/>
          </p:cNvSpPr>
          <p:nvPr/>
        </p:nvSpPr>
        <p:spPr bwMode="auto">
          <a:xfrm>
            <a:off x="4114800" y="5939988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== person2</a:t>
            </a:r>
            <a:r>
              <a:rPr lang="en-US" altLang="en-US" sz="240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3790950" y="3492063"/>
            <a:ext cx="952500" cy="312738"/>
            <a:chOff x="0" y="21"/>
            <a:chExt cx="600" cy="197"/>
          </a:xfrm>
        </p:grpSpPr>
        <p:sp>
          <p:nvSpPr>
            <p:cNvPr id="116755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6756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3" name="Rectangle 9"/>
          <p:cNvSpPr>
            <a:spLocks/>
          </p:cNvSpPr>
          <p:nvPr/>
        </p:nvSpPr>
        <p:spPr bwMode="auto">
          <a:xfrm>
            <a:off x="3200400" y="2891988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6744" name="Line 10"/>
          <p:cNvSpPr>
            <a:spLocks noChangeShapeType="1"/>
          </p:cNvSpPr>
          <p:nvPr/>
        </p:nvSpPr>
        <p:spPr bwMode="auto">
          <a:xfrm rot="10800000" flipH="1">
            <a:off x="3581401" y="4111188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Rectangle 11"/>
          <p:cNvSpPr>
            <a:spLocks/>
          </p:cNvSpPr>
          <p:nvPr/>
        </p:nvSpPr>
        <p:spPr bwMode="auto">
          <a:xfrm>
            <a:off x="3282951" y="4949388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6746" name="Rectangle 12"/>
          <p:cNvSpPr>
            <a:spLocks/>
          </p:cNvSpPr>
          <p:nvPr/>
        </p:nvSpPr>
        <p:spPr bwMode="auto">
          <a:xfrm>
            <a:off x="6635751" y="4949388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6747" name="AutoShape 13"/>
          <p:cNvSpPr>
            <a:spLocks/>
          </p:cNvSpPr>
          <p:nvPr/>
        </p:nvSpPr>
        <p:spPr bwMode="auto">
          <a:xfrm>
            <a:off x="6553200" y="2815788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16748" name="Group 14"/>
          <p:cNvGrpSpPr>
            <a:grpSpLocks/>
          </p:cNvGrpSpPr>
          <p:nvPr/>
        </p:nvGrpSpPr>
        <p:grpSpPr bwMode="auto">
          <a:xfrm>
            <a:off x="7143750" y="3492063"/>
            <a:ext cx="952500" cy="312738"/>
            <a:chOff x="0" y="21"/>
            <a:chExt cx="600" cy="197"/>
          </a:xfrm>
        </p:grpSpPr>
        <p:sp>
          <p:nvSpPr>
            <p:cNvPr id="116753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6754" name="Rectangle 16"/>
            <p:cNvSpPr>
              <a:spLocks/>
            </p:cNvSpPr>
            <p:nvPr/>
          </p:nvSpPr>
          <p:spPr bwMode="auto">
            <a:xfrm>
              <a:off x="116" y="32"/>
              <a:ext cx="3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Jill</a:t>
              </a: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9" name="Rectangle 17"/>
          <p:cNvSpPr>
            <a:spLocks/>
          </p:cNvSpPr>
          <p:nvPr/>
        </p:nvSpPr>
        <p:spPr bwMode="auto">
          <a:xfrm>
            <a:off x="6553200" y="2891988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6750" name="Rectangle 18"/>
          <p:cNvSpPr>
            <a:spLocks/>
          </p:cNvSpPr>
          <p:nvPr/>
        </p:nvSpPr>
        <p:spPr bwMode="auto">
          <a:xfrm>
            <a:off x="3378200" y="453028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6751" name="Line 19"/>
          <p:cNvSpPr>
            <a:spLocks noChangeShapeType="1"/>
          </p:cNvSpPr>
          <p:nvPr/>
        </p:nvSpPr>
        <p:spPr bwMode="auto">
          <a:xfrm rot="10800000" flipH="1">
            <a:off x="6934201" y="4111188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2" name="Rectangle 20"/>
          <p:cNvSpPr>
            <a:spLocks/>
          </p:cNvSpPr>
          <p:nvPr/>
        </p:nvSpPr>
        <p:spPr bwMode="auto">
          <a:xfrm>
            <a:off x="6731000" y="453028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2</a:t>
            </a:r>
          </a:p>
        </p:txBody>
      </p:sp>
      <p:sp>
        <p:nvSpPr>
          <p:cNvPr id="118787" name="AutoShape 2"/>
          <p:cNvSpPr>
            <a:spLocks/>
          </p:cNvSpPr>
          <p:nvPr/>
        </p:nvSpPr>
        <p:spPr bwMode="auto">
          <a:xfrm>
            <a:off x="3200400" y="2815788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8788" name="Rectangle 4"/>
          <p:cNvSpPr>
            <a:spLocks/>
          </p:cNvSpPr>
          <p:nvPr/>
        </p:nvSpPr>
        <p:spPr bwMode="auto">
          <a:xfrm>
            <a:off x="2500314" y="1904564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4114800" y="5939988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== person2</a:t>
            </a:r>
            <a:r>
              <a:rPr lang="en-US" altLang="en-US" sz="240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3790950" y="3492063"/>
            <a:ext cx="952500" cy="312738"/>
            <a:chOff x="0" y="21"/>
            <a:chExt cx="600" cy="197"/>
          </a:xfrm>
        </p:grpSpPr>
        <p:sp>
          <p:nvSpPr>
            <p:cNvPr id="118803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8804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1" name="Rectangle 9"/>
          <p:cNvSpPr>
            <a:spLocks/>
          </p:cNvSpPr>
          <p:nvPr/>
        </p:nvSpPr>
        <p:spPr bwMode="auto">
          <a:xfrm>
            <a:off x="3200400" y="2891988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8792" name="Line 10"/>
          <p:cNvSpPr>
            <a:spLocks noChangeShapeType="1"/>
          </p:cNvSpPr>
          <p:nvPr/>
        </p:nvSpPr>
        <p:spPr bwMode="auto">
          <a:xfrm rot="10800000" flipH="1">
            <a:off x="3581401" y="4111188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3" name="Rectangle 11"/>
          <p:cNvSpPr>
            <a:spLocks/>
          </p:cNvSpPr>
          <p:nvPr/>
        </p:nvSpPr>
        <p:spPr bwMode="auto">
          <a:xfrm>
            <a:off x="3282951" y="4949388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8794" name="Rectangle 12"/>
          <p:cNvSpPr>
            <a:spLocks/>
          </p:cNvSpPr>
          <p:nvPr/>
        </p:nvSpPr>
        <p:spPr bwMode="auto">
          <a:xfrm>
            <a:off x="6635751" y="4949388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8795" name="AutoShape 13"/>
          <p:cNvSpPr>
            <a:spLocks/>
          </p:cNvSpPr>
          <p:nvPr/>
        </p:nvSpPr>
        <p:spPr bwMode="auto">
          <a:xfrm>
            <a:off x="6553200" y="2815788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18796" name="Group 14"/>
          <p:cNvGrpSpPr>
            <a:grpSpLocks/>
          </p:cNvGrpSpPr>
          <p:nvPr/>
        </p:nvGrpSpPr>
        <p:grpSpPr bwMode="auto">
          <a:xfrm>
            <a:off x="7143750" y="3492063"/>
            <a:ext cx="952500" cy="312738"/>
            <a:chOff x="0" y="21"/>
            <a:chExt cx="600" cy="197"/>
          </a:xfrm>
        </p:grpSpPr>
        <p:sp>
          <p:nvSpPr>
            <p:cNvPr id="118801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8802" name="Rectangle 16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7" name="Rectangle 17"/>
          <p:cNvSpPr>
            <a:spLocks/>
          </p:cNvSpPr>
          <p:nvPr/>
        </p:nvSpPr>
        <p:spPr bwMode="auto">
          <a:xfrm>
            <a:off x="6553200" y="2891988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8798" name="Rectangle 18"/>
          <p:cNvSpPr>
            <a:spLocks/>
          </p:cNvSpPr>
          <p:nvPr/>
        </p:nvSpPr>
        <p:spPr bwMode="auto">
          <a:xfrm>
            <a:off x="3378200" y="453028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8799" name="Line 19"/>
          <p:cNvSpPr>
            <a:spLocks noChangeShapeType="1"/>
          </p:cNvSpPr>
          <p:nvPr/>
        </p:nvSpPr>
        <p:spPr bwMode="auto">
          <a:xfrm rot="10800000" flipH="1">
            <a:off x="6934201" y="4111188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0" name="Rectangle 20"/>
          <p:cNvSpPr>
            <a:spLocks/>
          </p:cNvSpPr>
          <p:nvPr/>
        </p:nvSpPr>
        <p:spPr bwMode="auto">
          <a:xfrm>
            <a:off x="6731000" y="453028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3</a:t>
            </a:r>
          </a:p>
        </p:txBody>
      </p:sp>
      <p:sp>
        <p:nvSpPr>
          <p:cNvPr id="120835" name="AutoShape 2"/>
          <p:cNvSpPr>
            <a:spLocks/>
          </p:cNvSpPr>
          <p:nvPr/>
        </p:nvSpPr>
        <p:spPr bwMode="auto">
          <a:xfrm>
            <a:off x="3200400" y="2815788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0836" name="Rectangle 4"/>
          <p:cNvSpPr>
            <a:spLocks/>
          </p:cNvSpPr>
          <p:nvPr/>
        </p:nvSpPr>
        <p:spPr bwMode="auto">
          <a:xfrm>
            <a:off x="2500314" y="1904564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20837" name="Rectangle 5"/>
          <p:cNvSpPr>
            <a:spLocks/>
          </p:cNvSpPr>
          <p:nvPr/>
        </p:nvSpPr>
        <p:spPr bwMode="auto">
          <a:xfrm>
            <a:off x="4114800" y="5939988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== person2</a:t>
            </a:r>
            <a:r>
              <a:rPr lang="en-US" altLang="en-US" sz="240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3790950" y="3492063"/>
            <a:ext cx="952500" cy="312738"/>
            <a:chOff x="0" y="21"/>
            <a:chExt cx="600" cy="197"/>
          </a:xfrm>
        </p:grpSpPr>
        <p:sp>
          <p:nvSpPr>
            <p:cNvPr id="120851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0852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39" name="Rectangle 9"/>
          <p:cNvSpPr>
            <a:spLocks/>
          </p:cNvSpPr>
          <p:nvPr/>
        </p:nvSpPr>
        <p:spPr bwMode="auto">
          <a:xfrm>
            <a:off x="3200400" y="2891988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20840" name="Line 10"/>
          <p:cNvSpPr>
            <a:spLocks noChangeShapeType="1"/>
          </p:cNvSpPr>
          <p:nvPr/>
        </p:nvSpPr>
        <p:spPr bwMode="auto">
          <a:xfrm rot="10800000" flipH="1">
            <a:off x="3581401" y="4111188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Rectangle 11"/>
          <p:cNvSpPr>
            <a:spLocks/>
          </p:cNvSpPr>
          <p:nvPr/>
        </p:nvSpPr>
        <p:spPr bwMode="auto">
          <a:xfrm>
            <a:off x="3282951" y="4949388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20842" name="Rectangle 12"/>
          <p:cNvSpPr>
            <a:spLocks/>
          </p:cNvSpPr>
          <p:nvPr/>
        </p:nvSpPr>
        <p:spPr bwMode="auto">
          <a:xfrm>
            <a:off x="6635751" y="4949388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20843" name="AutoShape 13"/>
          <p:cNvSpPr>
            <a:spLocks/>
          </p:cNvSpPr>
          <p:nvPr/>
        </p:nvSpPr>
        <p:spPr bwMode="auto">
          <a:xfrm>
            <a:off x="6553200" y="2815788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0844" name="Group 14"/>
          <p:cNvGrpSpPr>
            <a:grpSpLocks/>
          </p:cNvGrpSpPr>
          <p:nvPr/>
        </p:nvGrpSpPr>
        <p:grpSpPr bwMode="auto">
          <a:xfrm>
            <a:off x="7143750" y="3492063"/>
            <a:ext cx="952500" cy="312738"/>
            <a:chOff x="0" y="21"/>
            <a:chExt cx="600" cy="197"/>
          </a:xfrm>
        </p:grpSpPr>
        <p:sp>
          <p:nvSpPr>
            <p:cNvPr id="120849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0850" name="Rectangle 16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45" name="Rectangle 17"/>
          <p:cNvSpPr>
            <a:spLocks/>
          </p:cNvSpPr>
          <p:nvPr/>
        </p:nvSpPr>
        <p:spPr bwMode="auto">
          <a:xfrm>
            <a:off x="6553200" y="2891988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20846" name="Rectangle 18"/>
          <p:cNvSpPr>
            <a:spLocks/>
          </p:cNvSpPr>
          <p:nvPr/>
        </p:nvSpPr>
        <p:spPr bwMode="auto">
          <a:xfrm>
            <a:off x="3378200" y="453028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0847" name="Line 19"/>
          <p:cNvSpPr>
            <a:spLocks noChangeShapeType="1"/>
          </p:cNvSpPr>
          <p:nvPr/>
        </p:nvSpPr>
        <p:spPr bwMode="auto">
          <a:xfrm rot="10800000">
            <a:off x="5181600" y="4034988"/>
            <a:ext cx="17541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8" name="Rectangle 20"/>
          <p:cNvSpPr>
            <a:spLocks/>
          </p:cNvSpPr>
          <p:nvPr/>
        </p:nvSpPr>
        <p:spPr bwMode="auto">
          <a:xfrm>
            <a:off x="6731000" y="453028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122883" name="AutoShape 2"/>
          <p:cNvSpPr>
            <a:spLocks/>
          </p:cNvSpPr>
          <p:nvPr/>
        </p:nvSpPr>
        <p:spPr bwMode="auto">
          <a:xfrm>
            <a:off x="3505200" y="3704797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4095750" y="4381073"/>
            <a:ext cx="952500" cy="312737"/>
            <a:chOff x="0" y="21"/>
            <a:chExt cx="600" cy="197"/>
          </a:xfrm>
        </p:grpSpPr>
        <p:sp>
          <p:nvSpPr>
            <p:cNvPr id="122901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902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2885" name="Rectangle 7"/>
          <p:cNvSpPr>
            <a:spLocks/>
          </p:cNvSpPr>
          <p:nvPr/>
        </p:nvSpPr>
        <p:spPr bwMode="auto">
          <a:xfrm>
            <a:off x="3505200" y="3780997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2886" name="Line 8"/>
          <p:cNvSpPr>
            <a:spLocks noChangeShapeType="1"/>
          </p:cNvSpPr>
          <p:nvPr/>
        </p:nvSpPr>
        <p:spPr bwMode="auto">
          <a:xfrm rot="10800000" flipH="1">
            <a:off x="3886201" y="5000198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7" name="Rectangle 9"/>
          <p:cNvSpPr>
            <a:spLocks/>
          </p:cNvSpPr>
          <p:nvPr/>
        </p:nvSpPr>
        <p:spPr bwMode="auto">
          <a:xfrm>
            <a:off x="3587750" y="5838398"/>
            <a:ext cx="763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2888" name="AutoShape 10"/>
          <p:cNvSpPr>
            <a:spLocks/>
          </p:cNvSpPr>
          <p:nvPr/>
        </p:nvSpPr>
        <p:spPr bwMode="auto">
          <a:xfrm>
            <a:off x="6858000" y="3704797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2889" name="Group 11"/>
          <p:cNvGrpSpPr>
            <a:grpSpLocks/>
          </p:cNvGrpSpPr>
          <p:nvPr/>
        </p:nvGrpSpPr>
        <p:grpSpPr bwMode="auto">
          <a:xfrm>
            <a:off x="7448550" y="4381073"/>
            <a:ext cx="952500" cy="312737"/>
            <a:chOff x="0" y="21"/>
            <a:chExt cx="600" cy="197"/>
          </a:xfrm>
        </p:grpSpPr>
        <p:sp>
          <p:nvSpPr>
            <p:cNvPr id="122899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900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2890" name="Rectangle 14"/>
          <p:cNvSpPr>
            <a:spLocks/>
          </p:cNvSpPr>
          <p:nvPr/>
        </p:nvSpPr>
        <p:spPr bwMode="auto">
          <a:xfrm>
            <a:off x="6858000" y="3780997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2891" name="Rectangle 15"/>
          <p:cNvSpPr>
            <a:spLocks/>
          </p:cNvSpPr>
          <p:nvPr/>
        </p:nvSpPr>
        <p:spPr bwMode="auto">
          <a:xfrm>
            <a:off x="3683000" y="541929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2892" name="Rectangle 16"/>
          <p:cNvSpPr>
            <a:spLocks/>
          </p:cNvSpPr>
          <p:nvPr/>
        </p:nvSpPr>
        <p:spPr bwMode="auto">
          <a:xfrm>
            <a:off x="2562226" y="2122060"/>
            <a:ext cx="5156859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String input = reader.getInput();</a:t>
            </a:r>
          </a:p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if(input == "bye") {</a:t>
            </a:r>
          </a:p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...</a:t>
            </a:r>
          </a:p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2893" name="Rectangle 18"/>
          <p:cNvSpPr>
            <a:spLocks/>
          </p:cNvSpPr>
          <p:nvPr/>
        </p:nvSpPr>
        <p:spPr bwMode="auto">
          <a:xfrm>
            <a:off x="5791201" y="3974673"/>
            <a:ext cx="68416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==</a:t>
            </a:r>
          </a:p>
        </p:txBody>
      </p:sp>
      <p:sp>
        <p:nvSpPr>
          <p:cNvPr id="122894" name="Rectangle 19"/>
          <p:cNvSpPr>
            <a:spLocks/>
          </p:cNvSpPr>
          <p:nvPr/>
        </p:nvSpPr>
        <p:spPr bwMode="auto">
          <a:xfrm>
            <a:off x="9118601" y="3976259"/>
            <a:ext cx="303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2420" name="Rectangle 20"/>
          <p:cNvSpPr>
            <a:spLocks/>
          </p:cNvSpPr>
          <p:nvPr/>
        </p:nvSpPr>
        <p:spPr bwMode="auto">
          <a:xfrm>
            <a:off x="8442381" y="5806425"/>
            <a:ext cx="9794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None/>
            </a:pPr>
            <a:r>
              <a:rPr lang="en-US" altLang="en-US" sz="2800" b="0" dirty="0">
                <a:solidFill>
                  <a:schemeClr val="tx1"/>
                </a:solidFill>
                <a:sym typeface="Trebuchet MS" charset="0"/>
              </a:rPr>
              <a:t>false!</a:t>
            </a:r>
          </a:p>
        </p:txBody>
      </p:sp>
      <p:grpSp>
        <p:nvGrpSpPr>
          <p:cNvPr id="122896" name="Group 21"/>
          <p:cNvGrpSpPr>
            <a:grpSpLocks/>
          </p:cNvGrpSpPr>
          <p:nvPr/>
        </p:nvGrpSpPr>
        <p:grpSpPr bwMode="auto">
          <a:xfrm>
            <a:off x="7772400" y="2417334"/>
            <a:ext cx="2438400" cy="508000"/>
            <a:chOff x="0" y="0"/>
            <a:chExt cx="1584" cy="320"/>
          </a:xfrm>
        </p:grpSpPr>
        <p:sp>
          <p:nvSpPr>
            <p:cNvPr id="122897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898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solidFill>
                    <a:schemeClr val="accent1">
                      <a:lumMod val="50000"/>
                    </a:schemeClr>
                  </a:solidFill>
                  <a:latin typeface="Trebuchet MS Bold" charset="0"/>
                  <a:sym typeface="Trebuchet MS Bold" charset="0"/>
                </a:rPr>
                <a:t>== tests identity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0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124931" name="AutoShape 2"/>
          <p:cNvSpPr>
            <a:spLocks/>
          </p:cNvSpPr>
          <p:nvPr/>
        </p:nvSpPr>
        <p:spPr bwMode="auto">
          <a:xfrm>
            <a:off x="3505200" y="3735307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4095750" y="4411583"/>
            <a:ext cx="952500" cy="312737"/>
            <a:chOff x="0" y="21"/>
            <a:chExt cx="600" cy="197"/>
          </a:xfrm>
        </p:grpSpPr>
        <p:sp>
          <p:nvSpPr>
            <p:cNvPr id="124949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50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3" name="Rectangle 7"/>
          <p:cNvSpPr>
            <a:spLocks/>
          </p:cNvSpPr>
          <p:nvPr/>
        </p:nvSpPr>
        <p:spPr bwMode="auto">
          <a:xfrm>
            <a:off x="3505200" y="3811507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4934" name="Line 8"/>
          <p:cNvSpPr>
            <a:spLocks noChangeShapeType="1"/>
          </p:cNvSpPr>
          <p:nvPr/>
        </p:nvSpPr>
        <p:spPr bwMode="auto">
          <a:xfrm rot="10800000" flipH="1">
            <a:off x="3886201" y="5030708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5" name="Rectangle 9"/>
          <p:cNvSpPr>
            <a:spLocks/>
          </p:cNvSpPr>
          <p:nvPr/>
        </p:nvSpPr>
        <p:spPr bwMode="auto">
          <a:xfrm>
            <a:off x="3587750" y="5868908"/>
            <a:ext cx="763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4936" name="AutoShape 10"/>
          <p:cNvSpPr>
            <a:spLocks/>
          </p:cNvSpPr>
          <p:nvPr/>
        </p:nvSpPr>
        <p:spPr bwMode="auto">
          <a:xfrm>
            <a:off x="7086600" y="3735307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4937" name="Group 11"/>
          <p:cNvGrpSpPr>
            <a:grpSpLocks/>
          </p:cNvGrpSpPr>
          <p:nvPr/>
        </p:nvGrpSpPr>
        <p:grpSpPr bwMode="auto">
          <a:xfrm>
            <a:off x="7677150" y="4411583"/>
            <a:ext cx="952500" cy="312737"/>
            <a:chOff x="0" y="21"/>
            <a:chExt cx="600" cy="197"/>
          </a:xfrm>
        </p:grpSpPr>
        <p:sp>
          <p:nvSpPr>
            <p:cNvPr id="124947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48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8" name="Rectangle 14"/>
          <p:cNvSpPr>
            <a:spLocks/>
          </p:cNvSpPr>
          <p:nvPr/>
        </p:nvSpPr>
        <p:spPr bwMode="auto">
          <a:xfrm>
            <a:off x="7086600" y="3811507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4939" name="Rectangle 15"/>
          <p:cNvSpPr>
            <a:spLocks/>
          </p:cNvSpPr>
          <p:nvPr/>
        </p:nvSpPr>
        <p:spPr bwMode="auto">
          <a:xfrm>
            <a:off x="3683000" y="544980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4940" name="Rectangle 16"/>
          <p:cNvSpPr>
            <a:spLocks/>
          </p:cNvSpPr>
          <p:nvPr/>
        </p:nvSpPr>
        <p:spPr bwMode="auto">
          <a:xfrm>
            <a:off x="2562226" y="2152570"/>
            <a:ext cx="5156859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String input = reader.getInput();</a:t>
            </a:r>
          </a:p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if(input.equals("bye")) {</a:t>
            </a:r>
          </a:p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...</a:t>
            </a:r>
          </a:p>
          <a:p>
            <a:pPr eaLnBrk="1" hangingPunct="1">
              <a:spcBef>
                <a:spcPts val="450"/>
              </a:spcBef>
              <a:buClrTx/>
              <a:buNone/>
            </a:pPr>
            <a:r>
              <a:rPr lang="en-US" altLang="en-US" sz="20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4941" name="Rectangle 18"/>
          <p:cNvSpPr>
            <a:spLocks/>
          </p:cNvSpPr>
          <p:nvPr/>
        </p:nvSpPr>
        <p:spPr bwMode="auto">
          <a:xfrm>
            <a:off x="5715000" y="4105194"/>
            <a:ext cx="1150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equals</a:t>
            </a:r>
          </a:p>
        </p:txBody>
      </p:sp>
      <p:sp>
        <p:nvSpPr>
          <p:cNvPr id="124942" name="Rectangle 19"/>
          <p:cNvSpPr>
            <a:spLocks/>
          </p:cNvSpPr>
          <p:nvPr/>
        </p:nvSpPr>
        <p:spPr bwMode="auto">
          <a:xfrm>
            <a:off x="9347201" y="4006769"/>
            <a:ext cx="303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4468" name="Rectangle 20"/>
          <p:cNvSpPr>
            <a:spLocks/>
          </p:cNvSpPr>
          <p:nvPr/>
        </p:nvSpPr>
        <p:spPr bwMode="auto">
          <a:xfrm>
            <a:off x="8528051" y="5878433"/>
            <a:ext cx="8832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638"/>
              </a:spcBef>
              <a:buClrTx/>
              <a:buNone/>
            </a:pPr>
            <a:r>
              <a:rPr lang="en-US" altLang="en-US" sz="2800" b="0" dirty="0">
                <a:solidFill>
                  <a:schemeClr val="tx1"/>
                </a:solidFill>
                <a:sym typeface="Trebuchet MS" charset="0"/>
              </a:rPr>
              <a:t>true!</a:t>
            </a:r>
          </a:p>
        </p:txBody>
      </p:sp>
      <p:grpSp>
        <p:nvGrpSpPr>
          <p:cNvPr id="124944" name="Group 21"/>
          <p:cNvGrpSpPr>
            <a:grpSpLocks/>
          </p:cNvGrpSpPr>
          <p:nvPr/>
        </p:nvGrpSpPr>
        <p:grpSpPr bwMode="auto">
          <a:xfrm>
            <a:off x="7772400" y="2447844"/>
            <a:ext cx="2438400" cy="660400"/>
            <a:chOff x="0" y="0"/>
            <a:chExt cx="1584" cy="320"/>
          </a:xfrm>
        </p:grpSpPr>
        <p:sp>
          <p:nvSpPr>
            <p:cNvPr id="124945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46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Trebuchet MS Bold" charset="0"/>
                </a:rPr>
                <a:t>equals</a:t>
              </a:r>
              <a:r>
                <a:rPr lang="en-US" altLang="en-US" sz="2000" b="0" dirty="0">
                  <a:solidFill>
                    <a:schemeClr val="accent1">
                      <a:lumMod val="50000"/>
                    </a:schemeClr>
                  </a:solidFill>
                  <a:latin typeface="Trebuchet MS Bold" charset="0"/>
                  <a:sym typeface="Trebuchet MS Bold" charset="0"/>
                </a:rPr>
                <a:t> tests equality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Moving away from String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Our collection of String objects for music tracks is limited.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No separate identification of artist, title, etc.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A </a:t>
            </a:r>
            <a:r>
              <a:rPr lang="en-US" altLang="en-US" b="1" dirty="0">
                <a:latin typeface="Courier New" charset="0"/>
                <a:ea typeface="MS PGothic" charset="-128"/>
              </a:rPr>
              <a:t>Track</a:t>
            </a:r>
            <a:r>
              <a:rPr lang="en-US" altLang="en-US" dirty="0">
                <a:ea typeface="MS PGothic" charset="-128"/>
              </a:rPr>
              <a:t> class with separate fields:</a:t>
            </a:r>
          </a:p>
          <a:p>
            <a:pPr lvl="1"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artist</a:t>
            </a:r>
          </a:p>
          <a:p>
            <a:pPr lvl="1"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title</a:t>
            </a:r>
          </a:p>
          <a:p>
            <a:pPr lvl="1"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filename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22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9688">
              <a:defRPr/>
            </a:pPr>
            <a:r>
              <a:rPr lang="en-US" dirty="0">
                <a:ea typeface="+mn-ea"/>
                <a:cs typeface="+mn-cs"/>
              </a:rPr>
              <a:t>Iterator objects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charset="0"/>
                <a:ea typeface="MS PGothic" charset="-128"/>
              </a:rPr>
              <a:t>Iterator</a:t>
            </a:r>
            <a:r>
              <a:rPr lang="en-US" altLang="en-US">
                <a:ea typeface="MS PGothic" charset="-128"/>
              </a:rPr>
              <a:t> and </a:t>
            </a:r>
            <a:r>
              <a:rPr lang="en-US" altLang="en-US">
                <a:latin typeface="Courier New Bold" charset="0"/>
                <a:ea typeface="MS PGothic" charset="-128"/>
              </a:rPr>
              <a:t>iterator()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Collections have an </a:t>
            </a:r>
            <a:r>
              <a:rPr lang="en-US" altLang="en-US" dirty="0">
                <a:latin typeface="Courier New Bold" charset="0"/>
                <a:ea typeface="MS PGothic" charset="-128"/>
              </a:rPr>
              <a:t>iterator()</a:t>
            </a:r>
            <a:r>
              <a:rPr lang="en-US" altLang="en-US" dirty="0">
                <a:ea typeface="MS PGothic" charset="-128"/>
              </a:rPr>
              <a:t> method.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This returns an </a:t>
            </a:r>
            <a:r>
              <a:rPr lang="en-US" altLang="en-US" dirty="0">
                <a:latin typeface="Courier New Bold" charset="0"/>
                <a:ea typeface="MS PGothic" charset="-128"/>
              </a:rPr>
              <a:t>Iterator</a:t>
            </a:r>
            <a:r>
              <a:rPr lang="en-US" altLang="en-US" dirty="0">
                <a:ea typeface="MS PGothic" charset="-128"/>
              </a:rPr>
              <a:t> object.</a:t>
            </a:r>
          </a:p>
          <a:p>
            <a:pPr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Iterator&lt;E&gt;</a:t>
            </a:r>
            <a:r>
              <a:rPr lang="en-US" altLang="en-US" dirty="0">
                <a:ea typeface="MS PGothic" charset="-128"/>
              </a:rPr>
              <a:t> has methods:</a:t>
            </a:r>
          </a:p>
          <a:p>
            <a:pPr lvl="1" eaLnBrk="1" hangingPunct="1"/>
            <a:r>
              <a:rPr lang="en-US" altLang="en-US" dirty="0" err="1">
                <a:latin typeface="Courier New Bold" charset="0"/>
                <a:ea typeface="MS PGothic" charset="-128"/>
              </a:rPr>
              <a:t>boolean</a:t>
            </a:r>
            <a:r>
              <a:rPr lang="en-US" altLang="en-US" dirty="0">
                <a:latin typeface="Courier New Bold" charset="0"/>
                <a:ea typeface="MS PGothic" charset="-128"/>
              </a:rPr>
              <a:t> </a:t>
            </a:r>
            <a:r>
              <a:rPr lang="en-US" altLang="en-US" dirty="0" err="1">
                <a:latin typeface="Courier New Bold" charset="0"/>
                <a:ea typeface="MS PGothic" charset="-128"/>
              </a:rPr>
              <a:t>hasNext</a:t>
            </a:r>
            <a:r>
              <a:rPr lang="en-US" altLang="en-US" dirty="0">
                <a:latin typeface="Courier New Bold" charset="0"/>
                <a:ea typeface="MS PGothic" charset="-128"/>
              </a:rPr>
              <a:t>()</a:t>
            </a:r>
          </a:p>
          <a:p>
            <a:pPr lvl="1"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E next()</a:t>
            </a:r>
          </a:p>
          <a:p>
            <a:pPr lvl="1"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void remove()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Using an Iterator object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302860" y="3297705"/>
            <a:ext cx="958627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Iterator&lt;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ElementType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&gt; it =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myCollection.iterator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while(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it.hasNext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call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it.next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</a:t>
            </a: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 to get the next object</a:t>
            </a:r>
            <a:endParaRPr lang="en-US" altLang="en-US" sz="2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    do something with that object</a:t>
            </a:r>
            <a:endParaRPr lang="en-US" altLang="en-US" sz="2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altLang="en-US" sz="2400" b="0" dirty="0">
                <a:solidFill>
                  <a:schemeClr val="tx1"/>
                </a:solidFill>
                <a:latin typeface="Times New Roman" charset="0"/>
              </a:rPr>
              <a:t> </a:t>
            </a:r>
          </a:p>
        </p:txBody>
      </p:sp>
      <p:sp>
        <p:nvSpPr>
          <p:cNvPr id="132100" name="AutoShape 5"/>
          <p:cNvSpPr>
            <a:spLocks noChangeArrowheads="1"/>
          </p:cNvSpPr>
          <p:nvPr/>
        </p:nvSpPr>
        <p:spPr bwMode="auto">
          <a:xfrm>
            <a:off x="1591779" y="2362200"/>
            <a:ext cx="3826843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</a:rPr>
              <a:t>java.util.Iterator</a:t>
            </a: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2101" name="Line 6"/>
          <p:cNvSpPr>
            <a:spLocks noChangeShapeType="1"/>
          </p:cNvSpPr>
          <p:nvPr/>
        </p:nvSpPr>
        <p:spPr bwMode="auto">
          <a:xfrm flipH="1">
            <a:off x="2279576" y="2872978"/>
            <a:ext cx="0" cy="4247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2102" name="AutoShape 8"/>
          <p:cNvSpPr>
            <a:spLocks noChangeArrowheads="1"/>
          </p:cNvSpPr>
          <p:nvPr/>
        </p:nvSpPr>
        <p:spPr bwMode="auto">
          <a:xfrm>
            <a:off x="6103363" y="2335410"/>
            <a:ext cx="4961186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returns an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Iterator</a:t>
            </a:r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  <a:latin typeface="Trebuchet MS" charset="0"/>
              </a:rPr>
              <a:t> object</a:t>
            </a:r>
          </a:p>
        </p:txBody>
      </p:sp>
      <p:sp>
        <p:nvSpPr>
          <p:cNvPr id="132103" name="Line 9"/>
          <p:cNvSpPr>
            <a:spLocks noChangeShapeType="1"/>
          </p:cNvSpPr>
          <p:nvPr/>
        </p:nvSpPr>
        <p:spPr bwMode="auto">
          <a:xfrm>
            <a:off x="9048315" y="2846188"/>
            <a:ext cx="1" cy="582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Collections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We specify:</a:t>
            </a:r>
          </a:p>
          <a:p>
            <a:pPr lvl="1" eaLnBrk="1" hangingPunct="1"/>
            <a:r>
              <a:rPr lang="en-GB" altLang="en-US" dirty="0">
                <a:ea typeface="MS PGothic" charset="-128"/>
              </a:rPr>
              <a:t>the type of collection: </a:t>
            </a:r>
            <a:r>
              <a:rPr lang="en-GB" altLang="en-US" sz="3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ArrayList</a:t>
            </a:r>
            <a:endParaRPr lang="en-GB" altLang="en-US" b="1" dirty="0">
              <a:solidFill>
                <a:schemeClr val="tx1"/>
              </a:solidFill>
              <a:ea typeface="MS PGothic" charset="-128"/>
            </a:endParaRPr>
          </a:p>
          <a:p>
            <a:pPr lvl="1" eaLnBrk="1" hangingPunct="1"/>
            <a:r>
              <a:rPr lang="en-GB" altLang="en-US" dirty="0">
                <a:ea typeface="MS PGothic" charset="-128"/>
              </a:rPr>
              <a:t>the type of objects it will contain: </a:t>
            </a:r>
            <a:r>
              <a:rPr lang="en-GB" altLang="en-US" sz="36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String</a:t>
            </a:r>
            <a:endParaRPr lang="en-GB" altLang="en-US" b="1" dirty="0">
              <a:solidFill>
                <a:schemeClr val="tx1"/>
              </a:solidFill>
              <a:latin typeface="Courier New" charset="0"/>
              <a:ea typeface="MS PGothic" charset="-128"/>
            </a:endParaRPr>
          </a:p>
          <a:p>
            <a:pPr lvl="1" eaLnBrk="1" hangingPunct="1"/>
            <a:r>
              <a:rPr lang="en-GB" altLang="en-US" sz="32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private ArrayList&lt;String&gt; files;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We say, </a:t>
            </a:r>
            <a:r>
              <a:rPr lang="en-GB" altLang="en-GB" dirty="0">
                <a:ea typeface="MS PGothic" charset="-128"/>
              </a:rPr>
              <a:t>“</a:t>
            </a:r>
            <a:r>
              <a:rPr lang="en-GB" altLang="en-US" dirty="0">
                <a:ea typeface="MS PGothic" charset="-128"/>
              </a:rPr>
              <a:t>ArrayList of String</a:t>
            </a:r>
            <a:r>
              <a:rPr lang="en-GB" altLang="en-GB" dirty="0">
                <a:ea typeface="MS PGothic" charset="-128"/>
              </a:rPr>
              <a:t>”</a:t>
            </a:r>
            <a:r>
              <a:rPr lang="en-GB" altLang="en-US" dirty="0">
                <a:ea typeface="MS PGothic" charset="-128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7F03B-581E-72E5-9E9F-24A62C4A0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1D259EF-FBBD-762E-EBC9-701C7E23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Using an Iterator object</a:t>
            </a:r>
          </a:p>
        </p:txBody>
      </p:sp>
      <p:sp>
        <p:nvSpPr>
          <p:cNvPr id="132104" name="Text Box 11">
            <a:extLst>
              <a:ext uri="{FF2B5EF4-FFF2-40B4-BE49-F238E27FC236}">
                <a16:creationId xmlns:a16="http://schemas.microsoft.com/office/drawing/2014/main" id="{B81208D8-37BE-5054-3148-597B99DB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2132856"/>
            <a:ext cx="829586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listAllFiles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Iterator&lt;Track&gt; it =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files.iterator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while(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it.hasNext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()) {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Track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tk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it.next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System.out.println(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tk.getDetails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altLang="en-US" sz="2400" b="0" dirty="0">
                <a:solidFill>
                  <a:schemeClr val="tx1"/>
                </a:solidFill>
                <a:latin typeface="Times New Roman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E23D1-32E0-4A26-4991-929D1A528A8E}"/>
              </a:ext>
            </a:extLst>
          </p:cNvPr>
          <p:cNvSpPr txBox="1"/>
          <p:nvPr/>
        </p:nvSpPr>
        <p:spPr>
          <a:xfrm>
            <a:off x="1943400" y="5170514"/>
            <a:ext cx="9533590" cy="104643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w Cen MT" panose="020B0602020104020603" pitchFamily="34" charset="77"/>
                <a:sym typeface="Trebuchet MS"/>
              </a:rPr>
              <a:t>while the Iterator has another Track to return from the files list,</a:t>
            </a:r>
            <a:br>
              <a:rPr kumimoji="0" lang="en-GB" sz="2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w Cen MT" panose="020B0602020104020603" pitchFamily="34" charset="77"/>
                <a:sym typeface="Trebuchet MS"/>
              </a:rPr>
            </a:br>
            <a:r>
              <a:rPr kumimoji="0" lang="en-GB" sz="2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w Cen MT" panose="020B0602020104020603" pitchFamily="34" charset="77"/>
                <a:sym typeface="Trebuchet MS"/>
              </a:rPr>
              <a:t>get the next Track and prints its details.</a:t>
            </a:r>
          </a:p>
        </p:txBody>
      </p:sp>
    </p:spTree>
    <p:extLst>
      <p:ext uri="{BB962C8B-B14F-4D97-AF65-F5344CB8AC3E}">
        <p14:creationId xmlns:p14="http://schemas.microsoft.com/office/powerpoint/2010/main" val="23662275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Iterator mechanics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/>
          <p:cNvSpPr>
            <a:spLocks/>
          </p:cNvSpPr>
          <p:nvPr/>
        </p:nvSpPr>
        <p:spPr bwMode="auto">
          <a:xfrm>
            <a:off x="4013200" y="2059980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195" name="Rectangle 3"/>
          <p:cNvSpPr>
            <a:spLocks/>
          </p:cNvSpPr>
          <p:nvPr/>
        </p:nvSpPr>
        <p:spPr bwMode="auto">
          <a:xfrm>
            <a:off x="4064000" y="212348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196" name="AutoShape 4"/>
          <p:cNvSpPr>
            <a:spLocks/>
          </p:cNvSpPr>
          <p:nvPr/>
        </p:nvSpPr>
        <p:spPr bwMode="auto">
          <a:xfrm>
            <a:off x="2730500" y="54868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2730500" y="62488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3676651" y="1759943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AutoShape 7"/>
          <p:cNvSpPr>
            <a:spLocks/>
          </p:cNvSpPr>
          <p:nvPr/>
        </p:nvSpPr>
        <p:spPr bwMode="auto">
          <a:xfrm>
            <a:off x="5461000" y="2059980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0" name="Rectangle 8"/>
          <p:cNvSpPr>
            <a:spLocks/>
          </p:cNvSpPr>
          <p:nvPr/>
        </p:nvSpPr>
        <p:spPr bwMode="auto">
          <a:xfrm>
            <a:off x="5511800" y="213618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201" name="AutoShape 9"/>
          <p:cNvSpPr>
            <a:spLocks/>
          </p:cNvSpPr>
          <p:nvPr/>
        </p:nvSpPr>
        <p:spPr bwMode="auto">
          <a:xfrm>
            <a:off x="6908800" y="2059980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2" name="AutoShape 10"/>
          <p:cNvSpPr>
            <a:spLocks/>
          </p:cNvSpPr>
          <p:nvPr/>
        </p:nvSpPr>
        <p:spPr bwMode="auto">
          <a:xfrm>
            <a:off x="8356600" y="2059980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3" name="Rectangle 11"/>
          <p:cNvSpPr>
            <a:spLocks/>
          </p:cNvSpPr>
          <p:nvPr/>
        </p:nvSpPr>
        <p:spPr bwMode="auto">
          <a:xfrm>
            <a:off x="8407400" y="213618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5141914" y="2615606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6589714" y="2615606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8037513" y="2615606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1" name="Group 21"/>
          <p:cNvGrpSpPr>
            <a:grpSpLocks/>
          </p:cNvGrpSpPr>
          <p:nvPr/>
        </p:nvGrpSpPr>
        <p:grpSpPr bwMode="auto">
          <a:xfrm>
            <a:off x="4254500" y="2982318"/>
            <a:ext cx="1244600" cy="1592263"/>
            <a:chOff x="1720" y="1696"/>
            <a:chExt cx="784" cy="1003"/>
          </a:xfrm>
        </p:grpSpPr>
        <p:sp>
          <p:nvSpPr>
            <p:cNvPr id="136210" name="AutoShape 16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6211" name="Rectangle 17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39" name="Rectangle 19"/>
          <p:cNvSpPr>
            <a:spLocks/>
          </p:cNvSpPr>
          <p:nvPr/>
        </p:nvSpPr>
        <p:spPr bwMode="auto">
          <a:xfrm>
            <a:off x="6515100" y="823317"/>
            <a:ext cx="3314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  <a:sym typeface="Courier" charset="0"/>
              </a:rPr>
              <a:t>myList.iterator()</a:t>
            </a:r>
          </a:p>
        </p:txBody>
      </p:sp>
      <p:sp>
        <p:nvSpPr>
          <p:cNvPr id="136209" name="Rectangle 20"/>
          <p:cNvSpPr>
            <a:spLocks/>
          </p:cNvSpPr>
          <p:nvPr/>
        </p:nvSpPr>
        <p:spPr bwMode="auto">
          <a:xfrm>
            <a:off x="6959600" y="213618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/>
          </p:cNvSpPr>
          <p:nvPr/>
        </p:nvSpPr>
        <p:spPr bwMode="auto">
          <a:xfrm>
            <a:off x="4013200" y="208535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3" name="Rectangle 3"/>
          <p:cNvSpPr>
            <a:spLocks/>
          </p:cNvSpPr>
          <p:nvPr/>
        </p:nvSpPr>
        <p:spPr bwMode="auto">
          <a:xfrm>
            <a:off x="4064000" y="214885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44" name="AutoShape 4"/>
          <p:cNvSpPr>
            <a:spLocks/>
          </p:cNvSpPr>
          <p:nvPr/>
        </p:nvSpPr>
        <p:spPr bwMode="auto">
          <a:xfrm>
            <a:off x="2730500" y="574055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3676651" y="1785318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6" name="AutoShape 6"/>
          <p:cNvSpPr>
            <a:spLocks/>
          </p:cNvSpPr>
          <p:nvPr/>
        </p:nvSpPr>
        <p:spPr bwMode="auto">
          <a:xfrm>
            <a:off x="5461000" y="208535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7" name="Rectangle 7"/>
          <p:cNvSpPr>
            <a:spLocks/>
          </p:cNvSpPr>
          <p:nvPr/>
        </p:nvSpPr>
        <p:spPr bwMode="auto">
          <a:xfrm>
            <a:off x="5511800" y="216155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48" name="AutoShape 8"/>
          <p:cNvSpPr>
            <a:spLocks/>
          </p:cNvSpPr>
          <p:nvPr/>
        </p:nvSpPr>
        <p:spPr bwMode="auto">
          <a:xfrm>
            <a:off x="6908800" y="208535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9" name="AutoShape 9"/>
          <p:cNvSpPr>
            <a:spLocks/>
          </p:cNvSpPr>
          <p:nvPr/>
        </p:nvSpPr>
        <p:spPr bwMode="auto">
          <a:xfrm>
            <a:off x="8356600" y="208535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50" name="Rectangle 10"/>
          <p:cNvSpPr>
            <a:spLocks/>
          </p:cNvSpPr>
          <p:nvPr/>
        </p:nvSpPr>
        <p:spPr bwMode="auto">
          <a:xfrm>
            <a:off x="8407400" y="216155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5141914" y="2640981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6589714" y="2640981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8037513" y="2640981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75" name="Group 31"/>
          <p:cNvGrpSpPr>
            <a:grpSpLocks/>
          </p:cNvGrpSpPr>
          <p:nvPr/>
        </p:nvGrpSpPr>
        <p:grpSpPr bwMode="auto">
          <a:xfrm>
            <a:off x="4254500" y="3007693"/>
            <a:ext cx="1244600" cy="1592263"/>
            <a:chOff x="1720" y="1696"/>
            <a:chExt cx="784" cy="1003"/>
          </a:xfrm>
        </p:grpSpPr>
        <p:sp>
          <p:nvSpPr>
            <p:cNvPr id="138267" name="AutoShape 15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8268" name="Rectangle 16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8269" name="Line 17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2" name="Rectangle 18"/>
          <p:cNvSpPr>
            <a:spLocks/>
          </p:cNvSpPr>
          <p:nvPr/>
        </p:nvSpPr>
        <p:spPr bwMode="auto">
          <a:xfrm>
            <a:off x="6959600" y="4760292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  <a:sym typeface="Courier" charset="0"/>
              </a:rPr>
              <a:t>hasNext()?</a:t>
            </a:r>
          </a:p>
        </p:txBody>
      </p:sp>
      <p:sp>
        <p:nvSpPr>
          <p:cNvPr id="108563" name="Rectangle 19"/>
          <p:cNvSpPr>
            <a:spLocks/>
          </p:cNvSpPr>
          <p:nvPr/>
        </p:nvSpPr>
        <p:spPr bwMode="auto">
          <a:xfrm>
            <a:off x="9156700" y="4658692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08564" name="Rectangle 20"/>
          <p:cNvSpPr>
            <a:spLocks/>
          </p:cNvSpPr>
          <p:nvPr/>
        </p:nvSpPr>
        <p:spPr bwMode="auto">
          <a:xfrm>
            <a:off x="6959600" y="5242892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08565" name="Rectangle 21"/>
          <p:cNvSpPr>
            <a:spLocks/>
          </p:cNvSpPr>
          <p:nvPr/>
        </p:nvSpPr>
        <p:spPr bwMode="auto">
          <a:xfrm>
            <a:off x="2692400" y="5839420"/>
            <a:ext cx="5435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" charset="0"/>
              </a:rPr>
              <a:t>Element e = </a:t>
            </a:r>
            <a:r>
              <a:rPr lang="en-US" altLang="en-US" sz="2400" b="0" dirty="0" err="1">
                <a:solidFill>
                  <a:schemeClr val="tx1"/>
                </a:solidFill>
                <a:latin typeface="Courier New Bold" charset="0"/>
                <a:sym typeface="Courier" charset="0"/>
              </a:rPr>
              <a:t>iterator.next</a:t>
            </a: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" charset="0"/>
              </a:rPr>
              <a:t>();</a:t>
            </a:r>
          </a:p>
        </p:txBody>
      </p:sp>
      <p:sp>
        <p:nvSpPr>
          <p:cNvPr id="138259" name="Rectangle 22"/>
          <p:cNvSpPr>
            <a:spLocks/>
          </p:cNvSpPr>
          <p:nvPr/>
        </p:nvSpPr>
        <p:spPr bwMode="auto">
          <a:xfrm>
            <a:off x="6959600" y="216155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08574" name="Group 30"/>
          <p:cNvGrpSpPr>
            <a:grpSpLocks/>
          </p:cNvGrpSpPr>
          <p:nvPr/>
        </p:nvGrpSpPr>
        <p:grpSpPr bwMode="auto">
          <a:xfrm>
            <a:off x="5067300" y="2982293"/>
            <a:ext cx="1244600" cy="1617663"/>
            <a:chOff x="2232" y="1680"/>
            <a:chExt cx="784" cy="1019"/>
          </a:xfrm>
        </p:grpSpPr>
        <p:sp>
          <p:nvSpPr>
            <p:cNvPr id="138264" name="AutoShape 24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8265" name="Rectangle 25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8266" name="Line 26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1" name="Rectangle 27"/>
          <p:cNvSpPr>
            <a:spLocks/>
          </p:cNvSpPr>
          <p:nvPr/>
        </p:nvSpPr>
        <p:spPr bwMode="auto">
          <a:xfrm>
            <a:off x="2730500" y="5230192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 flipH="1">
            <a:off x="2989264" y="2969593"/>
            <a:ext cx="1341437" cy="2441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Rectangle 29"/>
          <p:cNvSpPr>
            <a:spLocks/>
          </p:cNvSpPr>
          <p:nvPr/>
        </p:nvSpPr>
        <p:spPr bwMode="auto">
          <a:xfrm>
            <a:off x="2730500" y="650255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2" grpId="0"/>
      <p:bldP spid="108563" grpId="0" autoUpdateAnimBg="0"/>
      <p:bldP spid="108564" grpId="0"/>
      <p:bldP spid="108565" grpId="0" autoUpdateAnimBg="0"/>
      <p:bldP spid="108571" grpId="0" animBg="1"/>
      <p:bldP spid="10857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AutoShape 2"/>
          <p:cNvSpPr>
            <a:spLocks/>
          </p:cNvSpPr>
          <p:nvPr/>
        </p:nvSpPr>
        <p:spPr bwMode="auto">
          <a:xfrm>
            <a:off x="40132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1" name="Rectangle 3"/>
          <p:cNvSpPr>
            <a:spLocks/>
          </p:cNvSpPr>
          <p:nvPr/>
        </p:nvSpPr>
        <p:spPr bwMode="auto">
          <a:xfrm>
            <a:off x="4064000" y="21693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2" name="AutoShape 4"/>
          <p:cNvSpPr>
            <a:spLocks/>
          </p:cNvSpPr>
          <p:nvPr/>
        </p:nvSpPr>
        <p:spPr bwMode="auto">
          <a:xfrm>
            <a:off x="2730500" y="594519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3676651" y="1805782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4" name="AutoShape 6"/>
          <p:cNvSpPr>
            <a:spLocks/>
          </p:cNvSpPr>
          <p:nvPr/>
        </p:nvSpPr>
        <p:spPr bwMode="auto">
          <a:xfrm>
            <a:off x="54610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5" name="Rectangle 7"/>
          <p:cNvSpPr>
            <a:spLocks/>
          </p:cNvSpPr>
          <p:nvPr/>
        </p:nvSpPr>
        <p:spPr bwMode="auto">
          <a:xfrm>
            <a:off x="55118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>
            <a:off x="69088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7" name="AutoShape 9"/>
          <p:cNvSpPr>
            <a:spLocks/>
          </p:cNvSpPr>
          <p:nvPr/>
        </p:nvSpPr>
        <p:spPr bwMode="auto">
          <a:xfrm>
            <a:off x="83566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8" name="Rectangle 10"/>
          <p:cNvSpPr>
            <a:spLocks/>
          </p:cNvSpPr>
          <p:nvPr/>
        </p:nvSpPr>
        <p:spPr bwMode="auto">
          <a:xfrm>
            <a:off x="84074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5141914" y="2661445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6589714" y="2661445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>
            <a:off x="8037513" y="2661445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2" name="Rectangle 14"/>
          <p:cNvSpPr>
            <a:spLocks/>
          </p:cNvSpPr>
          <p:nvPr/>
        </p:nvSpPr>
        <p:spPr bwMode="auto">
          <a:xfrm>
            <a:off x="6959600" y="4780756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09583" name="Rectangle 15"/>
          <p:cNvSpPr>
            <a:spLocks/>
          </p:cNvSpPr>
          <p:nvPr/>
        </p:nvSpPr>
        <p:spPr bwMode="auto">
          <a:xfrm>
            <a:off x="9156700" y="4679156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09584" name="Rectangle 16"/>
          <p:cNvSpPr>
            <a:spLocks/>
          </p:cNvSpPr>
          <p:nvPr/>
        </p:nvSpPr>
        <p:spPr bwMode="auto">
          <a:xfrm>
            <a:off x="6959600" y="5263356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0305" name="Rectangle 17"/>
          <p:cNvSpPr>
            <a:spLocks/>
          </p:cNvSpPr>
          <p:nvPr/>
        </p:nvSpPr>
        <p:spPr bwMode="auto">
          <a:xfrm>
            <a:off x="69596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09598" name="Group 30"/>
          <p:cNvGrpSpPr>
            <a:grpSpLocks/>
          </p:cNvGrpSpPr>
          <p:nvPr/>
        </p:nvGrpSpPr>
        <p:grpSpPr bwMode="auto">
          <a:xfrm>
            <a:off x="5067300" y="3002757"/>
            <a:ext cx="1244600" cy="1617663"/>
            <a:chOff x="2232" y="1680"/>
            <a:chExt cx="784" cy="1019"/>
          </a:xfrm>
        </p:grpSpPr>
        <p:sp>
          <p:nvSpPr>
            <p:cNvPr id="140314" name="AutoShape 19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0315" name="Rectangle 20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0316" name="Line 21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597" name="Group 29"/>
          <p:cNvGrpSpPr>
            <a:grpSpLocks/>
          </p:cNvGrpSpPr>
          <p:nvPr/>
        </p:nvGrpSpPr>
        <p:grpSpPr bwMode="auto">
          <a:xfrm>
            <a:off x="6515100" y="3002757"/>
            <a:ext cx="1244600" cy="1617663"/>
            <a:chOff x="3144" y="1680"/>
            <a:chExt cx="784" cy="1019"/>
          </a:xfrm>
        </p:grpSpPr>
        <p:sp>
          <p:nvSpPr>
            <p:cNvPr id="140311" name="AutoShape 23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0312" name="Rectangle 24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08" name="Rectangle 26"/>
          <p:cNvSpPr>
            <a:spLocks/>
          </p:cNvSpPr>
          <p:nvPr/>
        </p:nvSpPr>
        <p:spPr bwMode="auto">
          <a:xfrm>
            <a:off x="2730500" y="5250656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 flipH="1">
            <a:off x="3000376" y="3002756"/>
            <a:ext cx="2790825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10" name="Rectangle 28"/>
          <p:cNvSpPr>
            <a:spLocks/>
          </p:cNvSpPr>
          <p:nvPr/>
        </p:nvSpPr>
        <p:spPr bwMode="auto">
          <a:xfrm>
            <a:off x="2730500" y="670719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/>
      <p:bldP spid="109583" grpId="0" autoUpdateAnimBg="0"/>
      <p:bldP spid="109584" grpId="0"/>
      <p:bldP spid="10959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AutoShape 2"/>
          <p:cNvSpPr>
            <a:spLocks/>
          </p:cNvSpPr>
          <p:nvPr/>
        </p:nvSpPr>
        <p:spPr bwMode="auto">
          <a:xfrm>
            <a:off x="40132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39" name="Rectangle 3"/>
          <p:cNvSpPr>
            <a:spLocks/>
          </p:cNvSpPr>
          <p:nvPr/>
        </p:nvSpPr>
        <p:spPr bwMode="auto">
          <a:xfrm>
            <a:off x="4064000" y="21693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0" name="AutoShape 4"/>
          <p:cNvSpPr>
            <a:spLocks/>
          </p:cNvSpPr>
          <p:nvPr/>
        </p:nvSpPr>
        <p:spPr bwMode="auto">
          <a:xfrm>
            <a:off x="2730500" y="594519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3676651" y="1805782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2" name="AutoShape 6"/>
          <p:cNvSpPr>
            <a:spLocks/>
          </p:cNvSpPr>
          <p:nvPr/>
        </p:nvSpPr>
        <p:spPr bwMode="auto">
          <a:xfrm>
            <a:off x="54610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3" name="Rectangle 7"/>
          <p:cNvSpPr>
            <a:spLocks/>
          </p:cNvSpPr>
          <p:nvPr/>
        </p:nvSpPr>
        <p:spPr bwMode="auto">
          <a:xfrm>
            <a:off x="55118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4" name="AutoShape 8"/>
          <p:cNvSpPr>
            <a:spLocks/>
          </p:cNvSpPr>
          <p:nvPr/>
        </p:nvSpPr>
        <p:spPr bwMode="auto">
          <a:xfrm>
            <a:off x="69088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5" name="AutoShape 9"/>
          <p:cNvSpPr>
            <a:spLocks/>
          </p:cNvSpPr>
          <p:nvPr/>
        </p:nvSpPr>
        <p:spPr bwMode="auto">
          <a:xfrm>
            <a:off x="83566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6" name="Rectangle 10"/>
          <p:cNvSpPr>
            <a:spLocks/>
          </p:cNvSpPr>
          <p:nvPr/>
        </p:nvSpPr>
        <p:spPr bwMode="auto">
          <a:xfrm>
            <a:off x="84074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5141914" y="2661445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>
            <a:off x="6589714" y="2661445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8037513" y="2661445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Rectangle 14"/>
          <p:cNvSpPr>
            <a:spLocks/>
          </p:cNvSpPr>
          <p:nvPr/>
        </p:nvSpPr>
        <p:spPr bwMode="auto">
          <a:xfrm>
            <a:off x="6959600" y="4780756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0607" name="Rectangle 15"/>
          <p:cNvSpPr>
            <a:spLocks/>
          </p:cNvSpPr>
          <p:nvPr/>
        </p:nvSpPr>
        <p:spPr bwMode="auto">
          <a:xfrm>
            <a:off x="9156700" y="4679156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10608" name="Rectangle 16"/>
          <p:cNvSpPr>
            <a:spLocks/>
          </p:cNvSpPr>
          <p:nvPr/>
        </p:nvSpPr>
        <p:spPr bwMode="auto">
          <a:xfrm>
            <a:off x="6959600" y="5263356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2353" name="Rectangle 17"/>
          <p:cNvSpPr>
            <a:spLocks/>
          </p:cNvSpPr>
          <p:nvPr/>
        </p:nvSpPr>
        <p:spPr bwMode="auto">
          <a:xfrm>
            <a:off x="69596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10622" name="Group 30"/>
          <p:cNvGrpSpPr>
            <a:grpSpLocks/>
          </p:cNvGrpSpPr>
          <p:nvPr/>
        </p:nvGrpSpPr>
        <p:grpSpPr bwMode="auto">
          <a:xfrm>
            <a:off x="6515100" y="3002757"/>
            <a:ext cx="1244600" cy="1617663"/>
            <a:chOff x="3144" y="1680"/>
            <a:chExt cx="784" cy="1019"/>
          </a:xfrm>
        </p:grpSpPr>
        <p:sp>
          <p:nvSpPr>
            <p:cNvPr id="142362" name="AutoShape 19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2363" name="Rectangle 20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2364" name="Line 21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1" name="Group 29"/>
          <p:cNvGrpSpPr>
            <a:grpSpLocks/>
          </p:cNvGrpSpPr>
          <p:nvPr/>
        </p:nvGrpSpPr>
        <p:grpSpPr bwMode="auto">
          <a:xfrm>
            <a:off x="8064500" y="3002757"/>
            <a:ext cx="1244600" cy="1617663"/>
            <a:chOff x="4120" y="1680"/>
            <a:chExt cx="784" cy="1019"/>
          </a:xfrm>
        </p:grpSpPr>
        <p:sp>
          <p:nvSpPr>
            <p:cNvPr id="142359" name="AutoShape 23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2360" name="Rectangle 24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56" name="Rectangle 26"/>
          <p:cNvSpPr>
            <a:spLocks/>
          </p:cNvSpPr>
          <p:nvPr/>
        </p:nvSpPr>
        <p:spPr bwMode="auto">
          <a:xfrm>
            <a:off x="2730500" y="5250656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 flipH="1">
            <a:off x="3003550" y="3015456"/>
            <a:ext cx="4273550" cy="2432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8" name="Rectangle 28"/>
          <p:cNvSpPr>
            <a:spLocks/>
          </p:cNvSpPr>
          <p:nvPr/>
        </p:nvSpPr>
        <p:spPr bwMode="auto">
          <a:xfrm>
            <a:off x="2730500" y="670719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  <p:bldP spid="110607" grpId="0" autoUpdateAnimBg="0"/>
      <p:bldP spid="110608" grpId="0"/>
      <p:bldP spid="1106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/>
          <p:cNvSpPr>
            <a:spLocks/>
          </p:cNvSpPr>
          <p:nvPr/>
        </p:nvSpPr>
        <p:spPr bwMode="auto">
          <a:xfrm>
            <a:off x="40132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87" name="Rectangle 3"/>
          <p:cNvSpPr>
            <a:spLocks/>
          </p:cNvSpPr>
          <p:nvPr/>
        </p:nvSpPr>
        <p:spPr bwMode="auto">
          <a:xfrm>
            <a:off x="4064000" y="21693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88" name="AutoShape 4"/>
          <p:cNvSpPr>
            <a:spLocks/>
          </p:cNvSpPr>
          <p:nvPr/>
        </p:nvSpPr>
        <p:spPr bwMode="auto">
          <a:xfrm>
            <a:off x="2730500" y="594519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3676651" y="1805782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0" name="AutoShape 6"/>
          <p:cNvSpPr>
            <a:spLocks/>
          </p:cNvSpPr>
          <p:nvPr/>
        </p:nvSpPr>
        <p:spPr bwMode="auto">
          <a:xfrm>
            <a:off x="54610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1" name="Rectangle 7"/>
          <p:cNvSpPr>
            <a:spLocks/>
          </p:cNvSpPr>
          <p:nvPr/>
        </p:nvSpPr>
        <p:spPr bwMode="auto">
          <a:xfrm>
            <a:off x="55118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92" name="AutoShape 8"/>
          <p:cNvSpPr>
            <a:spLocks/>
          </p:cNvSpPr>
          <p:nvPr/>
        </p:nvSpPr>
        <p:spPr bwMode="auto">
          <a:xfrm>
            <a:off x="69088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3" name="AutoShape 9"/>
          <p:cNvSpPr>
            <a:spLocks/>
          </p:cNvSpPr>
          <p:nvPr/>
        </p:nvSpPr>
        <p:spPr bwMode="auto">
          <a:xfrm>
            <a:off x="8356600" y="2105819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4" name="Rectangle 10"/>
          <p:cNvSpPr>
            <a:spLocks/>
          </p:cNvSpPr>
          <p:nvPr/>
        </p:nvSpPr>
        <p:spPr bwMode="auto">
          <a:xfrm>
            <a:off x="84074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5141914" y="2661445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6589714" y="2661445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8037513" y="2661445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Rectangle 14"/>
          <p:cNvSpPr>
            <a:spLocks/>
          </p:cNvSpPr>
          <p:nvPr/>
        </p:nvSpPr>
        <p:spPr bwMode="auto">
          <a:xfrm>
            <a:off x="6959600" y="4780756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1631" name="Rectangle 15"/>
          <p:cNvSpPr>
            <a:spLocks/>
          </p:cNvSpPr>
          <p:nvPr/>
        </p:nvSpPr>
        <p:spPr bwMode="auto">
          <a:xfrm>
            <a:off x="9156700" y="4742656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11632" name="Rectangle 16"/>
          <p:cNvSpPr>
            <a:spLocks/>
          </p:cNvSpPr>
          <p:nvPr/>
        </p:nvSpPr>
        <p:spPr bwMode="auto">
          <a:xfrm>
            <a:off x="6959600" y="5263356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4401" name="Rectangle 17"/>
          <p:cNvSpPr>
            <a:spLocks/>
          </p:cNvSpPr>
          <p:nvPr/>
        </p:nvSpPr>
        <p:spPr bwMode="auto">
          <a:xfrm>
            <a:off x="6959600" y="2182019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11646" name="Group 30"/>
          <p:cNvGrpSpPr>
            <a:grpSpLocks/>
          </p:cNvGrpSpPr>
          <p:nvPr/>
        </p:nvGrpSpPr>
        <p:grpSpPr bwMode="auto">
          <a:xfrm>
            <a:off x="8064500" y="3002757"/>
            <a:ext cx="1244600" cy="1617663"/>
            <a:chOff x="4120" y="1680"/>
            <a:chExt cx="784" cy="1019"/>
          </a:xfrm>
        </p:grpSpPr>
        <p:sp>
          <p:nvSpPr>
            <p:cNvPr id="144410" name="AutoShape 19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4411" name="Rectangle 20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4412" name="Line 21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45" name="Group 29"/>
          <p:cNvGrpSpPr>
            <a:grpSpLocks/>
          </p:cNvGrpSpPr>
          <p:nvPr/>
        </p:nvGrpSpPr>
        <p:grpSpPr bwMode="auto">
          <a:xfrm>
            <a:off x="9156700" y="3002757"/>
            <a:ext cx="1244600" cy="1617663"/>
            <a:chOff x="4808" y="1680"/>
            <a:chExt cx="784" cy="1019"/>
          </a:xfrm>
        </p:grpSpPr>
        <p:sp>
          <p:nvSpPr>
            <p:cNvPr id="144407" name="AutoShape 23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4408" name="Rectangle 24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04" name="Rectangle 26"/>
          <p:cNvSpPr>
            <a:spLocks/>
          </p:cNvSpPr>
          <p:nvPr/>
        </p:nvSpPr>
        <p:spPr bwMode="auto">
          <a:xfrm>
            <a:off x="2730500" y="5250656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flipH="1">
            <a:off x="3005138" y="2988469"/>
            <a:ext cx="5618162" cy="2462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6" name="Rectangle 28"/>
          <p:cNvSpPr>
            <a:spLocks/>
          </p:cNvSpPr>
          <p:nvPr/>
        </p:nvSpPr>
        <p:spPr bwMode="auto">
          <a:xfrm>
            <a:off x="2730500" y="670719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/>
      <p:bldP spid="111631" grpId="0" autoUpdateAnimBg="0"/>
      <p:bldP spid="111632" grpId="0"/>
      <p:bldP spid="11164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/>
          <p:cNvSpPr>
            <a:spLocks/>
          </p:cNvSpPr>
          <p:nvPr/>
        </p:nvSpPr>
        <p:spPr bwMode="auto">
          <a:xfrm>
            <a:off x="4013200" y="207610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5" name="Rectangle 3"/>
          <p:cNvSpPr>
            <a:spLocks/>
          </p:cNvSpPr>
          <p:nvPr/>
        </p:nvSpPr>
        <p:spPr bwMode="auto">
          <a:xfrm>
            <a:off x="4064000" y="213960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36" name="AutoShape 4"/>
          <p:cNvSpPr>
            <a:spLocks/>
          </p:cNvSpPr>
          <p:nvPr/>
        </p:nvSpPr>
        <p:spPr bwMode="auto">
          <a:xfrm>
            <a:off x="2730500" y="56480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3676651" y="1776066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5461000" y="207610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9" name="Rectangle 7"/>
          <p:cNvSpPr>
            <a:spLocks/>
          </p:cNvSpPr>
          <p:nvPr/>
        </p:nvSpPr>
        <p:spPr bwMode="auto">
          <a:xfrm>
            <a:off x="5511800" y="215230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40" name="AutoShape 8"/>
          <p:cNvSpPr>
            <a:spLocks/>
          </p:cNvSpPr>
          <p:nvPr/>
        </p:nvSpPr>
        <p:spPr bwMode="auto">
          <a:xfrm>
            <a:off x="6908800" y="207610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>
            <a:off x="8356600" y="207610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42" name="Rectangle 10"/>
          <p:cNvSpPr>
            <a:spLocks/>
          </p:cNvSpPr>
          <p:nvPr/>
        </p:nvSpPr>
        <p:spPr bwMode="auto">
          <a:xfrm>
            <a:off x="8407400" y="215230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>
            <a:off x="5141914" y="2631729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6589714" y="2631729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8037513" y="2631729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4" name="Rectangle 14"/>
          <p:cNvSpPr>
            <a:spLocks/>
          </p:cNvSpPr>
          <p:nvPr/>
        </p:nvSpPr>
        <p:spPr bwMode="auto">
          <a:xfrm>
            <a:off x="6959600" y="486534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2655" name="Rectangle 15"/>
          <p:cNvSpPr>
            <a:spLocks/>
          </p:cNvSpPr>
          <p:nvPr/>
        </p:nvSpPr>
        <p:spPr bwMode="auto">
          <a:xfrm>
            <a:off x="9017000" y="4674840"/>
            <a:ext cx="1117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200" b="0">
                <a:solidFill>
                  <a:srgbClr val="BB2327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✗</a:t>
            </a:r>
          </a:p>
        </p:txBody>
      </p:sp>
      <p:sp>
        <p:nvSpPr>
          <p:cNvPr id="146448" name="Rectangle 16"/>
          <p:cNvSpPr>
            <a:spLocks/>
          </p:cNvSpPr>
          <p:nvPr/>
        </p:nvSpPr>
        <p:spPr bwMode="auto">
          <a:xfrm>
            <a:off x="6959600" y="215230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46449" name="Group 23"/>
          <p:cNvGrpSpPr>
            <a:grpSpLocks/>
          </p:cNvGrpSpPr>
          <p:nvPr/>
        </p:nvGrpSpPr>
        <p:grpSpPr bwMode="auto">
          <a:xfrm>
            <a:off x="9156700" y="2973041"/>
            <a:ext cx="1244600" cy="1617663"/>
            <a:chOff x="4808" y="1680"/>
            <a:chExt cx="784" cy="1019"/>
          </a:xfrm>
        </p:grpSpPr>
        <p:sp>
          <p:nvSpPr>
            <p:cNvPr id="146452" name="AutoShape 18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6453" name="Rectangle 19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6454" name="Line 20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50" name="Rectangle 21"/>
          <p:cNvSpPr>
            <a:spLocks/>
          </p:cNvSpPr>
          <p:nvPr/>
        </p:nvSpPr>
        <p:spPr bwMode="auto">
          <a:xfrm>
            <a:off x="2730500" y="522094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51" name="Rectangle 22"/>
          <p:cNvSpPr>
            <a:spLocks/>
          </p:cNvSpPr>
          <p:nvPr/>
        </p:nvSpPr>
        <p:spPr bwMode="auto">
          <a:xfrm>
            <a:off x="2730500" y="64100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4" grpId="0"/>
      <p:bldP spid="11265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Index versus Iterator</a:t>
            </a:r>
          </a:p>
        </p:txBody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ea typeface="MS PGothic" charset="-128"/>
              </a:rPr>
              <a:t>Ways to iterate over a collection: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ea typeface="MS PGothic" charset="-128"/>
              </a:rPr>
              <a:t>for-each loop.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>
                <a:ea typeface="MS PGothic" charset="-128"/>
              </a:rPr>
              <a:t>Use if we want to process every element.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ea typeface="MS PGothic" charset="-128"/>
              </a:rPr>
              <a:t>while loop.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>
                <a:ea typeface="MS PGothic" charset="-128"/>
              </a:rPr>
              <a:t>Use if we might want to stop part way through.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>
                <a:ea typeface="MS PGothic" charset="-128"/>
              </a:rPr>
              <a:t>Use for repetition that doesn't involve a collection.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b="1" dirty="0">
                <a:latin typeface="Courier New" charset="0"/>
                <a:ea typeface="MS PGothic" charset="-128"/>
              </a:rPr>
              <a:t>Iterator</a:t>
            </a:r>
            <a:r>
              <a:rPr lang="en-GB" altLang="en-US" sz="2400" dirty="0">
                <a:ea typeface="MS PGothic" charset="-128"/>
              </a:rPr>
              <a:t> object.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>
                <a:ea typeface="MS PGothic" charset="-128"/>
              </a:rPr>
              <a:t>Use if we might want to stop part way through.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>
                <a:ea typeface="MS PGothic" charset="-128"/>
              </a:rPr>
              <a:t>Often used with collections where indexed access is not very efficient, or impossible.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i="1" dirty="0">
                <a:ea typeface="MS PGothic" charset="-128"/>
              </a:rPr>
              <a:t>Use to remove from a collection.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ea typeface="MS PGothic" charset="-128"/>
              </a:rPr>
              <a:t>Iteration is an important programming </a:t>
            </a:r>
            <a:r>
              <a:rPr lang="en-GB" altLang="en-US" sz="2800" i="1" dirty="0">
                <a:ea typeface="MS PGothic" charset="-128"/>
              </a:rPr>
              <a:t>pattern</a:t>
            </a:r>
            <a:r>
              <a:rPr lang="en-GB" altLang="en-US" sz="2800" dirty="0">
                <a:ea typeface="MS PGothic" charset="-128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Removing from a collection</a:t>
            </a: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Iterator&lt;Track&gt; it = </a:t>
            </a:r>
            <a:r>
              <a:rPr lang="en-US" altLang="en-US" sz="2400" b="1" dirty="0" err="1">
                <a:latin typeface="Courier New Bold" charset="0"/>
                <a:ea typeface="MS PGothic" charset="-128"/>
              </a:rPr>
              <a:t>tracks.iterator</a:t>
            </a:r>
            <a:r>
              <a:rPr lang="en-US" altLang="en-US" sz="2400" b="1" dirty="0">
                <a:latin typeface="Courier New Bold" charset="0"/>
                <a:ea typeface="MS PGothic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while(</a:t>
            </a:r>
            <a:r>
              <a:rPr lang="en-US" altLang="en-US" sz="2400" b="1" dirty="0" err="1">
                <a:latin typeface="Courier New Bold" charset="0"/>
                <a:ea typeface="MS PGothic" charset="-128"/>
              </a:rPr>
              <a:t>it.hasNext</a:t>
            </a:r>
            <a:r>
              <a:rPr lang="en-US" altLang="en-US" sz="2400" b="1" dirty="0">
                <a:latin typeface="Courier New Bold" charset="0"/>
                <a:ea typeface="MS PGothic" charset="-128"/>
              </a:rPr>
              <a:t>())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    Track t = </a:t>
            </a:r>
            <a:r>
              <a:rPr lang="en-US" altLang="en-US" sz="2400" b="1" dirty="0" err="1">
                <a:latin typeface="Courier New Bold" charset="0"/>
                <a:ea typeface="MS PGothic" charset="-128"/>
              </a:rPr>
              <a:t>it.next</a:t>
            </a:r>
            <a:r>
              <a:rPr lang="en-US" altLang="en-US" sz="2400" b="1" dirty="0">
                <a:latin typeface="Courier New Bold" charset="0"/>
                <a:ea typeface="MS PGothic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    String artist = </a:t>
            </a:r>
            <a:r>
              <a:rPr lang="en-US" altLang="en-US" sz="2400" b="1" dirty="0" err="1">
                <a:latin typeface="Courier New Bold" charset="0"/>
                <a:ea typeface="MS PGothic" charset="-128"/>
              </a:rPr>
              <a:t>t.getArtist</a:t>
            </a:r>
            <a:r>
              <a:rPr lang="en-US" altLang="en-US" sz="2400" b="1" dirty="0">
                <a:latin typeface="Courier New Bold" charset="0"/>
                <a:ea typeface="MS PGothic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    if(</a:t>
            </a:r>
            <a:r>
              <a:rPr lang="en-US" altLang="en-US" sz="2400" b="1" dirty="0" err="1">
                <a:latin typeface="Courier New Bold" charset="0"/>
                <a:ea typeface="MS PGothic" charset="-128"/>
              </a:rPr>
              <a:t>artist.equals</a:t>
            </a:r>
            <a:r>
              <a:rPr lang="en-US" altLang="en-US" sz="2400" b="1" dirty="0">
                <a:latin typeface="Courier New Bold" charset="0"/>
                <a:ea typeface="MS PGothic" charset="-128"/>
              </a:rPr>
              <a:t>(</a:t>
            </a:r>
            <a:r>
              <a:rPr lang="en-US" altLang="en-US" sz="2400" b="1" dirty="0" err="1">
                <a:latin typeface="Courier New Bold" charset="0"/>
                <a:ea typeface="MS PGothic" charset="-128"/>
              </a:rPr>
              <a:t>artistToRemove</a:t>
            </a:r>
            <a:r>
              <a:rPr lang="en-US" altLang="en-US" sz="2400" b="1" dirty="0">
                <a:latin typeface="Courier New Bold" charset="0"/>
                <a:ea typeface="MS PGothic" charset="-128"/>
              </a:rPr>
              <a:t>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        </a:t>
            </a:r>
            <a:r>
              <a:rPr lang="en-US" altLang="en-US" sz="2400" b="1" dirty="0" err="1">
                <a:latin typeface="Courier New Bold" charset="0"/>
                <a:ea typeface="MS PGothic" charset="-128"/>
              </a:rPr>
              <a:t>it.remove</a:t>
            </a:r>
            <a:r>
              <a:rPr lang="en-US" altLang="en-US" sz="2400" b="1" dirty="0">
                <a:latin typeface="Courier New Bold" charset="0"/>
                <a:ea typeface="MS PGothic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 sz="2400" b="1" dirty="0">
                <a:latin typeface="Courier New Bold" charset="0"/>
                <a:ea typeface="MS PGothic" charset="-128"/>
              </a:rPr>
              <a:t>}</a:t>
            </a:r>
          </a:p>
        </p:txBody>
      </p:sp>
      <p:grpSp>
        <p:nvGrpSpPr>
          <p:cNvPr id="150531" name="Group 7"/>
          <p:cNvGrpSpPr>
            <a:grpSpLocks/>
          </p:cNvGrpSpPr>
          <p:nvPr/>
        </p:nvGrpSpPr>
        <p:grpSpPr bwMode="auto">
          <a:xfrm>
            <a:off x="3935438" y="4293790"/>
            <a:ext cx="5832476" cy="1519236"/>
            <a:chOff x="1837" y="2478"/>
            <a:chExt cx="3674" cy="957"/>
          </a:xfrm>
        </p:grpSpPr>
        <p:sp>
          <p:nvSpPr>
            <p:cNvPr id="150532" name="AutoShape 8"/>
            <p:cNvSpPr>
              <a:spLocks noChangeArrowheads="1"/>
            </p:cNvSpPr>
            <p:nvPr/>
          </p:nvSpPr>
          <p:spPr bwMode="auto">
            <a:xfrm>
              <a:off x="1837" y="3070"/>
              <a:ext cx="3674" cy="3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Using the Iterator</a:t>
              </a:r>
              <a:r>
                <a:rPr lang="en-US" altLang="ja-JP" sz="2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's </a:t>
              </a:r>
              <a:r>
                <a:rPr lang="en-US" altLang="ja-JP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altLang="ja-JP" sz="2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 method.</a:t>
              </a:r>
              <a:endParaRPr lang="en-US" alt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50533" name="Line 6"/>
            <p:cNvSpPr>
              <a:spLocks noChangeShapeType="1"/>
            </p:cNvSpPr>
            <p:nvPr/>
          </p:nvSpPr>
          <p:spPr bwMode="auto">
            <a:xfrm flipH="1" flipV="1">
              <a:off x="2790" y="2478"/>
              <a:ext cx="4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Generic classes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dirty="0">
                <a:ea typeface="MS PGothic" charset="-128"/>
              </a:rPr>
              <a:t>Collections are known as </a:t>
            </a:r>
            <a:r>
              <a:rPr lang="en-GB" altLang="en-US" sz="3200" i="1" dirty="0">
                <a:ea typeface="MS PGothic" charset="-128"/>
              </a:rPr>
              <a:t>parameterized</a:t>
            </a:r>
            <a:r>
              <a:rPr lang="en-GB" altLang="en-US" sz="3200" dirty="0">
                <a:ea typeface="MS PGothic" charset="-128"/>
              </a:rPr>
              <a:t> or </a:t>
            </a:r>
            <a:r>
              <a:rPr lang="en-GB" altLang="en-US" sz="3200" i="1" dirty="0">
                <a:ea typeface="MS PGothic" charset="-128"/>
              </a:rPr>
              <a:t>generic</a:t>
            </a:r>
            <a:r>
              <a:rPr lang="en-GB" altLang="en-US" sz="3200" dirty="0">
                <a:ea typeface="MS PGothic" charset="-128"/>
              </a:rPr>
              <a:t> types.</a:t>
            </a:r>
          </a:p>
          <a:p>
            <a:pPr eaLnBrk="1" hangingPunct="1"/>
            <a:r>
              <a:rPr lang="en-GB" altLang="en-US" sz="32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ArrayList</a:t>
            </a:r>
            <a:r>
              <a:rPr lang="en-GB" altLang="en-US" sz="3200" dirty="0">
                <a:ea typeface="MS PGothic" charset="-128"/>
              </a:rPr>
              <a:t> implements list functionality:</a:t>
            </a:r>
          </a:p>
          <a:p>
            <a:pPr lvl="1" eaLnBrk="1" hangingPunct="1"/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add</a:t>
            </a:r>
            <a:r>
              <a:rPr lang="en-GB" altLang="en-US" sz="2800" dirty="0">
                <a:ea typeface="MS PGothic" charset="-128"/>
              </a:rPr>
              <a:t>, </a:t>
            </a: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get</a:t>
            </a:r>
            <a:r>
              <a:rPr lang="en-GB" altLang="en-US" sz="2800" dirty="0">
                <a:ea typeface="MS PGothic" charset="-128"/>
              </a:rPr>
              <a:t>, </a:t>
            </a: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size</a:t>
            </a:r>
            <a:r>
              <a:rPr lang="en-GB" altLang="en-US" sz="2800" dirty="0">
                <a:ea typeface="MS PGothic" charset="-128"/>
              </a:rPr>
              <a:t>, etc.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The type parameter says what we want a list of:</a:t>
            </a:r>
          </a:p>
          <a:p>
            <a:pPr lvl="1" eaLnBrk="1" hangingPunct="1"/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ArrayList&lt;Person&gt;</a:t>
            </a:r>
          </a:p>
          <a:p>
            <a:pPr lvl="1" eaLnBrk="1" hangingPunct="1"/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ArrayList&lt;TicketMachine&gt;</a:t>
            </a:r>
          </a:p>
          <a:p>
            <a:pPr lvl="1" eaLnBrk="1" hangingPunct="1"/>
            <a:r>
              <a:rPr lang="en-GB" altLang="en-US" sz="2800" dirty="0">
                <a:ea typeface="MS PGothic" charset="-128"/>
              </a:rPr>
              <a:t>etc.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220" y="188640"/>
            <a:ext cx="9231560" cy="1392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Removing from a collection – wrong!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2132856"/>
            <a:ext cx="7467600" cy="400622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 Bold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 index = 0;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while(index &lt;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</a:rPr>
              <a:t>tracks.size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    Track 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</a:rPr>
              <a:t>tracks.get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(index);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    String artist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</a:rPr>
              <a:t>t.getArtist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    if(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</a:rPr>
              <a:t>artist.equals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</a:rPr>
              <a:t>artistToRemove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</a:rPr>
              <a:t>tracks.remove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(index);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    index++;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816080" y="1843415"/>
            <a:ext cx="4464496" cy="57888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</a:rPr>
              <a:t>Can you spot what is wrong?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2CD27E-385D-1D70-959D-DFB7A1A44A71}"/>
              </a:ext>
            </a:extLst>
          </p:cNvPr>
          <p:cNvSpPr/>
          <p:nvPr/>
        </p:nvSpPr>
        <p:spPr>
          <a:xfrm>
            <a:off x="2783632" y="5085184"/>
            <a:ext cx="1872208" cy="578882"/>
          </a:xfrm>
          <a:prstGeom prst="ellipse">
            <a:avLst/>
          </a:prstGeom>
          <a:noFill/>
          <a:ln w="508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8A2A52-B0BE-ED7A-B681-95F86BCB7E26}"/>
              </a:ext>
            </a:extLst>
          </p:cNvPr>
          <p:cNvSpPr/>
          <p:nvPr/>
        </p:nvSpPr>
        <p:spPr bwMode="auto">
          <a:xfrm>
            <a:off x="6600056" y="5037688"/>
            <a:ext cx="4680520" cy="105560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</a:rPr>
              <a:t>What happens to the other indices if an item is removed?</a:t>
            </a:r>
          </a:p>
        </p:txBody>
      </p:sp>
    </p:spTree>
    <p:extLst>
      <p:ext uri="{BB962C8B-B14F-4D97-AF65-F5344CB8AC3E}">
        <p14:creationId xmlns:p14="http://schemas.microsoft.com/office/powerpoint/2010/main" val="1616098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allAtOnce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MS PGothic" charset="-128"/>
              </a:rPr>
              <a:t>Loop statements allow a block of statements to be repeated.</a:t>
            </a:r>
          </a:p>
          <a:p>
            <a:pPr eaLnBrk="1" hangingPunct="1"/>
            <a:r>
              <a:rPr lang="en-US" altLang="en-US" sz="3200" dirty="0">
                <a:ea typeface="MS PGothic" charset="-128"/>
              </a:rPr>
              <a:t>The for-each loop allows iteration over a whole collection.</a:t>
            </a:r>
          </a:p>
          <a:p>
            <a:pPr eaLnBrk="1" hangingPunct="1"/>
            <a:r>
              <a:rPr lang="en-US" altLang="en-US" sz="3200" dirty="0">
                <a:ea typeface="MS PGothic" charset="-128"/>
              </a:rPr>
              <a:t>The while loop allows the repetition to be controlled by a boolean expression.</a:t>
            </a:r>
          </a:p>
          <a:p>
            <a:pPr eaLnBrk="1" hangingPunct="1"/>
            <a:r>
              <a:rPr lang="en-US" altLang="en-US" sz="3200" dirty="0">
                <a:ea typeface="MS PGothic" charset="-128"/>
              </a:rPr>
              <a:t>All collection classes provide special </a:t>
            </a:r>
            <a:r>
              <a:rPr lang="en-US" altLang="en-US" sz="3200" b="1" dirty="0">
                <a:latin typeface="Courier New" charset="0"/>
                <a:ea typeface="MS PGothic" charset="-128"/>
              </a:rPr>
              <a:t>Iterator</a:t>
            </a:r>
            <a:r>
              <a:rPr lang="en-US" altLang="en-US" sz="3200" dirty="0">
                <a:ea typeface="MS PGothic" charset="-128"/>
              </a:rPr>
              <a:t> objects that provide sequential access to a whole collection.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The auction project</a:t>
            </a:r>
          </a:p>
        </p:txBody>
      </p:sp>
      <p:pic>
        <p:nvPicPr>
          <p:cNvPr id="155650" name="Picture 5" descr="fig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01" y="1705827"/>
            <a:ext cx="6544398" cy="475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</a:t>
            </a:r>
            <a:r>
              <a:rPr lang="en-US" i="1">
                <a:ea typeface="+mj-ea"/>
                <a:cs typeface="+mj-cs"/>
              </a:rPr>
              <a:t>auction</a:t>
            </a:r>
            <a:r>
              <a:rPr lang="en-US">
                <a:ea typeface="+mj-ea"/>
                <a:cs typeface="+mj-cs"/>
              </a:rPr>
              <a:t> project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The </a:t>
            </a:r>
            <a:r>
              <a:rPr lang="en-US" altLang="en-US" i="1">
                <a:ea typeface="MS PGothic" charset="-128"/>
              </a:rPr>
              <a:t>auction</a:t>
            </a:r>
            <a:r>
              <a:rPr lang="en-US" altLang="en-US">
                <a:ea typeface="MS PGothic" charset="-128"/>
              </a:rPr>
              <a:t> project provides further illustration of collections and iteration.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Examples of using </a:t>
            </a:r>
            <a:r>
              <a:rPr lang="en-US" altLang="en-US">
                <a:latin typeface="Courier New Bold" charset="0"/>
                <a:ea typeface="MS PGothic" charset="-128"/>
              </a:rPr>
              <a:t>null</a:t>
            </a:r>
            <a:r>
              <a:rPr lang="en-US" altLang="en-US">
                <a:ea typeface="MS PGothic" charset="-128"/>
              </a:rPr>
              <a:t>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Anonymous objects.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Chaining method calls.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 Bold" charset="0"/>
                <a:ea typeface="MS PGothic" charset="-128"/>
              </a:rPr>
              <a:t>null</a:t>
            </a:r>
          </a:p>
        </p:txBody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Used with object types.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Used to indicate, 'no object'.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We can test if an object variable holds the </a:t>
            </a:r>
            <a:r>
              <a:rPr lang="en-US" altLang="en-US" dirty="0">
                <a:latin typeface="Courier New Bold" charset="0"/>
                <a:ea typeface="MS PGothic" charset="-128"/>
              </a:rPr>
              <a:t>null</a:t>
            </a:r>
            <a:r>
              <a:rPr lang="en-US" altLang="en-US" dirty="0">
                <a:ea typeface="MS PGothic" charset="-128"/>
              </a:rPr>
              <a:t> value:</a:t>
            </a:r>
            <a:br>
              <a:rPr lang="en-US" altLang="en-US" dirty="0">
                <a:ea typeface="MS PGothic" charset="-128"/>
              </a:rPr>
            </a:br>
            <a:br>
              <a:rPr lang="en-US" altLang="en-US" dirty="0">
                <a:ea typeface="MS PGothic" charset="-128"/>
              </a:rPr>
            </a:br>
            <a:r>
              <a:rPr lang="en-US" altLang="en-US" sz="3500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if(</a:t>
            </a:r>
            <a:r>
              <a:rPr lang="en-US" altLang="en-US" sz="3500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highestBid</a:t>
            </a:r>
            <a:r>
              <a:rPr lang="en-US" altLang="en-US" sz="3500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 == null) …</a:t>
            </a:r>
            <a:br>
              <a:rPr lang="en-US" altLang="en-US" sz="2800" dirty="0">
                <a:latin typeface="Courier New Bold" charset="0"/>
                <a:ea typeface="MS PGothic" charset="-128"/>
              </a:rPr>
            </a:br>
            <a:endParaRPr lang="en-US" altLang="en-US" sz="2800" dirty="0">
              <a:latin typeface="Courier New Bold" charset="0"/>
              <a:ea typeface="MS PGothic" charset="-128"/>
            </a:endParaRPr>
          </a:p>
          <a:p>
            <a:pPr eaLnBrk="1" hangingPunct="1"/>
            <a:r>
              <a:rPr lang="en-US" altLang="en-US" dirty="0">
                <a:ea typeface="MS PGothic" charset="-128"/>
              </a:rPr>
              <a:t>Used to indicate </a:t>
            </a:r>
            <a:r>
              <a:rPr lang="en-US" altLang="ja-JP" dirty="0">
                <a:ea typeface="MS PGothic" charset="-128"/>
              </a:rPr>
              <a:t>'no bid yet'.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Anonymous objects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Objects are often created and handed on elsewhere immediately:</a:t>
            </a:r>
            <a:br>
              <a:rPr lang="en-US" altLang="en-US" dirty="0">
                <a:ea typeface="MS PGothic" charset="-128"/>
              </a:rPr>
            </a:br>
            <a:br>
              <a:rPr lang="en-US" altLang="en-US" dirty="0">
                <a:ea typeface="MS PGothic" charset="-128"/>
              </a:rPr>
            </a:br>
            <a:r>
              <a:rPr lang="en-US" altLang="en-US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Lot </a:t>
            </a:r>
            <a:r>
              <a:rPr lang="en-US" altLang="en-US" sz="30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furtherLot</a:t>
            </a:r>
            <a:r>
              <a:rPr lang="en-US" altLang="en-US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 = new Lot(…);</a:t>
            </a:r>
            <a:br>
              <a:rPr lang="en-US" altLang="en-US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</a:br>
            <a:r>
              <a:rPr lang="en-US" altLang="en-US" sz="30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lots.add</a:t>
            </a:r>
            <a:r>
              <a:rPr lang="en-US" altLang="en-US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(</a:t>
            </a:r>
            <a:r>
              <a:rPr lang="en-US" altLang="en-US" sz="30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furtherLot</a:t>
            </a:r>
            <a:r>
              <a:rPr lang="en-US" altLang="en-US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);</a:t>
            </a:r>
            <a:br>
              <a:rPr lang="en-US" altLang="en-US" dirty="0">
                <a:latin typeface="Courier New Bold" charset="0"/>
                <a:ea typeface="MS PGothic" charset="-128"/>
              </a:rPr>
            </a:br>
            <a:endParaRPr lang="en-US" altLang="en-US" dirty="0">
              <a:latin typeface="Courier New Bold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We don</a:t>
            </a:r>
            <a:r>
              <a:rPr lang="en-US" altLang="ja-JP" dirty="0">
                <a:ea typeface="MS PGothic" charset="-128"/>
              </a:rPr>
              <a:t>'t really need </a:t>
            </a:r>
            <a:r>
              <a:rPr lang="en-US" altLang="ja-JP" dirty="0" err="1">
                <a:latin typeface="Courier New Bold" charset="0"/>
                <a:ea typeface="MS PGothic" charset="-128"/>
              </a:rPr>
              <a:t>furtherLot</a:t>
            </a:r>
            <a:r>
              <a:rPr lang="en-US" altLang="ja-JP" dirty="0">
                <a:ea typeface="MS PGothic" charset="-128"/>
              </a:rPr>
              <a:t>:</a:t>
            </a:r>
            <a:br>
              <a:rPr lang="en-US" altLang="ja-JP" dirty="0">
                <a:ea typeface="MS PGothic" charset="-128"/>
              </a:rPr>
            </a:br>
            <a:br>
              <a:rPr lang="en-US" altLang="ja-JP" dirty="0">
                <a:ea typeface="MS PGothic" charset="-128"/>
              </a:rPr>
            </a:br>
            <a:r>
              <a:rPr lang="en-US" altLang="ja-JP" sz="30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lots.add</a:t>
            </a:r>
            <a:r>
              <a:rPr lang="en-US" altLang="ja-JP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(new Lot(…));</a:t>
            </a:r>
            <a:endParaRPr lang="en-US" altLang="en-US" sz="2800" b="1" dirty="0">
              <a:solidFill>
                <a:schemeClr val="tx1"/>
              </a:solidFill>
              <a:latin typeface="Courier New Bold" charset="0"/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Chaining method calls</a:t>
            </a:r>
          </a:p>
        </p:txBody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Methods often return objects.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We often immediately call a method on the returned object.</a:t>
            </a:r>
            <a:br>
              <a:rPr lang="en-US" altLang="en-US" dirty="0">
                <a:ea typeface="MS PGothic" charset="-128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Bid bid 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lot.getHighestBid</a:t>
            </a:r>
            <a:r>
              <a:rPr lang="en-US" altLang="en-US" sz="28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();</a:t>
            </a:r>
            <a:br>
              <a:rPr lang="en-US" altLang="en-US" sz="28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Person bidder 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bid.getBidder</a:t>
            </a:r>
            <a:r>
              <a:rPr lang="en-US" altLang="en-US" sz="28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();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We can use the anonymous object concept and </a:t>
            </a:r>
            <a:r>
              <a:rPr lang="en-US" altLang="en-US" i="1" dirty="0">
                <a:ea typeface="MS PGothic" charset="-128"/>
              </a:rPr>
              <a:t>chain</a:t>
            </a:r>
            <a:r>
              <a:rPr lang="en-US" altLang="en-US" dirty="0">
                <a:ea typeface="MS PGothic" charset="-128"/>
              </a:rPr>
              <a:t> method calls:</a:t>
            </a:r>
            <a:br>
              <a:rPr lang="en-US" altLang="en-US" dirty="0">
                <a:ea typeface="MS PGothic" charset="-128"/>
              </a:rPr>
            </a:br>
            <a:r>
              <a:rPr lang="en-US" altLang="en-US" sz="30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lot.getHighestBid</a:t>
            </a:r>
            <a:r>
              <a:rPr lang="en-US" altLang="en-US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().</a:t>
            </a:r>
            <a:r>
              <a:rPr lang="en-US" altLang="en-US" sz="3000" b="1" dirty="0" err="1">
                <a:solidFill>
                  <a:schemeClr val="tx1"/>
                </a:solidFill>
                <a:latin typeface="Courier New Bold" charset="0"/>
                <a:ea typeface="MS PGothic" charset="-128"/>
              </a:rPr>
              <a:t>getBidder</a:t>
            </a:r>
            <a:r>
              <a:rPr lang="en-US" altLang="en-US" sz="3000" b="1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()</a:t>
            </a:r>
            <a:endParaRPr lang="en-US" altLang="en-US" sz="2800" b="1" dirty="0">
              <a:solidFill>
                <a:schemeClr val="tx1"/>
              </a:solidFill>
              <a:latin typeface="Courier New Bold" charset="0"/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Chaining method calls</a:t>
            </a:r>
          </a:p>
        </p:txBody>
      </p:sp>
      <p:sp>
        <p:nvSpPr>
          <p:cNvPr id="159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MS PGothic" charset="-128"/>
              </a:rPr>
              <a:t>Each method call is made on the object returned from the previous method call in the chain.</a:t>
            </a:r>
          </a:p>
        </p:txBody>
      </p:sp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16304" y="3340538"/>
            <a:ext cx="10657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dirty="0"/>
              <a:t>String name = </a:t>
            </a:r>
            <a:r>
              <a:rPr lang="en-US" altLang="en-US" dirty="0" err="1"/>
              <a:t>lot.getHighestBid</a:t>
            </a:r>
            <a:r>
              <a:rPr lang="en-US" altLang="en-US" dirty="0"/>
              <a:t>().</a:t>
            </a:r>
            <a:r>
              <a:rPr lang="en-US" altLang="en-US" dirty="0" err="1"/>
              <a:t>getBidder</a:t>
            </a:r>
            <a:r>
              <a:rPr lang="en-US" altLang="en-US" dirty="0"/>
              <a:t>().</a:t>
            </a:r>
            <a:r>
              <a:rPr lang="en-US" altLang="en-US" dirty="0" err="1"/>
              <a:t>getName</a:t>
            </a:r>
            <a:r>
              <a:rPr lang="en-US" altLang="en-US" dirty="0"/>
              <a:t>();</a:t>
            </a:r>
          </a:p>
        </p:txBody>
      </p:sp>
      <p:grpSp>
        <p:nvGrpSpPr>
          <p:cNvPr id="159748" name="Group 21"/>
          <p:cNvGrpSpPr>
            <a:grpSpLocks/>
          </p:cNvGrpSpPr>
          <p:nvPr/>
        </p:nvGrpSpPr>
        <p:grpSpPr bwMode="auto">
          <a:xfrm>
            <a:off x="3370385" y="4077964"/>
            <a:ext cx="4464050" cy="508000"/>
            <a:chOff x="0" y="0"/>
            <a:chExt cx="1584" cy="320"/>
          </a:xfrm>
        </p:grpSpPr>
        <p:sp>
          <p:nvSpPr>
            <p:cNvPr id="159758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0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59759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  <a:sym typeface="Trebuchet MS Bold" charset="0"/>
                </a:rPr>
                <a:t>Returns a Bid object from the Lot</a:t>
              </a:r>
            </a:p>
          </p:txBody>
        </p:sp>
      </p:grpSp>
      <p:grpSp>
        <p:nvGrpSpPr>
          <p:cNvPr id="159749" name="Group 21"/>
          <p:cNvGrpSpPr>
            <a:grpSpLocks/>
          </p:cNvGrpSpPr>
          <p:nvPr/>
        </p:nvGrpSpPr>
        <p:grpSpPr bwMode="auto">
          <a:xfrm>
            <a:off x="4172073" y="4725664"/>
            <a:ext cx="5103812" cy="508000"/>
            <a:chOff x="0" y="0"/>
            <a:chExt cx="1584" cy="320"/>
          </a:xfrm>
        </p:grpSpPr>
        <p:sp>
          <p:nvSpPr>
            <p:cNvPr id="159756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0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59757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  <a:sym typeface="Trebuchet MS Bold" charset="0"/>
                </a:rPr>
                <a:t>Returns a Person object from the Bid</a:t>
              </a:r>
            </a:p>
          </p:txBody>
        </p:sp>
      </p:grpSp>
      <p:grpSp>
        <p:nvGrpSpPr>
          <p:cNvPr id="159750" name="Group 21"/>
          <p:cNvGrpSpPr>
            <a:grpSpLocks/>
          </p:cNvGrpSpPr>
          <p:nvPr/>
        </p:nvGrpSpPr>
        <p:grpSpPr bwMode="auto">
          <a:xfrm>
            <a:off x="5457949" y="5374952"/>
            <a:ext cx="5462587" cy="508000"/>
            <a:chOff x="0" y="0"/>
            <a:chExt cx="1584" cy="320"/>
          </a:xfrm>
        </p:grpSpPr>
        <p:sp>
          <p:nvSpPr>
            <p:cNvPr id="159754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0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59755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  <a:sym typeface="Trebuchet MS Bold" charset="0"/>
                </a:rPr>
                <a:t>Returns a String object from the Person</a:t>
              </a:r>
            </a:p>
          </p:txBody>
        </p:sp>
      </p:grpSp>
      <p:sp>
        <p:nvSpPr>
          <p:cNvPr id="159751" name="Line 15"/>
          <p:cNvSpPr>
            <a:spLocks noChangeShapeType="1"/>
          </p:cNvSpPr>
          <p:nvPr/>
        </p:nvSpPr>
        <p:spPr bwMode="auto">
          <a:xfrm flipV="1">
            <a:off x="9923585" y="3789040"/>
            <a:ext cx="0" cy="158591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9752" name="Line 16"/>
          <p:cNvSpPr>
            <a:spLocks noChangeShapeType="1"/>
          </p:cNvSpPr>
          <p:nvPr/>
        </p:nvSpPr>
        <p:spPr bwMode="auto">
          <a:xfrm flipV="1">
            <a:off x="8194798" y="3789040"/>
            <a:ext cx="0" cy="9366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9753" name="Line 17"/>
          <p:cNvSpPr>
            <a:spLocks noChangeShapeType="1"/>
          </p:cNvSpPr>
          <p:nvPr/>
        </p:nvSpPr>
        <p:spPr bwMode="auto">
          <a:xfrm flipV="1">
            <a:off x="5746873" y="3789040"/>
            <a:ext cx="0" cy="2889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160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Collections are used widely in many different applications.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Java library provides many different 'ready made' collection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Collections are often manipulated using iterative control structures.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while loop is the most important control structure to master.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collections lend themselves to index-based access; e.g.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dirty="0"/>
              <a:t> provides a versatile means to iterate over different types of collection.</a:t>
            </a:r>
          </a:p>
          <a:p>
            <a:r>
              <a:rPr lang="en-US" dirty="0"/>
              <a:t>Removal using 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dirty="0"/>
              <a:t> is less error-prone in some circumstance.</a:t>
            </a:r>
          </a:p>
        </p:txBody>
      </p:sp>
    </p:spTree>
    <p:extLst>
      <p:ext uri="{BB962C8B-B14F-4D97-AF65-F5344CB8AC3E}">
        <p14:creationId xmlns:p14="http://schemas.microsoft.com/office/powerpoint/2010/main" val="949409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Creating an ArrayList object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In versions of Java prior to version 7:</a:t>
            </a:r>
          </a:p>
          <a:p>
            <a:pPr lvl="1" eaLnBrk="1" hangingPunct="1"/>
            <a:r>
              <a:rPr lang="en-US" altLang="en-US" sz="2400" dirty="0">
                <a:latin typeface="Courier New Bold" charset="0"/>
                <a:ea typeface="MS PGothic" charset="-128"/>
              </a:rPr>
              <a:t>files = new </a:t>
            </a:r>
            <a:r>
              <a:rPr lang="en-US" altLang="en-US" sz="2400" dirty="0" err="1">
                <a:latin typeface="Courier New Bold" charset="0"/>
                <a:ea typeface="MS PGothic" charset="-128"/>
              </a:rPr>
              <a:t>ArrayList</a:t>
            </a:r>
            <a:r>
              <a:rPr lang="en-US" altLang="en-US" sz="2400" dirty="0">
                <a:latin typeface="Courier New Bold" charset="0"/>
                <a:ea typeface="MS PGothic" charset="-128"/>
              </a:rPr>
              <a:t>&lt;String&gt;();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Java 7 introduced </a:t>
            </a:r>
            <a:r>
              <a:rPr lang="en-US" altLang="ja-JP" dirty="0">
                <a:ea typeface="MS PGothic" charset="-128"/>
              </a:rPr>
              <a:t>'diamond notation' </a:t>
            </a:r>
          </a:p>
          <a:p>
            <a:pPr lvl="1" eaLnBrk="1" hangingPunct="1"/>
            <a:r>
              <a:rPr lang="en-US" altLang="en-US" sz="2400" dirty="0">
                <a:latin typeface="Courier New Bold" charset="0"/>
                <a:ea typeface="MS PGothic" charset="-128"/>
              </a:rPr>
              <a:t>files = new </a:t>
            </a:r>
            <a:r>
              <a:rPr lang="en-US" altLang="en-US" sz="2400" dirty="0" err="1">
                <a:latin typeface="Courier New Bold" charset="0"/>
                <a:ea typeface="MS PGothic" charset="-128"/>
              </a:rPr>
              <a:t>ArrayList</a:t>
            </a:r>
            <a:r>
              <a:rPr lang="en-US" altLang="en-US" sz="2400" dirty="0">
                <a:latin typeface="Courier New Bold" charset="0"/>
                <a:ea typeface="MS PGothic" charset="-128"/>
              </a:rPr>
              <a:t>&lt;&gt;();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The type parameter can be inferred from the variable being assigned to.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248</TotalTime>
  <Words>5103</Words>
  <Application>Microsoft Macintosh PowerPoint</Application>
  <PresentationFormat>Widescreen</PresentationFormat>
  <Paragraphs>796</Paragraphs>
  <Slides>89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3" baseType="lpstr">
      <vt:lpstr>ＭＳ ゴシック</vt:lpstr>
      <vt:lpstr>MS PGothic</vt:lpstr>
      <vt:lpstr>Courier New</vt:lpstr>
      <vt:lpstr>Courier New Bold</vt:lpstr>
      <vt:lpstr>Helvetica</vt:lpstr>
      <vt:lpstr>Times</vt:lpstr>
      <vt:lpstr>Times New Roman</vt:lpstr>
      <vt:lpstr>Times Roman</vt:lpstr>
      <vt:lpstr>Trebuchet MS</vt:lpstr>
      <vt:lpstr>Trebuchet MS Bold</vt:lpstr>
      <vt:lpstr>Tw Cen MT</vt:lpstr>
      <vt:lpstr>Verdana</vt:lpstr>
      <vt:lpstr>OFWJ-7e</vt:lpstr>
      <vt:lpstr>1_OFWJ-7e</vt:lpstr>
      <vt:lpstr>Grouping objects</vt:lpstr>
      <vt:lpstr>Main concepts to be covered</vt:lpstr>
      <vt:lpstr>The requirement to group objects</vt:lpstr>
      <vt:lpstr>An organizer for music files</vt:lpstr>
      <vt:lpstr>Class libraries</vt:lpstr>
      <vt:lpstr>PowerPoint Presentation</vt:lpstr>
      <vt:lpstr>Collections</vt:lpstr>
      <vt:lpstr>Generic classes</vt:lpstr>
      <vt:lpstr>Creating an ArrayList object</vt:lpstr>
      <vt:lpstr>Object structures with collections</vt:lpstr>
      <vt:lpstr>Adding a third file</vt:lpstr>
      <vt:lpstr>Features of the collection</vt:lpstr>
      <vt:lpstr>Generic classes</vt:lpstr>
      <vt:lpstr>PowerPoint Presentation</vt:lpstr>
      <vt:lpstr>Index numbering</vt:lpstr>
      <vt:lpstr>Retrieving from the collection</vt:lpstr>
      <vt:lpstr>Removal may affect numbering</vt:lpstr>
      <vt:lpstr>The general utility of indices</vt:lpstr>
      <vt:lpstr>Review</vt:lpstr>
      <vt:lpstr>Review</vt:lpstr>
      <vt:lpstr>Interlude: Some popular errors...</vt:lpstr>
      <vt:lpstr>/**  * Print out info (number of entries).  */ public void showStatus() {    if(files.size() == 0); {       System.out.println("Organizer is empty");    }    else {       System.out.print("Organizer holds ");       System.out.println(files.size() + " files");    } }</vt:lpstr>
      <vt:lpstr>/**  * Print out info (number of entries).  */ public void showStatus() {    if(files.size() == 0);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      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{       ;     }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 true)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== true) {       System.out.println("Organizer is empty");    }    else {       System.out.print("Organizer holds ");       System.out.println(files.size() + "files");    } }</vt:lpstr>
      <vt:lpstr>/**  * Store a new file in the organizer. If the   * organizer is full, save it and start a new one.  */ public void addFile(String filename) {    if(files.size() == 100)        files.save();        // starting new list        files = new ArrayList&lt;String&gt;();           files.add(filename); }</vt:lpstr>
      <vt:lpstr>/**  * Store a new file in the organizer. If the   * organizer is full, save it and start a new one.  */ public void addFile(String filename) {    if(files.size() == 100)        files.save();        // starting new list    files = new ArrayList&lt;String&gt;();           files.add(filename); }</vt:lpstr>
      <vt:lpstr>/**  * Store a new file in the organizer. If the   * organizer is full, save it and start a new one.  */ public void addFile(String filename) {    if(files.size() == 100) {        files.save();        // starting new list        files = new ArrayList&lt;String&gt;();    }     files.add(filename); }</vt:lpstr>
      <vt:lpstr>Grouping objects</vt:lpstr>
      <vt:lpstr>Main concepts to be covered</vt:lpstr>
      <vt:lpstr>Iteration</vt:lpstr>
      <vt:lpstr>Iteration fundamentals</vt:lpstr>
      <vt:lpstr>For-each loop pseudo code</vt:lpstr>
      <vt:lpstr>A Java example</vt:lpstr>
      <vt:lpstr>Review</vt:lpstr>
      <vt:lpstr>Selective processing</vt:lpstr>
      <vt:lpstr>Critique of for-each</vt:lpstr>
      <vt:lpstr>Grouping objects</vt:lpstr>
      <vt:lpstr>Main concepts to be covered</vt:lpstr>
      <vt:lpstr>Search tasks are indefinite</vt:lpstr>
      <vt:lpstr>The while loop</vt:lpstr>
      <vt:lpstr>While loop pseudo code</vt:lpstr>
      <vt:lpstr>While loop without a collection</vt:lpstr>
      <vt:lpstr>Looking for your keys</vt:lpstr>
      <vt:lpstr>Looking for your keys</vt:lpstr>
      <vt:lpstr>For-each loop to print all filenames</vt:lpstr>
      <vt:lpstr>While loop equivalent</vt:lpstr>
      <vt:lpstr>Elements of the loop</vt:lpstr>
      <vt:lpstr>for-each versus while</vt:lpstr>
      <vt:lpstr>Searching</vt:lpstr>
      <vt:lpstr>Finishing a search</vt:lpstr>
      <vt:lpstr>Continuing a search</vt:lpstr>
      <vt:lpstr>Searching a collection</vt:lpstr>
      <vt:lpstr>Searching a collection</vt:lpstr>
      <vt:lpstr>Indefinite iteration</vt:lpstr>
      <vt:lpstr>Side note: The String class</vt:lpstr>
      <vt:lpstr>Side note: The problem</vt:lpstr>
      <vt:lpstr>Important: String equality</vt:lpstr>
      <vt:lpstr>Identity vs equality 1</vt:lpstr>
      <vt:lpstr>Identity vs equality 2</vt:lpstr>
      <vt:lpstr>Identity vs equality 3</vt:lpstr>
      <vt:lpstr>Identity vs equality (Strings)</vt:lpstr>
      <vt:lpstr>Identity vs equality (Strings)</vt:lpstr>
      <vt:lpstr>Moving away from String</vt:lpstr>
      <vt:lpstr>Grouping objects</vt:lpstr>
      <vt:lpstr>Iterator and iterator()</vt:lpstr>
      <vt:lpstr>Using an Iterator object</vt:lpstr>
      <vt:lpstr>Using an Iterator object</vt:lpstr>
      <vt:lpstr>Iterator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 versus Iterator</vt:lpstr>
      <vt:lpstr>Removing from a collection</vt:lpstr>
      <vt:lpstr>Removing from a collection – wrong!</vt:lpstr>
      <vt:lpstr>Review</vt:lpstr>
      <vt:lpstr>The auction project</vt:lpstr>
      <vt:lpstr>The auction project</vt:lpstr>
      <vt:lpstr>null</vt:lpstr>
      <vt:lpstr>Anonymous objects</vt:lpstr>
      <vt:lpstr>Chaining method calls</vt:lpstr>
      <vt:lpstr>Chaining method calls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objects</dc:title>
  <dc:subject/>
  <dc:creator>David J. Barnes</dc:creator>
  <cp:keywords/>
  <dc:description>Copyright © David J. Barnes, Michael Kölling_x000d_</dc:description>
  <cp:lastModifiedBy>David Barnes</cp:lastModifiedBy>
  <cp:revision>43</cp:revision>
  <cp:lastPrinted>2003-09-01T07:39:20Z</cp:lastPrinted>
  <dcterms:created xsi:type="dcterms:W3CDTF">2016-01-11T16:56:33Z</dcterms:created>
  <dcterms:modified xsi:type="dcterms:W3CDTF">2025-03-09T14:29:24Z</dcterms:modified>
  <cp:category/>
</cp:coreProperties>
</file>