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  <p:sldMasterId id="2147483722" r:id="rId2"/>
    <p:sldMasterId id="2147483730" r:id="rId3"/>
  </p:sldMasterIdLst>
  <p:sldIdLst>
    <p:sldId id="256" r:id="rId4"/>
    <p:sldId id="281" r:id="rId5"/>
    <p:sldId id="257" r:id="rId6"/>
    <p:sldId id="258" r:id="rId7"/>
    <p:sldId id="259" r:id="rId8"/>
    <p:sldId id="283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84" r:id="rId24"/>
    <p:sldId id="274" r:id="rId25"/>
    <p:sldId id="275" r:id="rId26"/>
    <p:sldId id="285" r:id="rId27"/>
    <p:sldId id="276" r:id="rId28"/>
    <p:sldId id="277" r:id="rId29"/>
    <p:sldId id="278" r:id="rId30"/>
    <p:sldId id="282" r:id="rId31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1pPr>
    <a:lvl2pPr marL="0" marR="0" indent="228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2pPr>
    <a:lvl3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3pPr>
    <a:lvl4pPr marL="0" marR="0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4pPr>
    <a:lvl5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5pPr>
    <a:lvl6pPr marL="0" marR="0" indent="1143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6pPr>
    <a:lvl7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7pPr>
    <a:lvl8pPr marL="0" marR="0" indent="1600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8pPr>
    <a:lvl9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93"/>
    <p:restoredTop sz="86531"/>
  </p:normalViewPr>
  <p:slideViewPr>
    <p:cSldViewPr snapToGrid="0" snapToObjects="1">
      <p:cViewPr varScale="1">
        <p:scale>
          <a:sx n="95" d="100"/>
          <a:sy n="95" d="100"/>
        </p:scale>
        <p:origin x="184" y="5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97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B96DA8DB-698C-E8BB-CD36-B364A96646CF}"/>
              </a:ext>
            </a:extLst>
          </p:cNvPr>
          <p:cNvSpPr/>
          <p:nvPr/>
        </p:nvSpPr>
        <p:spPr>
          <a:xfrm>
            <a:off x="728723" y="877418"/>
            <a:ext cx="10734555" cy="5103164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63600" y="2286000"/>
            <a:ext cx="10464801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16" name="Subtitle"/>
          <p:cNvSpPr txBox="1">
            <a:spLocks noGrp="1"/>
          </p:cNvSpPr>
          <p:nvPr>
            <p:ph type="body" sz="quarter" idx="22"/>
          </p:nvPr>
        </p:nvSpPr>
        <p:spPr>
          <a:xfrm>
            <a:off x="957115" y="3465604"/>
            <a:ext cx="10134430" cy="84638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2F4468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1544" y="6360984"/>
            <a:ext cx="495649" cy="4924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729505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129608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"/>
          <p:cNvSpPr/>
          <p:nvPr/>
        </p:nvSpPr>
        <p:spPr>
          <a:xfrm>
            <a:off x="736086" y="361950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4" name="Objects First with Java - A Practical Introduction using BlueJ, © David J. Barnes, Michael Kölling"/>
          <p:cNvSpPr txBox="1"/>
          <p:nvPr/>
        </p:nvSpPr>
        <p:spPr>
          <a:xfrm>
            <a:off x="2077269" y="6495551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66421723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"/>
          <p:cNvSpPr/>
          <p:nvPr/>
        </p:nvSpPr>
        <p:spPr>
          <a:xfrm>
            <a:off x="736086" y="2635906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729736" y="2669512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4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311841067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74400" y="6450914"/>
            <a:ext cx="543739" cy="55399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  <a:sym typeface="Times Roman"/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983546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464800" cy="1143000"/>
          </a:xfrm>
        </p:spPr>
        <p:txBody>
          <a:bodyPr/>
          <a:lstStyle>
            <a:lvl1pPr>
              <a:defRPr>
                <a:solidFill>
                  <a:srgbClr val="1A3170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962400"/>
            <a:ext cx="104648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57695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8F3F7D-5FD6-57EA-4762-5097FE4BCE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02115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  <a:lvl2pPr>
              <a:defRPr sz="40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015157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136450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"/>
          <p:cNvSpPr/>
          <p:nvPr/>
        </p:nvSpPr>
        <p:spPr>
          <a:xfrm>
            <a:off x="736086" y="361950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4" name="Objects First with Java - A Practical Introduction using BlueJ, © David J. Barnes, Michael Kölling"/>
          <p:cNvSpPr txBox="1"/>
          <p:nvPr/>
        </p:nvSpPr>
        <p:spPr>
          <a:xfrm>
            <a:off x="2077269" y="6495551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47530822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"/>
          <p:cNvSpPr/>
          <p:nvPr/>
        </p:nvSpPr>
        <p:spPr>
          <a:xfrm>
            <a:off x="736086" y="2635906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729736" y="2669512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4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417550247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74400" y="6450914"/>
            <a:ext cx="543739" cy="55399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  <a:sym typeface="Times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340411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464800" cy="1143000"/>
          </a:xfrm>
        </p:spPr>
        <p:txBody>
          <a:bodyPr/>
          <a:lstStyle>
            <a:lvl1pPr>
              <a:defRPr>
                <a:solidFill>
                  <a:srgbClr val="1A3170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962400"/>
            <a:ext cx="104648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6623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B96DA8DB-698C-E8BB-CD36-B364A96646CF}"/>
              </a:ext>
            </a:extLst>
          </p:cNvPr>
          <p:cNvSpPr/>
          <p:nvPr/>
        </p:nvSpPr>
        <p:spPr>
          <a:xfrm>
            <a:off x="728723" y="877418"/>
            <a:ext cx="10734555" cy="5103164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63600" y="2286000"/>
            <a:ext cx="10464801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16" name="Subtitle"/>
          <p:cNvSpPr txBox="1">
            <a:spLocks noGrp="1"/>
          </p:cNvSpPr>
          <p:nvPr>
            <p:ph type="body" sz="quarter" idx="22"/>
          </p:nvPr>
        </p:nvSpPr>
        <p:spPr>
          <a:xfrm>
            <a:off x="957115" y="3465604"/>
            <a:ext cx="10134430" cy="84638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2F4468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1544" y="6360984"/>
            <a:ext cx="495649" cy="4924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74439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  <a:lvl2pPr>
              <a:defRPr sz="40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9292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736086" y="361950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3" name="Rectangle"/>
          <p:cNvSpPr/>
          <p:nvPr/>
        </p:nvSpPr>
        <p:spPr>
          <a:xfrm>
            <a:off x="736086" y="1770173"/>
            <a:ext cx="10734555" cy="4666764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16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1027670" y="1931087"/>
            <a:ext cx="10248026" cy="43449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normAutofit/>
          </a:bodyPr>
          <a:lstStyle>
            <a:lvl2pPr marL="1110342" indent="-653142">
              <a:defRPr sz="6400"/>
            </a:lvl2pPr>
            <a:lvl3pPr marL="1524000" indent="-609600">
              <a:defRPr sz="6400"/>
            </a:lvl3pPr>
            <a:lvl4pPr marL="2103120" indent="-731520">
              <a:defRPr sz="6400"/>
            </a:lvl4pPr>
            <a:lvl5pPr marL="2560320" indent="-731520">
              <a:defRPr sz="6400"/>
            </a:lvl5pPr>
          </a:lstStyle>
          <a:p>
            <a:r>
              <a:rPr lang="en-GB" dirty="0"/>
              <a:t>Body Level One</a:t>
            </a:r>
          </a:p>
          <a:p>
            <a:pPr lvl="1"/>
            <a:r>
              <a:rPr lang="en-GB" dirty="0"/>
              <a:t>Body Level Two</a:t>
            </a:r>
          </a:p>
          <a:p>
            <a:pPr lvl="2"/>
            <a:r>
              <a:rPr lang="en-GB" dirty="0"/>
              <a:t>Body Level Three</a:t>
            </a:r>
          </a:p>
          <a:p>
            <a:pPr lvl="3"/>
            <a:r>
              <a:rPr lang="en-GB" dirty="0"/>
              <a:t>Body Level Four</a:t>
            </a:r>
          </a:p>
          <a:p>
            <a:pPr lvl="4"/>
            <a:r>
              <a:rPr lang="en-GB" dirty="0"/>
              <a:t>Body Level Five </a:t>
            </a:r>
            <a:r>
              <a:rPr dirty="0"/>
              <a:t>Five</a:t>
            </a:r>
          </a:p>
        </p:txBody>
      </p:sp>
      <p:sp>
        <p:nvSpPr>
          <p:cNvPr id="7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104128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</p:sldLayoutIdLst>
  <p:transition spd="med"/>
  <p:txStyles>
    <p:titleStyle>
      <a:lvl1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2286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4572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6858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9144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42900" marR="0" indent="-34290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4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1pPr>
      <a:lvl2pPr marL="667430" marR="0" indent="-43883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60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2pPr>
      <a:lvl3pPr marL="866775" marR="0" indent="-409575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3pPr>
      <a:lvl4pPr marL="1177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4pPr>
      <a:lvl5pPr marL="14058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28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5pPr>
      <a:lvl6pPr marL="16344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6pPr>
      <a:lvl7pPr marL="18630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7pPr>
      <a:lvl8pPr marL="20916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8pPr>
      <a:lvl9pPr marL="2320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228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457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685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9144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11430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1371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1600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1828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736086" y="361950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3" name="Rectangle"/>
          <p:cNvSpPr/>
          <p:nvPr/>
        </p:nvSpPr>
        <p:spPr>
          <a:xfrm>
            <a:off x="736086" y="1770173"/>
            <a:ext cx="10734555" cy="4666764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16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1027670" y="1931087"/>
            <a:ext cx="10248026" cy="43449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normAutofit/>
          </a:bodyPr>
          <a:lstStyle>
            <a:lvl2pPr marL="1110342" indent="-653142">
              <a:defRPr sz="6400"/>
            </a:lvl2pPr>
            <a:lvl3pPr marL="1524000" indent="-609600">
              <a:defRPr sz="6400"/>
            </a:lvl3pPr>
            <a:lvl4pPr marL="2103120" indent="-731520">
              <a:defRPr sz="6400"/>
            </a:lvl4pPr>
            <a:lvl5pPr marL="2560320" indent="-731520">
              <a:defRPr sz="6400"/>
            </a:lvl5pPr>
          </a:lstStyle>
          <a:p>
            <a:r>
              <a:rPr lang="en-GB" dirty="0"/>
              <a:t>Body Level One</a:t>
            </a:r>
          </a:p>
          <a:p>
            <a:pPr lvl="1"/>
            <a:r>
              <a:rPr lang="en-GB" dirty="0"/>
              <a:t>Body Level Two</a:t>
            </a:r>
          </a:p>
          <a:p>
            <a:pPr lvl="2"/>
            <a:r>
              <a:rPr lang="en-GB" dirty="0"/>
              <a:t>Body Level Three</a:t>
            </a:r>
          </a:p>
          <a:p>
            <a:pPr lvl="3"/>
            <a:r>
              <a:rPr lang="en-GB" dirty="0"/>
              <a:t>Body Level Four</a:t>
            </a:r>
          </a:p>
          <a:p>
            <a:pPr lvl="4"/>
            <a:r>
              <a:rPr lang="en-GB" dirty="0"/>
              <a:t>Body Level Five </a:t>
            </a:r>
            <a:r>
              <a:rPr dirty="0"/>
              <a:t>Five</a:t>
            </a:r>
          </a:p>
        </p:txBody>
      </p:sp>
      <p:sp>
        <p:nvSpPr>
          <p:cNvPr id="7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37788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</p:sldLayoutIdLst>
  <p:transition spd="med"/>
  <p:txStyles>
    <p:titleStyle>
      <a:lvl1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2286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4572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6858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9144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42900" marR="0" indent="-34290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4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1pPr>
      <a:lvl2pPr marL="667430" marR="0" indent="-43883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60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2pPr>
      <a:lvl3pPr marL="866775" marR="0" indent="-409575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3pPr>
      <a:lvl4pPr marL="1177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4pPr>
      <a:lvl5pPr marL="14058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28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5pPr>
      <a:lvl6pPr marL="16344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6pPr>
      <a:lvl7pPr marL="18630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7pPr>
      <a:lvl8pPr marL="20916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8pPr>
      <a:lvl9pPr marL="2320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228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457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685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9144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11430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1371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1600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1828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/>
          <p:cNvSpPr/>
          <p:nvPr/>
        </p:nvSpPr>
        <p:spPr>
          <a:xfrm>
            <a:off x="736086" y="404664"/>
            <a:ext cx="10734555" cy="603227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16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56233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ransition spd="med"/>
  <p:hf sldNum="0" hdr="0" ftr="0" dt="0"/>
  <p:txStyles>
    <p:titleStyle>
      <a:lvl1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2286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4572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6858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9144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42900" marR="0" indent="-34290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4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1pPr>
      <a:lvl2pPr marL="667430" marR="0" indent="-43883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60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2pPr>
      <a:lvl3pPr marL="866775" marR="0" indent="-409575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3pPr>
      <a:lvl4pPr marL="1177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4pPr>
      <a:lvl5pPr marL="14058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28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5pPr>
      <a:lvl6pPr marL="16344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6pPr>
      <a:lvl7pPr marL="18630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7pPr>
      <a:lvl8pPr marL="20916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8pPr>
      <a:lvl9pPr marL="2320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228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457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685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9144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11430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1371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1600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1828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Processing of Collections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3692" y="6348549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7.0</a:t>
            </a:r>
          </a:p>
        </p:txBody>
      </p:sp>
    </p:spTree>
    <p:extLst>
      <p:ext uri="{BB962C8B-B14F-4D97-AF65-F5344CB8AC3E}">
        <p14:creationId xmlns:p14="http://schemas.microsoft.com/office/powerpoint/2010/main" val="194537461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Reduced lambda syntax: infer type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23" y="2459504"/>
            <a:ext cx="9586279" cy="193899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sightings.forEach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((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aSighting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) -&gt;</a:t>
            </a:r>
            <a:br>
              <a:rPr lang="en-US" sz="2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   {</a:t>
            </a:r>
            <a:br>
              <a:rPr lang="en-US" sz="2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       System.out.println(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aSighting.getDetails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  <a:br>
              <a:rPr lang="en-US" sz="2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9887727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Reduced lambda syntax: single parameter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0223" y="2459504"/>
            <a:ext cx="9586279" cy="193899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sightings.forEach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aSighting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-&gt;</a:t>
            </a:r>
            <a:br>
              <a:rPr lang="en-US" sz="2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   {</a:t>
            </a:r>
            <a:br>
              <a:rPr lang="en-US" sz="2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       System.out.println(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aSighting.getDetails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  <a:br>
              <a:rPr lang="en-US" sz="2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936689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Reduced lambda syntax: single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71325" y="2641686"/>
            <a:ext cx="9264075" cy="101566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sightings.forEach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aSighting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-&gt; System.out.println(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aSighting.getDetails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())</a:t>
            </a:r>
          </a:p>
          <a:p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149497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Streams are often created from the contents of a collection.</a:t>
            </a:r>
          </a:p>
          <a:p>
            <a:r>
              <a:rPr lang="en-US" dirty="0"/>
              <a:t>An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ArrayList</a:t>
            </a:r>
            <a:r>
              <a:rPr lang="en-US" dirty="0"/>
              <a:t> is not a stream, but its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stream</a:t>
            </a:r>
            <a:r>
              <a:rPr lang="en-US" dirty="0"/>
              <a:t> method creates a stream of its contents.</a:t>
            </a:r>
          </a:p>
          <a:p>
            <a:pPr lvl="0"/>
            <a:r>
              <a:rPr lang="en-GB" dirty="0"/>
              <a:t>Elements in a stream are not accessed via an index, but usually sequentially.</a:t>
            </a:r>
            <a:endParaRPr lang="en-US" dirty="0"/>
          </a:p>
          <a:p>
            <a:pPr lvl="0"/>
            <a:r>
              <a:rPr lang="en-GB" dirty="0"/>
              <a:t>The contents and ordering of the stream cannot be changed – changes require the creation of a new stream.</a:t>
            </a:r>
            <a:endParaRPr lang="en-US" dirty="0"/>
          </a:p>
          <a:p>
            <a:r>
              <a:rPr lang="en-US" dirty="0"/>
              <a:t>A stream could potentially be infinite!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/>
              <a:t>Elements in a stream can be processed in parallel.</a:t>
            </a:r>
          </a:p>
        </p:txBody>
      </p:sp>
    </p:spTree>
    <p:extLst>
      <p:ext uri="{BB962C8B-B14F-4D97-AF65-F5344CB8AC3E}">
        <p14:creationId xmlns:p14="http://schemas.microsoft.com/office/powerpoint/2010/main" val="118444111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Filters, maps and 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Streams are immutable, so operations often result in a new stream.</a:t>
            </a:r>
          </a:p>
          <a:p>
            <a:r>
              <a:rPr lang="en-US" dirty="0"/>
              <a:t>There are three common types of operation:</a:t>
            </a:r>
          </a:p>
          <a:p>
            <a:pPr lvl="1"/>
            <a:r>
              <a:rPr lang="en-US" b="1" dirty="0"/>
              <a:t>Filter</a:t>
            </a:r>
            <a:r>
              <a:rPr lang="en-US" dirty="0"/>
              <a:t>: select items from the input stream to pass on to the output stream.</a:t>
            </a:r>
          </a:p>
          <a:p>
            <a:pPr lvl="1"/>
            <a:r>
              <a:rPr lang="en-US" b="1" dirty="0"/>
              <a:t>Map</a:t>
            </a:r>
            <a:r>
              <a:rPr lang="en-US" dirty="0"/>
              <a:t>: replace items from the input stream with different items in the output stream.</a:t>
            </a:r>
          </a:p>
          <a:p>
            <a:pPr lvl="1"/>
            <a:r>
              <a:rPr lang="en-US" b="1" dirty="0"/>
              <a:t>Reduce</a:t>
            </a:r>
            <a:r>
              <a:rPr lang="en-US" dirty="0"/>
              <a:t>: collapse the multiple elements of the input stream into a single element.</a:t>
            </a:r>
          </a:p>
        </p:txBody>
      </p:sp>
    </p:spTree>
    <p:extLst>
      <p:ext uri="{BB962C8B-B14F-4D97-AF65-F5344CB8AC3E}">
        <p14:creationId xmlns:p14="http://schemas.microsoft.com/office/powerpoint/2010/main" val="166638615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8200" y="1497723"/>
            <a:ext cx="3134143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fig-5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165" y="1921977"/>
            <a:ext cx="4515669" cy="44271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15732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1481957"/>
            <a:ext cx="305704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 descr="fig-5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903" y="1886673"/>
            <a:ext cx="4602193" cy="44802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57858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637630" y="1376679"/>
            <a:ext cx="2664171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" descr="fig-5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525" y="1898183"/>
            <a:ext cx="4032950" cy="45255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22122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 pipeline of operations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8200" y="1690687"/>
            <a:ext cx="198246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1" descr="fig-5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893" y="1929615"/>
            <a:ext cx="8511345" cy="39132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0319" y="5871702"/>
            <a:ext cx="9611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filter(</a:t>
            </a:r>
            <a:r>
              <a:rPr lang="en-US" sz="2400" b="1" i="1" dirty="0">
                <a:latin typeface="Courier New" charset="0"/>
                <a:ea typeface="Courier New" charset="0"/>
                <a:cs typeface="Courier New" charset="0"/>
              </a:rPr>
              <a:t>name is elephant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).map(</a:t>
            </a:r>
            <a:r>
              <a:rPr lang="en-US" sz="2400" b="1" i="1" dirty="0">
                <a:latin typeface="Courier New" charset="0"/>
                <a:ea typeface="Courier New" charset="0"/>
                <a:cs typeface="Courier New" charset="0"/>
              </a:rPr>
              <a:t>count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).reduce(</a:t>
            </a:r>
            <a:r>
              <a:rPr lang="en-US" sz="2400" b="1" i="1" dirty="0">
                <a:latin typeface="Courier New" charset="0"/>
                <a:ea typeface="Courier New" charset="0"/>
                <a:cs typeface="Courier New" charset="0"/>
              </a:rPr>
              <a:t>add up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2400" b="1" dirty="0">
                <a:effectLst/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32586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Pipelines start with a source.</a:t>
            </a:r>
          </a:p>
          <a:p>
            <a:r>
              <a:rPr lang="en-US" dirty="0"/>
              <a:t>Operations are either:</a:t>
            </a:r>
          </a:p>
          <a:p>
            <a:pPr lvl="1"/>
            <a:r>
              <a:rPr lang="en-US" dirty="0"/>
              <a:t>Intermediate, or</a:t>
            </a:r>
          </a:p>
          <a:p>
            <a:pPr lvl="1"/>
            <a:r>
              <a:rPr lang="en-US" dirty="0"/>
              <a:t>Terminal.</a:t>
            </a:r>
          </a:p>
          <a:p>
            <a:r>
              <a:rPr lang="en-US" dirty="0"/>
              <a:t>Intermediate operations produce a new stream as output.</a:t>
            </a:r>
          </a:p>
          <a:p>
            <a:r>
              <a:rPr lang="en-US" dirty="0"/>
              <a:t>Terminal operations are the final operation in the pipeline.</a:t>
            </a:r>
          </a:p>
          <a:p>
            <a:pPr lvl="1"/>
            <a:r>
              <a:rPr lang="en-US" dirty="0"/>
              <a:t>They might have a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US" dirty="0"/>
              <a:t> return type.</a:t>
            </a:r>
          </a:p>
        </p:txBody>
      </p:sp>
    </p:spTree>
    <p:extLst>
      <p:ext uri="{BB962C8B-B14F-4D97-AF65-F5344CB8AC3E}">
        <p14:creationId xmlns:p14="http://schemas.microsoft.com/office/powerpoint/2010/main" val="8303922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 alternative look at collections and iteration.</a:t>
            </a:r>
          </a:p>
          <a:p>
            <a:r>
              <a:rPr lang="en-US" dirty="0"/>
              <a:t>A </a:t>
            </a:r>
            <a:r>
              <a:rPr lang="en-US" i="1" dirty="0"/>
              <a:t>functional</a:t>
            </a:r>
            <a:r>
              <a:rPr lang="en-US" dirty="0"/>
              <a:t> style of programming.</a:t>
            </a:r>
          </a:p>
          <a:p>
            <a:r>
              <a:rPr lang="en-US" dirty="0"/>
              <a:t>Complements the imperative style used so far.</a:t>
            </a:r>
          </a:p>
          <a:p>
            <a:r>
              <a:rPr lang="en-US" dirty="0"/>
              <a:t>Streams.</a:t>
            </a:r>
          </a:p>
          <a:p>
            <a:r>
              <a:rPr lang="en-US" dirty="0"/>
              <a:t>Lambda notation.</a:t>
            </a:r>
          </a:p>
        </p:txBody>
      </p:sp>
    </p:spTree>
    <p:extLst>
      <p:ext uri="{BB962C8B-B14F-4D97-AF65-F5344CB8AC3E}">
        <p14:creationId xmlns:p14="http://schemas.microsoft.com/office/powerpoint/2010/main" val="148057185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Filters require a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Boolean</a:t>
            </a:r>
            <a:r>
              <a:rPr lang="en-US" dirty="0"/>
              <a:t> lambda as a parameter.</a:t>
            </a:r>
          </a:p>
          <a:p>
            <a:r>
              <a:rPr lang="en-US" dirty="0"/>
              <a:t>A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Boolean</a:t>
            </a:r>
            <a:r>
              <a:rPr lang="en-US" dirty="0"/>
              <a:t> lambda is called a </a:t>
            </a:r>
            <a:r>
              <a:rPr lang="en-US" i="1" dirty="0"/>
              <a:t>predicate</a:t>
            </a:r>
            <a:r>
              <a:rPr lang="en-US" dirty="0"/>
              <a:t>.</a:t>
            </a:r>
          </a:p>
          <a:p>
            <a:r>
              <a:rPr lang="en-US" dirty="0"/>
              <a:t>If the predicate returns true for an element of the input stream then that element is passed on to the output stream; otherwise it is not. </a:t>
            </a:r>
            <a:r>
              <a:rPr lang="en-US" i="1" dirty="0"/>
              <a:t>(Filters determine which elements to retain.)</a:t>
            </a:r>
          </a:p>
        </p:txBody>
      </p:sp>
    </p:spTree>
    <p:extLst>
      <p:ext uri="{BB962C8B-B14F-4D97-AF65-F5344CB8AC3E}">
        <p14:creationId xmlns:p14="http://schemas.microsoft.com/office/powerpoint/2010/main" val="49301229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Example predicates: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 -&gt;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s.getAnimal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().equals("Elephant”)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 -&gt; </a:t>
            </a:r>
            <a:r>
              <a:rPr lang="en-US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s.getCount</a:t>
            </a:r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() &gt; 0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 -&gt; true // Pass on all elements.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 -&gt; false // Pass on none.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Print details of only the Elephant sightings.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sz="26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sightings.stream</a:t>
            </a:r>
            <a:r>
              <a:rPr lang="en-US" sz="2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  <a:br>
              <a:rPr lang="en-US" sz="2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.filter(s -&gt; "</a:t>
            </a:r>
            <a:r>
              <a:rPr lang="en-US" sz="26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Elephant".equals</a:t>
            </a:r>
            <a:r>
              <a:rPr lang="en-US" sz="2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6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s.getAnimal</a:t>
            </a:r>
            <a:r>
              <a:rPr lang="en-US" sz="2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()))</a:t>
            </a:r>
            <a:br>
              <a:rPr lang="en-US" sz="2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.</a:t>
            </a:r>
            <a:r>
              <a:rPr lang="en-US" sz="26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forEach</a:t>
            </a:r>
            <a:r>
              <a:rPr lang="en-US" sz="2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(s -&gt; System.out.println(</a:t>
            </a:r>
            <a:r>
              <a:rPr lang="en-US" sz="26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s.getDetails</a:t>
            </a:r>
            <a:r>
              <a:rPr lang="en-US" sz="26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()));</a:t>
            </a:r>
            <a:r>
              <a:rPr lang="en-US" sz="2600" b="1" dirty="0">
                <a:solidFill>
                  <a:schemeClr val="tx1"/>
                </a:solidFill>
                <a:effectLst/>
                <a:latin typeface="Courier New" charset="0"/>
                <a:ea typeface="Courier New" charset="0"/>
                <a:cs typeface="Courier New" charset="0"/>
              </a:rPr>
              <a:t>  </a:t>
            </a:r>
            <a:endParaRPr lang="en-US" sz="26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27011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ourier New" charset="0"/>
                <a:cs typeface="Courier New" charset="0"/>
              </a:rPr>
              <a:t>The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map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type of the output stream is often different from the type of the input stream.</a:t>
            </a:r>
          </a:p>
          <a:p>
            <a:r>
              <a:rPr lang="en-US" sz="4000" dirty="0"/>
              <a:t>E.g., extracting just the details from a sighting.</a:t>
            </a:r>
            <a:br>
              <a:rPr lang="en-US" sz="4000" dirty="0"/>
            </a:br>
            <a:br>
              <a:rPr lang="en-US" sz="4000" dirty="0"/>
            </a:br>
            <a:endParaRPr lang="en-US" sz="2000" b="1" dirty="0">
              <a:solidFill>
                <a:schemeClr val="tx1"/>
              </a:solidFill>
            </a:endParaRPr>
          </a:p>
          <a:p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52F1C-DE7C-AC96-139A-5FD14EF5D822}"/>
              </a:ext>
            </a:extLst>
          </p:cNvPr>
          <p:cNvSpPr txBox="1"/>
          <p:nvPr/>
        </p:nvSpPr>
        <p:spPr>
          <a:xfrm>
            <a:off x="1445212" y="4190716"/>
            <a:ext cx="94129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sightings.stream</a:t>
            </a:r>
            <a:r>
              <a: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  <a:br>
              <a: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.map(</a:t>
            </a:r>
            <a:r>
              <a:rPr lang="en-US" sz="24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aSighting</a:t>
            </a:r>
            <a:r>
              <a: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-&gt;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aS</a:t>
            </a:r>
            <a:r>
              <a:rPr lang="en-US" sz="24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ighting.getDetails</a:t>
            </a:r>
            <a:r>
              <a: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())</a:t>
            </a:r>
            <a:br>
              <a: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.</a:t>
            </a:r>
            <a:r>
              <a:rPr lang="en-US" sz="24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forEach</a:t>
            </a:r>
            <a:r>
              <a: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(details -&gt;</a:t>
            </a:r>
            <a:br>
              <a: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              System.out.println(details));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653428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ourier New" charset="0"/>
                <a:cs typeface="Courier New" charset="0"/>
              </a:rPr>
              <a:t>The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reduce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More complex than both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filter</a:t>
            </a:r>
            <a:r>
              <a:rPr lang="en-US" dirty="0"/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map</a:t>
            </a:r>
            <a:r>
              <a:rPr lang="en-US" dirty="0"/>
              <a:t>.</a:t>
            </a:r>
          </a:p>
          <a:p>
            <a:r>
              <a:rPr lang="en-US" dirty="0"/>
              <a:t>Its task is to ‘collapse’ a multi-element stream to a single ‘value’.</a:t>
            </a:r>
          </a:p>
          <a:p>
            <a:r>
              <a:rPr lang="en-US" dirty="0"/>
              <a:t>It takes two arguments: a value and a lambda:</a:t>
            </a:r>
            <a:br>
              <a:rPr lang="en-US" dirty="0"/>
            </a:br>
            <a:br>
              <a:rPr lang="en-US" dirty="0"/>
            </a:br>
            <a:r>
              <a:rPr 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reduce(start, (acc, element) -&gt; acc + element)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79409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ourier New" charset="0"/>
                <a:cs typeface="Courier New" charset="0"/>
              </a:rPr>
              <a:t>The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reduce</a:t>
            </a:r>
            <a:r>
              <a:rPr lang="en-US" dirty="0"/>
              <a:t> method's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lambda parameter itself takes two parameters:</a:t>
            </a:r>
          </a:p>
          <a:p>
            <a:pPr lvl="1"/>
            <a:r>
              <a:rPr lang="en-US" dirty="0"/>
              <a:t>an accumulating value for the final result; </a:t>
            </a:r>
          </a:p>
          <a:p>
            <a:pPr lvl="1"/>
            <a:r>
              <a:rPr lang="en-US" dirty="0"/>
              <a:t>an element of the stream.</a:t>
            </a:r>
          </a:p>
          <a:p>
            <a:r>
              <a:rPr lang="en-US" dirty="0"/>
              <a:t>The lambda determines how to merge an element with the accumulating value.</a:t>
            </a:r>
          </a:p>
          <a:p>
            <a:pPr lvl="1"/>
            <a:r>
              <a:rPr lang="en-US" dirty="0"/>
              <a:t>The lambda’s result will be used as the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acc</a:t>
            </a:r>
            <a:r>
              <a:rPr lang="en-US" dirty="0"/>
              <a:t> parameter of the lambda for the next element of the stream.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start</a:t>
            </a:r>
            <a:r>
              <a:rPr lang="en-US" dirty="0"/>
              <a:t> value is used as the first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acc</a:t>
            </a:r>
            <a:r>
              <a:rPr lang="en-US" dirty="0"/>
              <a:t> parameter that is paired with the first element of the stream.</a:t>
            </a:r>
          </a:p>
        </p:txBody>
      </p:sp>
    </p:spTree>
    <p:extLst>
      <p:ext uri="{BB962C8B-B14F-4D97-AF65-F5344CB8AC3E}">
        <p14:creationId xmlns:p14="http://schemas.microsoft.com/office/powerpoint/2010/main" val="117740978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8536" y="3300271"/>
            <a:ext cx="7830990" cy="246221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 total = 0;</a:t>
            </a:r>
          </a:p>
          <a:p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for(Sighting sighting : sightings) {</a:t>
            </a:r>
          </a:p>
          <a:p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    if(</a:t>
            </a:r>
            <a:r>
              <a:rPr lang="en-US" sz="2200" b="1" dirty="0" err="1">
                <a:latin typeface="Courier New" charset="0"/>
                <a:ea typeface="Courier New" charset="0"/>
                <a:cs typeface="Courier New" charset="0"/>
              </a:rPr>
              <a:t>animal.equals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200" b="1" dirty="0" err="1">
                <a:latin typeface="Courier New" charset="0"/>
                <a:ea typeface="Courier New" charset="0"/>
                <a:cs typeface="Courier New" charset="0"/>
              </a:rPr>
              <a:t>sighting.getAnimal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())) {</a:t>
            </a:r>
            <a:br>
              <a:rPr lang="en-US" sz="22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200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 count = </a:t>
            </a:r>
            <a:r>
              <a:rPr lang="en-US" sz="2200" b="1" dirty="0" err="1">
                <a:latin typeface="Courier New" charset="0"/>
                <a:ea typeface="Courier New" charset="0"/>
                <a:cs typeface="Courier New" charset="0"/>
              </a:rPr>
              <a:t>sighting.getCount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        total = total + count;</a:t>
            </a:r>
          </a:p>
          <a:p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8536" y="1033223"/>
            <a:ext cx="9657918" cy="144655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Courier New" charset="0"/>
                <a:ea typeface="Courier New" charset="0"/>
                <a:cs typeface="Courier New" charset="0"/>
              </a:rPr>
              <a:t>sightings.stream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.filter(sighting -&gt; </a:t>
            </a:r>
            <a:r>
              <a:rPr lang="en-US" sz="2200" b="1" dirty="0" err="1">
                <a:latin typeface="Courier New" charset="0"/>
                <a:ea typeface="Courier New" charset="0"/>
                <a:cs typeface="Courier New" charset="0"/>
              </a:rPr>
              <a:t>animal.equals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200" b="1" dirty="0" err="1">
                <a:latin typeface="Courier New" charset="0"/>
                <a:ea typeface="Courier New" charset="0"/>
                <a:cs typeface="Courier New" charset="0"/>
              </a:rPr>
              <a:t>sighting.getAnimal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())</a:t>
            </a:r>
          </a:p>
          <a:p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map(sighting -&gt; </a:t>
            </a:r>
            <a:r>
              <a:rPr lang="en-US" sz="2200" b="1" dirty="0" err="1">
                <a:latin typeface="Courier New" charset="0"/>
                <a:ea typeface="Courier New" charset="0"/>
                <a:cs typeface="Courier New" charset="0"/>
              </a:rPr>
              <a:t>sighting.getCount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())</a:t>
            </a:r>
          </a:p>
          <a:p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.reduce(0, (total, count) -&gt; total + count);</a:t>
            </a:r>
            <a:r>
              <a:rPr lang="en-US" sz="2200" dirty="0">
                <a:effectLst/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354934" y="4675920"/>
            <a:ext cx="1036320" cy="3962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71214" y="3348860"/>
            <a:ext cx="320040" cy="32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00283" y="2605500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Initial value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87566" y="5239264"/>
            <a:ext cx="2444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Accumulation</a:t>
            </a:r>
          </a:p>
        </p:txBody>
      </p:sp>
      <p:cxnSp>
        <p:nvCxnSpPr>
          <p:cNvPr id="11" name="Straight Arrow Connector 10"/>
          <p:cNvCxnSpPr>
            <a:cxnSpLocks/>
            <a:stCxn id="7" idx="1"/>
          </p:cNvCxnSpPr>
          <p:nvPr/>
        </p:nvCxnSpPr>
        <p:spPr bwMode="auto">
          <a:xfrm flipH="1" flipV="1">
            <a:off x="2837329" y="2320750"/>
            <a:ext cx="1662954" cy="5463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cxnSpLocks/>
          </p:cNvCxnSpPr>
          <p:nvPr/>
        </p:nvCxnSpPr>
        <p:spPr bwMode="auto">
          <a:xfrm flipH="1" flipV="1">
            <a:off x="7691718" y="2557507"/>
            <a:ext cx="2720096" cy="2699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cxnSpLocks/>
            <a:stCxn id="7" idx="1"/>
          </p:cNvCxnSpPr>
          <p:nvPr/>
        </p:nvCxnSpPr>
        <p:spPr bwMode="auto">
          <a:xfrm flipH="1">
            <a:off x="3543521" y="2867110"/>
            <a:ext cx="956762" cy="6947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cxnSpLocks/>
            <a:stCxn id="8" idx="1"/>
          </p:cNvCxnSpPr>
          <p:nvPr/>
        </p:nvCxnSpPr>
        <p:spPr bwMode="auto">
          <a:xfrm flipH="1" flipV="1">
            <a:off x="3675862" y="5060389"/>
            <a:ext cx="5511704" cy="44048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269BDD-3B3B-2D97-E007-D61D604B862B}"/>
              </a:ext>
            </a:extLst>
          </p:cNvPr>
          <p:cNvSpPr txBox="1"/>
          <p:nvPr/>
        </p:nvSpPr>
        <p:spPr>
          <a:xfrm>
            <a:off x="1020372" y="425813"/>
            <a:ext cx="2523149" cy="67710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w Cen MT" panose="020B0602020104020603" pitchFamily="34" charset="77"/>
                <a:sym typeface="Trebuchet MS"/>
              </a:rPr>
              <a:t>Functional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673B4B-23A1-70C3-BF01-6CCB8C2E998D}"/>
              </a:ext>
            </a:extLst>
          </p:cNvPr>
          <p:cNvSpPr txBox="1"/>
          <p:nvPr/>
        </p:nvSpPr>
        <p:spPr>
          <a:xfrm>
            <a:off x="1020373" y="2590336"/>
            <a:ext cx="2523149" cy="67710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w Cen MT" panose="020B0602020104020603" pitchFamily="34" charset="77"/>
                <a:sym typeface="Trebuchet MS"/>
              </a:rPr>
              <a:t>Procedural</a:t>
            </a:r>
          </a:p>
        </p:txBody>
      </p:sp>
    </p:spTree>
    <p:extLst>
      <p:ext uri="{BB962C8B-B14F-4D97-AF65-F5344CB8AC3E}">
        <p14:creationId xmlns:p14="http://schemas.microsoft.com/office/powerpoint/2010/main" val="18383550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Collection removal using a predicate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6857" y="2053754"/>
            <a:ext cx="97330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/**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* Remove from the sightings list all of</a:t>
            </a:r>
            <a:br>
              <a:rPr lang="en-US" sz="2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* those records with a count of zero.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*/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removeZeroCounts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sightings.removeIf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        sighting -&gt;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sighting.getCount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() == 0);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sz="2400" b="1" dirty="0">
                <a:effectLst/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A8245-128A-B600-F9F5-62648A41067F}"/>
              </a:ext>
            </a:extLst>
          </p:cNvPr>
          <p:cNvSpPr txBox="1"/>
          <p:nvPr/>
        </p:nvSpPr>
        <p:spPr>
          <a:xfrm>
            <a:off x="1181603" y="5646718"/>
            <a:ext cx="9843520" cy="67710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Tw Cen MT" panose="020B0602020104020603" pitchFamily="34" charset="77"/>
                <a:sym typeface="Trebuchet MS"/>
              </a:rPr>
              <a:t>Error-free removal, without an Iterator or index variable.</a:t>
            </a:r>
          </a:p>
        </p:txBody>
      </p:sp>
    </p:spTree>
    <p:extLst>
      <p:ext uri="{BB962C8B-B14F-4D97-AF65-F5344CB8AC3E}">
        <p14:creationId xmlns:p14="http://schemas.microsoft.com/office/powerpoint/2010/main" val="202131899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Streams and lambdas are an important and powerful new feature of Java.</a:t>
            </a:r>
          </a:p>
          <a:p>
            <a:r>
              <a:rPr lang="en-US" dirty="0"/>
              <a:t>They are likely to increase in importance over time.</a:t>
            </a:r>
          </a:p>
          <a:p>
            <a:r>
              <a:rPr lang="en-US" dirty="0"/>
              <a:t>Expect collection processing to move in that direction.</a:t>
            </a:r>
          </a:p>
          <a:p>
            <a:r>
              <a:rPr lang="en-US" dirty="0"/>
              <a:t>Lambdas are widely used in other areas, too; e.g. for event handlers in GUIs.</a:t>
            </a:r>
          </a:p>
        </p:txBody>
      </p:sp>
    </p:spTree>
    <p:extLst>
      <p:ext uri="{BB962C8B-B14F-4D97-AF65-F5344CB8AC3E}">
        <p14:creationId xmlns:p14="http://schemas.microsoft.com/office/powerpoint/2010/main" val="135458980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collection can be converted to a stream for processing in a pipeline.</a:t>
            </a:r>
          </a:p>
          <a:p>
            <a:r>
              <a:rPr lang="en-US" dirty="0"/>
              <a:t>Typical pipeline operations are filter, map and reduce.</a:t>
            </a:r>
          </a:p>
          <a:p>
            <a:r>
              <a:rPr lang="en-US" dirty="0"/>
              <a:t>Parallel processing of streams </a:t>
            </a:r>
            <a:r>
              <a:rPr lang="en-US"/>
              <a:t>is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7060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Features found in 'functional languages'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Lambdas borrow well-established techniques from the world of functional languages, such as Lisp, Haskell, </a:t>
            </a:r>
            <a:r>
              <a:rPr lang="en-US" dirty="0" err="1"/>
              <a:t>Erlang</a:t>
            </a:r>
            <a:r>
              <a:rPr lang="en-US" dirty="0"/>
              <a:t>, etc.</a:t>
            </a:r>
          </a:p>
          <a:p>
            <a:r>
              <a:rPr lang="en-US" dirty="0"/>
              <a:t>Lambdas require additional syntax in the language.</a:t>
            </a:r>
          </a:p>
          <a:p>
            <a:r>
              <a:rPr lang="en-US" dirty="0"/>
              <a:t>Stream operations provide an alternative means of implementing tasks associated with iteration over collections.</a:t>
            </a:r>
          </a:p>
          <a:p>
            <a:r>
              <a:rPr lang="en-US"/>
              <a:t>Some long-standing library </a:t>
            </a:r>
            <a:r>
              <a:rPr lang="en-US" dirty="0"/>
              <a:t>classes have been retro-fitted to support streams and lambda.</a:t>
            </a:r>
          </a:p>
          <a:p>
            <a:r>
              <a:rPr lang="en-US" dirty="0"/>
              <a:t>Streams often involve multi-stage processing of data in the form of a </a:t>
            </a:r>
            <a:r>
              <a:rPr lang="en-US" i="1" dirty="0"/>
              <a:t>pipeline</a:t>
            </a:r>
            <a:r>
              <a:rPr lang="en-US" dirty="0"/>
              <a:t> of operations.</a:t>
            </a:r>
          </a:p>
        </p:txBody>
      </p:sp>
    </p:spTree>
    <p:extLst>
      <p:ext uri="{BB962C8B-B14F-4D97-AF65-F5344CB8AC3E}">
        <p14:creationId xmlns:p14="http://schemas.microsoft.com/office/powerpoint/2010/main" val="198000824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Bear a strong similarity to simple methods.</a:t>
            </a:r>
          </a:p>
          <a:p>
            <a:r>
              <a:rPr lang="en-US" dirty="0"/>
              <a:t>They have:</a:t>
            </a:r>
          </a:p>
          <a:p>
            <a:pPr lvl="1"/>
            <a:r>
              <a:rPr lang="en-US" dirty="0"/>
              <a:t>A return type.</a:t>
            </a:r>
          </a:p>
          <a:p>
            <a:pPr lvl="1"/>
            <a:r>
              <a:rPr lang="en-US" dirty="0"/>
              <a:t>Parameters.</a:t>
            </a:r>
          </a:p>
          <a:p>
            <a:pPr lvl="1"/>
            <a:r>
              <a:rPr lang="en-US" dirty="0"/>
              <a:t>A body.</a:t>
            </a:r>
          </a:p>
          <a:p>
            <a:r>
              <a:rPr lang="en-US" dirty="0"/>
              <a:t>They don’t have a name (anonymous methods).</a:t>
            </a:r>
          </a:p>
          <a:p>
            <a:r>
              <a:rPr lang="en-US" dirty="0"/>
              <a:t>They have no associated object.</a:t>
            </a:r>
          </a:p>
          <a:p>
            <a:r>
              <a:rPr lang="en-US" dirty="0"/>
              <a:t>They can be passed as parameters:</a:t>
            </a:r>
          </a:p>
          <a:p>
            <a:pPr lvl="1"/>
            <a:r>
              <a:rPr lang="en-US" dirty="0"/>
              <a:t>As </a:t>
            </a:r>
            <a:r>
              <a:rPr lang="en-US" i="1" dirty="0"/>
              <a:t>code</a:t>
            </a:r>
            <a:r>
              <a:rPr lang="en-US" dirty="0"/>
              <a:t> to be executed by the receiving method.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5105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Animal monitoring in a national park (</a:t>
            </a:r>
            <a:r>
              <a:rPr lang="en-US" i="1" dirty="0"/>
              <a:t>animal-monitoring</a:t>
            </a:r>
            <a:r>
              <a:rPr lang="en-US" dirty="0"/>
              <a:t> project).</a:t>
            </a:r>
          </a:p>
          <a:p>
            <a:r>
              <a:rPr lang="en-US" dirty="0"/>
              <a:t>Spotters send back reports of animals they have seen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Sighting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objects</a:t>
            </a:r>
            <a:r>
              <a:rPr lang="en-US" dirty="0"/>
              <a:t>).</a:t>
            </a:r>
          </a:p>
          <a:p>
            <a:r>
              <a:rPr lang="en-US" dirty="0"/>
              <a:t>Base collates sighting reports to check on population levels.</a:t>
            </a:r>
          </a:p>
        </p:txBody>
      </p:sp>
    </p:spTree>
    <p:extLst>
      <p:ext uri="{BB962C8B-B14F-4D97-AF65-F5344CB8AC3E}">
        <p14:creationId xmlns:p14="http://schemas.microsoft.com/office/powerpoint/2010/main" val="66669142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Review version 1 of the project, which is implemented in a familiar (imperative) style.</a:t>
            </a:r>
          </a:p>
          <a:p>
            <a:r>
              <a:rPr lang="en-US" dirty="0"/>
              <a:t>The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AnimalMonitoring</a:t>
            </a:r>
            <a:r>
              <a:rPr lang="en-US" b="1" dirty="0"/>
              <a:t> </a:t>
            </a:r>
            <a:r>
              <a:rPr lang="en-US" dirty="0"/>
              <a:t>class has methods to:</a:t>
            </a:r>
          </a:p>
          <a:p>
            <a:pPr lvl="1"/>
            <a:r>
              <a:rPr lang="en-US" dirty="0"/>
              <a:t>List all sighting records;</a:t>
            </a:r>
          </a:p>
          <a:p>
            <a:pPr lvl="1"/>
            <a:r>
              <a:rPr lang="en-US" dirty="0"/>
              <a:t>List sightings of a particular animal;</a:t>
            </a:r>
          </a:p>
          <a:p>
            <a:pPr lvl="1"/>
            <a:r>
              <a:rPr lang="en-US" dirty="0"/>
              <a:t>Identify animals that could be endangered;</a:t>
            </a:r>
          </a:p>
          <a:p>
            <a:pPr lvl="1"/>
            <a:r>
              <a:rPr lang="en-US" dirty="0"/>
              <a:t>Calculate sighting totals;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12860120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Method and lambda equivalent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5811" y="1982185"/>
            <a:ext cx="10280378" cy="181588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printSighting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(Sighting 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aSighting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sz="28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8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   System.out.println(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aSighting.getDetails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  <a:br>
              <a:rPr lang="en-US" sz="28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sz="2800" b="1" dirty="0">
                <a:effectLst/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3986" y="4461581"/>
            <a:ext cx="10280378" cy="181588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(Sighting 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aSighting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) -&gt;</a:t>
            </a:r>
            <a:br>
              <a:rPr lang="en-US" sz="28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8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   System.out.println(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aSighting.getDetails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  <a:br>
              <a:rPr lang="en-US" sz="28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sz="2800" b="1" dirty="0">
                <a:effectLst/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23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Procedural processing of a collection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92817" y="2112570"/>
            <a:ext cx="9206366" cy="181588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i="1" dirty="0">
                <a:latin typeface="Courier New" charset="0"/>
                <a:ea typeface="Courier New" charset="0"/>
                <a:cs typeface="Courier New" charset="0"/>
              </a:rPr>
              <a:t>loop (for each element in the collection):</a:t>
            </a:r>
          </a:p>
          <a:p>
            <a:r>
              <a:rPr lang="en-US" sz="2800" b="1" i="1" dirty="0">
                <a:latin typeface="Courier New" charset="0"/>
                <a:ea typeface="Courier New" charset="0"/>
                <a:cs typeface="Courier New" charset="0"/>
              </a:rPr>
              <a:t>    get one element;</a:t>
            </a:r>
          </a:p>
          <a:p>
            <a:r>
              <a:rPr lang="en-US" sz="2800" b="1" i="1" dirty="0">
                <a:latin typeface="Courier New" charset="0"/>
                <a:ea typeface="Courier New" charset="0"/>
                <a:cs typeface="Courier New" charset="0"/>
              </a:rPr>
              <a:t>    do something with the element;</a:t>
            </a:r>
          </a:p>
          <a:p>
            <a:r>
              <a:rPr lang="en-US" sz="2800" b="1" i="1" dirty="0">
                <a:latin typeface="Courier New" charset="0"/>
                <a:ea typeface="Courier New" charset="0"/>
                <a:cs typeface="Courier New" charset="0"/>
              </a:rPr>
              <a:t>end loop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29823" y="4505447"/>
            <a:ext cx="8132354" cy="138499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for(Sighting 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aSighting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: sightings) {</a:t>
            </a: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printSighting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aSighting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529308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 whole collection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5416" y="2150455"/>
            <a:ext cx="9421169" cy="5232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i="1" dirty="0" err="1">
                <a:latin typeface="Courier New" charset="0"/>
                <a:ea typeface="Courier New" charset="0"/>
                <a:cs typeface="Courier New" charset="0"/>
              </a:rPr>
              <a:t>collection.doThisForEachElement</a:t>
            </a:r>
            <a:r>
              <a:rPr lang="en-US" sz="2800" b="1" i="1" dirty="0">
                <a:latin typeface="Courier New" charset="0"/>
                <a:ea typeface="Courier New" charset="0"/>
                <a:cs typeface="Courier New" charset="0"/>
              </a:rPr>
              <a:t>(some code);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2860" y="3429000"/>
            <a:ext cx="9586279" cy="193899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sightings.forEach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((Sighting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aSighting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) -&gt;</a:t>
            </a:r>
            <a:br>
              <a:rPr lang="en-US" sz="2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   {</a:t>
            </a:r>
            <a:br>
              <a:rPr lang="en-US" sz="2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       System.out.println(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aSighting.getDetails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  <a:br>
              <a:rPr lang="en-US" sz="24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4795933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WJ-7e">
  <a:themeElements>
    <a:clrScheme name="objects-first-6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bjects-first-6e">
      <a:majorFont>
        <a:latin typeface="Helvetica"/>
        <a:ea typeface="Helvetica"/>
        <a:cs typeface="Helvetica"/>
      </a:majorFont>
      <a:minorFont>
        <a:latin typeface="Times Roman"/>
        <a:ea typeface="Times Roman"/>
        <a:cs typeface="Times Roman"/>
      </a:minorFont>
    </a:fontScheme>
    <a:fmtScheme name="objects-first-6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WJ-7e" id="{7DC09FEA-DA55-6A45-B872-CEBA92787FA5}" vid="{28F90C76-D640-CC45-9D44-CE7079CB9D4D}"/>
    </a:ext>
  </a:extLst>
</a:theme>
</file>

<file path=ppt/theme/theme2.xml><?xml version="1.0" encoding="utf-8"?>
<a:theme xmlns:a="http://schemas.openxmlformats.org/drawingml/2006/main" name="Theme5">
  <a:themeElements>
    <a:clrScheme name="objects-first-6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bjects-first-6e">
      <a:majorFont>
        <a:latin typeface="Helvetica"/>
        <a:ea typeface="Helvetica"/>
        <a:cs typeface="Helvetica"/>
      </a:majorFont>
      <a:minorFont>
        <a:latin typeface="Times Roman"/>
        <a:ea typeface="Times Roman"/>
        <a:cs typeface="Times Roman"/>
      </a:minorFont>
    </a:fontScheme>
    <a:fmtScheme name="objects-first-6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Theme5" id="{7463D3D9-3C38-F340-8013-6B5B2B69D8C7}" vid="{80E05BFF-A530-C346-91A6-F798A848294F}"/>
    </a:ext>
  </a:extLst>
</a:theme>
</file>

<file path=ppt/theme/theme3.xml><?xml version="1.0" encoding="utf-8"?>
<a:theme xmlns:a="http://schemas.openxmlformats.org/drawingml/2006/main" name="1_OFWJ-7e">
  <a:themeElements>
    <a:clrScheme name="objects-first-6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bjects-first-6e">
      <a:majorFont>
        <a:latin typeface="Helvetica"/>
        <a:ea typeface="Helvetica"/>
        <a:cs typeface="Helvetica"/>
      </a:majorFont>
      <a:minorFont>
        <a:latin typeface="Times Roman"/>
        <a:ea typeface="Times Roman"/>
        <a:cs typeface="Times Roman"/>
      </a:minorFont>
    </a:fontScheme>
    <a:fmtScheme name="objects-first-6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 dirty="0" smtClean="0">
            <a:ln>
              <a:noFill/>
            </a:ln>
            <a:solidFill>
              <a:schemeClr val="accent1">
                <a:lumMod val="50000"/>
              </a:schemeClr>
            </a:solidFill>
            <a:effectLst/>
            <a:uFillTx/>
            <a:latin typeface="Tw Cen MT" panose="020B0602020104020603" pitchFamily="34" charset="77"/>
            <a:sym typeface="Trebuchet MS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WJ-7e" id="{7DC09FEA-DA55-6A45-B872-CEBA92787FA5}" vid="{28F90C76-D640-CC45-9D44-CE7079CB9D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OFWJ-7e</Template>
  <TotalTime>390</TotalTime>
  <Words>1261</Words>
  <Application>Microsoft Macintosh PowerPoint</Application>
  <PresentationFormat>Widescreen</PresentationFormat>
  <Paragraphs>146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Courier New</vt:lpstr>
      <vt:lpstr>Times</vt:lpstr>
      <vt:lpstr>Times Roman</vt:lpstr>
      <vt:lpstr>Trebuchet MS</vt:lpstr>
      <vt:lpstr>Tw Cen MT</vt:lpstr>
      <vt:lpstr>OFWJ-7e</vt:lpstr>
      <vt:lpstr>Theme5</vt:lpstr>
      <vt:lpstr>1_OFWJ-7e</vt:lpstr>
      <vt:lpstr>Functional Processing of Collections</vt:lpstr>
      <vt:lpstr>Overview</vt:lpstr>
      <vt:lpstr>Features found in 'functional languages'</vt:lpstr>
      <vt:lpstr>Lambdas</vt:lpstr>
      <vt:lpstr>Example scenario</vt:lpstr>
      <vt:lpstr>Example scenario</vt:lpstr>
      <vt:lpstr>Method and lambda equivalent</vt:lpstr>
      <vt:lpstr>Procedural processing of a collection</vt:lpstr>
      <vt:lpstr>Processing a whole collection</vt:lpstr>
      <vt:lpstr>Reduced lambda syntax: infer type</vt:lpstr>
      <vt:lpstr>Reduced lambda syntax: single parameter</vt:lpstr>
      <vt:lpstr>Reduced lambda syntax: single statement</vt:lpstr>
      <vt:lpstr>Streams</vt:lpstr>
      <vt:lpstr>Filters, maps and reductions</vt:lpstr>
      <vt:lpstr>Filter</vt:lpstr>
      <vt:lpstr>Map</vt:lpstr>
      <vt:lpstr>Reduce</vt:lpstr>
      <vt:lpstr>A pipeline of operations</vt:lpstr>
      <vt:lpstr>Pipelines</vt:lpstr>
      <vt:lpstr>Filters</vt:lpstr>
      <vt:lpstr>Predicates</vt:lpstr>
      <vt:lpstr>The map method</vt:lpstr>
      <vt:lpstr>The reduce method</vt:lpstr>
      <vt:lpstr>The reduce method's parameters</vt:lpstr>
      <vt:lpstr>PowerPoint Presentation</vt:lpstr>
      <vt:lpstr>Collection removal using a predicate</vt:lpstr>
      <vt:lpstr>Summary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streams and lambdas</dc:title>
  <dc:subject/>
  <dc:creator>David J. Barnes and Michael Kölling</dc:creator>
  <cp:keywords/>
  <dc:description>Copyright 2015. No redistribution without permission of the authors.</dc:description>
  <cp:lastModifiedBy>David Barnes</cp:lastModifiedBy>
  <cp:revision>53</cp:revision>
  <cp:lastPrinted>2015-11-19T10:25:13Z</cp:lastPrinted>
  <dcterms:created xsi:type="dcterms:W3CDTF">2015-11-18T09:46:21Z</dcterms:created>
  <dcterms:modified xsi:type="dcterms:W3CDTF">2025-03-09T14:51:24Z</dcterms:modified>
  <cp:category/>
</cp:coreProperties>
</file>