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68" r:id="rId2"/>
  </p:sldMasterIdLst>
  <p:notesMasterIdLst>
    <p:notesMasterId r:id="rId62"/>
  </p:notesMasterIdLst>
  <p:handoutMasterIdLst>
    <p:handoutMasterId r:id="rId63"/>
  </p:handoutMasterIdLst>
  <p:sldIdLst>
    <p:sldId id="256" r:id="rId3"/>
    <p:sldId id="258" r:id="rId4"/>
    <p:sldId id="257" r:id="rId5"/>
    <p:sldId id="260" r:id="rId6"/>
    <p:sldId id="261" r:id="rId7"/>
    <p:sldId id="263" r:id="rId8"/>
    <p:sldId id="322" r:id="rId9"/>
    <p:sldId id="264" r:id="rId10"/>
    <p:sldId id="265" r:id="rId11"/>
    <p:sldId id="262" r:id="rId12"/>
    <p:sldId id="310" r:id="rId13"/>
    <p:sldId id="266" r:id="rId14"/>
    <p:sldId id="282" r:id="rId15"/>
    <p:sldId id="311" r:id="rId16"/>
    <p:sldId id="312" r:id="rId17"/>
    <p:sldId id="267" r:id="rId18"/>
    <p:sldId id="271" r:id="rId19"/>
    <p:sldId id="269" r:id="rId20"/>
    <p:sldId id="270" r:id="rId21"/>
    <p:sldId id="338" r:id="rId22"/>
    <p:sldId id="313" r:id="rId23"/>
    <p:sldId id="314" r:id="rId24"/>
    <p:sldId id="302" r:id="rId25"/>
    <p:sldId id="303" r:id="rId26"/>
    <p:sldId id="307" r:id="rId27"/>
    <p:sldId id="308" r:id="rId28"/>
    <p:sldId id="309" r:id="rId29"/>
    <p:sldId id="272" r:id="rId30"/>
    <p:sldId id="298" r:id="rId31"/>
    <p:sldId id="299" r:id="rId32"/>
    <p:sldId id="321" r:id="rId33"/>
    <p:sldId id="315" r:id="rId34"/>
    <p:sldId id="323" r:id="rId35"/>
    <p:sldId id="324" r:id="rId36"/>
    <p:sldId id="325" r:id="rId37"/>
    <p:sldId id="326" r:id="rId38"/>
    <p:sldId id="275" r:id="rId39"/>
    <p:sldId id="276" r:id="rId40"/>
    <p:sldId id="300" r:id="rId41"/>
    <p:sldId id="277" r:id="rId42"/>
    <p:sldId id="301" r:id="rId43"/>
    <p:sldId id="278" r:id="rId44"/>
    <p:sldId id="279" r:id="rId45"/>
    <p:sldId id="316" r:id="rId46"/>
    <p:sldId id="317" r:id="rId47"/>
    <p:sldId id="259" r:id="rId48"/>
    <p:sldId id="320" r:id="rId49"/>
    <p:sldId id="318" r:id="rId50"/>
    <p:sldId id="280" r:id="rId51"/>
    <p:sldId id="319" r:id="rId52"/>
    <p:sldId id="281" r:id="rId53"/>
    <p:sldId id="327" r:id="rId54"/>
    <p:sldId id="328" r:id="rId55"/>
    <p:sldId id="336" r:id="rId56"/>
    <p:sldId id="337" r:id="rId57"/>
    <p:sldId id="332" r:id="rId58"/>
    <p:sldId id="333" r:id="rId59"/>
    <p:sldId id="334" r:id="rId60"/>
    <p:sldId id="335" r:id="rId61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70"/>
    <a:srgbClr val="F47A21"/>
    <a:srgbClr val="DC4A1A"/>
    <a:srgbClr val="F37A20"/>
    <a:srgbClr val="FED601"/>
    <a:srgbClr val="CD2626"/>
    <a:srgbClr val="C01012"/>
    <a:srgbClr val="D96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4"/>
    <p:restoredTop sz="96875"/>
  </p:normalViewPr>
  <p:slideViewPr>
    <p:cSldViewPr>
      <p:cViewPr>
        <p:scale>
          <a:sx n="76" d="100"/>
          <a:sy n="76" d="100"/>
        </p:scale>
        <p:origin x="296" y="9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44"/>
    </p:cViewPr>
  </p:sorterViewPr>
  <p:notesViewPr>
    <p:cSldViewPr>
      <p:cViewPr varScale="1">
        <p:scale>
          <a:sx n="115" d="100"/>
          <a:sy n="115" d="100"/>
        </p:scale>
        <p:origin x="24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6400" y="8686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Verdana" charset="0"/>
              </a:defRPr>
            </a:lvl1pPr>
          </a:lstStyle>
          <a:p>
            <a:fld id="{F96D5942-6108-6343-865F-3D4FE5C3C1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0486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47204B1E-9221-AC44-9645-F6C8844E79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364712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910E6B9D-339F-4741-8E2E-222502AA713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4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D74E146F-54E4-6D44-BEEB-9244CC716890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81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845B04A4-9913-7A47-A01E-DAC3F281FE9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77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A9FB545D-D642-D24B-9D1C-4B6215005240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5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1E5AD40D-041B-5F46-8F55-5DD480DF2064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06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A2EEBE7E-3F17-0840-8030-AEC158DB69CA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869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044029CC-65DA-C64E-B801-FE166E99A54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391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15A791E9-6661-8941-B6DD-7C834FD9656A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4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8BF4D59C-FB64-2B47-B823-6914C247E1B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923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12686109-DA04-8E4E-92C7-2F6150C4028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587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EA42EB96-831B-9746-9712-F57F3141D71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20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5E672258-7F36-184C-8CD8-A0EBA9B5BB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4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0F77BEAF-0884-E84B-9F0D-F793EB825B6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689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48E51560-59D6-2449-BE00-C34DB128774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02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C347F53E-F34D-1A42-AA8D-553E2ED0ABA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866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D0C8C456-353E-E247-A294-8F4604F556E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789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D8EB423-1A79-424B-9079-C3940D146ADE}" type="slidenum">
              <a:rPr lang="en-GB" altLang="en-US" sz="1200" b="0">
                <a:latin typeface="Times New Roman" charset="0"/>
              </a:rPr>
              <a:pPr/>
              <a:t>33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166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0062EA12-17EE-3D4A-A80C-0E6EF4E6FEB4}" type="slidenum">
              <a:rPr lang="en-GB" altLang="en-US" sz="1200" b="0">
                <a:latin typeface="Times New Roman" charset="0"/>
              </a:rPr>
              <a:pPr/>
              <a:t>34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Note that there is no simple mapping rule from primitive name to wrapper name!</a:t>
            </a:r>
          </a:p>
        </p:txBody>
      </p:sp>
    </p:spTree>
    <p:extLst>
      <p:ext uri="{BB962C8B-B14F-4D97-AF65-F5344CB8AC3E}">
        <p14:creationId xmlns:p14="http://schemas.microsoft.com/office/powerpoint/2010/main" val="150270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D80DCEE0-FAE2-4B4D-BCEA-83EE274358E2}" type="slidenum">
              <a:rPr lang="en-GB" altLang="en-US" sz="1200" b="0">
                <a:latin typeface="Times New Roman" charset="0"/>
              </a:rPr>
              <a:pPr/>
              <a:t>35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78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F29C94B-4B72-5046-9847-8ABFB0C36618}" type="slidenum">
              <a:rPr lang="en-GB" altLang="en-US" sz="1200" b="0">
                <a:latin typeface="Times New Roman" charset="0"/>
              </a:rPr>
              <a:pPr/>
              <a:t>36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174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F4728CB-C4D1-5C4C-9CC8-5751001336FB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656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FD6E61E2-3CB9-B849-8EA5-4F14D9F0C83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415A9D49-8C77-6949-A76D-AF783C29F36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988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E88E7F29-AA82-7F4A-AEDE-A6AC4F46A61B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3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C686EEE7-D649-E54D-95E1-B5EFFEC1DE4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906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4AC1B905-1C36-7B4E-A844-548B8FDF9C4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53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711B105-E99F-7142-860D-EBC3A18A71A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77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2DCC51EA-4EB4-3A46-B9AF-A56678B25540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47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C1D9674-A516-8540-BE74-672F4897F0F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637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131E4A8C-6A48-0844-8F0B-E41127FFFC44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99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BAD92FC-4828-2A43-9451-8D2D63B4F02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8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667E838F-7F0F-4549-8C88-6ED3B8A3AD3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29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A05E4098-9399-C844-8A3C-165F6B08C0C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2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A97D8178-88DD-AE46-A6F6-80C9C5C58DA7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27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13CA84A0-1CD1-E849-A347-CFA3D1FBEC5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21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E8220325-FEA5-D544-AE22-6E0B5BF0863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11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fld id="{CDEB7A7D-111A-2644-9656-993F44A3583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1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479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4205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3510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6205424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85311017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8301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958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471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0144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60997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More-Sophisticated </a:t>
            </a:r>
            <a:r>
              <a:rPr lang="en-US" dirty="0">
                <a:ea typeface="+mj-ea"/>
                <a:cs typeface="+mj-cs"/>
              </a:rPr>
              <a:t>Behavior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Using library classes to implement some more advanced functionality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 b="1">
                <a:solidFill>
                  <a:srgbClr val="000000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000" b="0" dirty="0">
                <a:solidFill>
                  <a:schemeClr val="tx1"/>
                </a:solidFill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Reading class documentation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>
                <a:ea typeface="MS PGothic" charset="-128"/>
              </a:rPr>
              <a:t>Documentation of the Java libraries in HTML format;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Readable in a web browser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Class API: </a:t>
            </a:r>
            <a:r>
              <a:rPr lang="en-GB" altLang="en-US" i="1" dirty="0">
                <a:ea typeface="MS PGothic" charset="-128"/>
              </a:rPr>
              <a:t>Application Programmers</a:t>
            </a:r>
            <a:r>
              <a:rPr lang="en-GB" altLang="en-GB" i="1" dirty="0">
                <a:ea typeface="MS PGothic" charset="-128"/>
              </a:rPr>
              <a:t>'</a:t>
            </a:r>
            <a:r>
              <a:rPr lang="en-GB" altLang="en-US" i="1" dirty="0">
                <a:ea typeface="MS PGothic" charset="-128"/>
              </a:rPr>
              <a:t> Interface</a:t>
            </a:r>
            <a:endParaRPr lang="en-GB" altLang="en-US" dirty="0">
              <a:ea typeface="MS PGothic" charset="-128"/>
            </a:endParaRPr>
          </a:p>
          <a:p>
            <a:pPr eaLnBrk="1" hangingPunct="1"/>
            <a:r>
              <a:rPr lang="en-GB" altLang="en-US" dirty="0">
                <a:ea typeface="MS PGothic" charset="-128"/>
              </a:rPr>
              <a:t>Interface description for all library classes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Reference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54FBD4-8EF4-D553-45A1-6F12AD6DD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52" y="1679286"/>
            <a:ext cx="6264696" cy="48993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Interface vs implementation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3200" i="1" dirty="0"/>
              <a:t>The documentation includes</a:t>
            </a:r>
            <a:endParaRPr lang="en-GB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the name of the class;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a general description of the class;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a list of constructors and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return values and parameters for constructors and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a description of the purpose of each constructor and method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endParaRPr lang="en-GB" sz="1050" dirty="0"/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3200" dirty="0"/>
              <a:t>			</a:t>
            </a:r>
            <a:r>
              <a:rPr lang="en-GB" sz="3200" b="1" dirty="0"/>
              <a:t>the </a:t>
            </a:r>
            <a:r>
              <a:rPr lang="en-GB" sz="3200" b="1" i="1" dirty="0"/>
              <a:t>interface</a:t>
            </a:r>
            <a:r>
              <a:rPr lang="en-GB" sz="3200" b="1" dirty="0"/>
              <a:t> of the class</a:t>
            </a:r>
            <a:endParaRPr lang="en-GB" sz="3200" dirty="0"/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1559496" y="564448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Monotype Sorts" charset="0"/>
              <a:buNone/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Interface vs implementation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3200" i="1" dirty="0"/>
              <a:t>The documentation </a:t>
            </a:r>
            <a:r>
              <a:rPr lang="en-GB" sz="3200" b="1" i="1" dirty="0"/>
              <a:t>does not</a:t>
            </a:r>
            <a:r>
              <a:rPr lang="en-GB" sz="3200" i="1" dirty="0"/>
              <a:t> include</a:t>
            </a:r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endParaRPr lang="en-GB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private fields (most fields are private)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private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the bodies (source code) of methods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3200" dirty="0"/>
          </a:p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3200" dirty="0"/>
              <a:t>			</a:t>
            </a:r>
            <a:r>
              <a:rPr lang="en-GB" sz="3200" b="1" dirty="0"/>
              <a:t>the </a:t>
            </a:r>
            <a:r>
              <a:rPr lang="en-GB" sz="3200" b="1" i="1" dirty="0"/>
              <a:t>implementation</a:t>
            </a:r>
            <a:r>
              <a:rPr lang="en-GB" sz="3200" b="1" dirty="0"/>
              <a:t> of the class</a:t>
            </a:r>
            <a:endParaRPr lang="en-GB" sz="3200" dirty="0"/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1631504" y="5356448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A571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Monotype Sorts" charset="0"/>
              <a:buNone/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Documentation for </a:t>
            </a:r>
            <a:r>
              <a:rPr lang="en-GB" dirty="0" err="1">
                <a:latin typeface="Trebuchet MS Bold" pitchFamily="34" charset="0"/>
                <a:cs typeface="+mj-cs"/>
              </a:rPr>
              <a:t>startsWith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GB" altLang="en-US" b="1" dirty="0" err="1">
                <a:latin typeface="Courier New Bold" charset="0"/>
                <a:ea typeface="MS PGothic" charset="-128"/>
              </a:rPr>
              <a:t>startsWith</a:t>
            </a:r>
            <a:endParaRPr lang="en-GB" altLang="en-US" b="1" dirty="0">
              <a:latin typeface="Courier New Bold" charset="0"/>
              <a:ea typeface="MS PGothic" charset="-128"/>
            </a:endParaRPr>
          </a:p>
          <a:p>
            <a:pPr lvl="1" eaLnBrk="1" hangingPunct="1"/>
            <a:r>
              <a:rPr lang="en-GB" altLang="en-US" sz="3300" b="1" dirty="0">
                <a:solidFill>
                  <a:schemeClr val="tx1"/>
                </a:solidFill>
                <a:latin typeface="Courier New Bold" charset="0"/>
                <a:ea typeface="ＭＳ Ｐゴシック" charset="-128"/>
              </a:rPr>
              <a:t>public boolean </a:t>
            </a:r>
            <a:r>
              <a:rPr lang="en-GB" altLang="en-US" sz="3300" b="1" dirty="0" err="1">
                <a:solidFill>
                  <a:schemeClr val="tx1"/>
                </a:solidFill>
                <a:latin typeface="Courier New Bold" charset="0"/>
                <a:ea typeface="ＭＳ Ｐゴシック" charset="-128"/>
              </a:rPr>
              <a:t>startsWith</a:t>
            </a:r>
            <a:r>
              <a:rPr lang="en-GB" altLang="en-US" sz="3300" b="1" dirty="0">
                <a:solidFill>
                  <a:schemeClr val="tx1"/>
                </a:solidFill>
                <a:latin typeface="Courier New Bold" charset="0"/>
                <a:ea typeface="ＭＳ Ｐゴシック" charset="-128"/>
              </a:rPr>
              <a:t>(String prefix)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Tests if this string starts with the specified prefix.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Parameters:</a:t>
            </a:r>
          </a:p>
          <a:p>
            <a:pPr lvl="1" eaLnBrk="1" hangingPunct="1"/>
            <a:r>
              <a:rPr lang="en-GB" altLang="en-US" b="1" dirty="0">
                <a:latin typeface="Courier New Bold" charset="0"/>
                <a:ea typeface="ＭＳ Ｐゴシック" charset="-128"/>
              </a:rPr>
              <a:t>prefix</a:t>
            </a:r>
            <a:r>
              <a:rPr lang="en-GB" altLang="en-US" dirty="0">
                <a:ea typeface="MS PGothic" charset="-128"/>
              </a:rPr>
              <a:t> - the prefix.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Returns:</a:t>
            </a:r>
          </a:p>
          <a:p>
            <a:pPr lvl="1" eaLnBrk="1" hangingPunct="1"/>
            <a:r>
              <a:rPr lang="en-GB" altLang="en-US" b="1" dirty="0">
                <a:ea typeface="ＭＳ Ｐゴシック" charset="-128"/>
              </a:rPr>
              <a:t>true</a:t>
            </a:r>
            <a:r>
              <a:rPr lang="en-GB" altLang="en-US" dirty="0">
                <a:ea typeface="MS PGothic" charset="-128"/>
              </a:rPr>
              <a:t> if the …; </a:t>
            </a:r>
            <a:r>
              <a:rPr lang="en-GB" altLang="en-US" b="1" dirty="0">
                <a:ea typeface="ＭＳ Ｐゴシック" charset="-128"/>
              </a:rPr>
              <a:t>false</a:t>
            </a:r>
            <a:r>
              <a:rPr lang="en-GB" altLang="en-US" dirty="0">
                <a:ea typeface="MS PGothic" charset="-128"/>
              </a:rPr>
              <a:t> otherwise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Methods from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String</a:t>
            </a:r>
            <a:endParaRPr lang="en-US" b="1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contains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endsWith</a:t>
            </a:r>
            <a:endParaRPr lang="en-GB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indexOf</a:t>
            </a:r>
            <a:endParaRPr lang="en-GB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substring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toUpperCase</a:t>
            </a:r>
            <a:endParaRPr lang="en-GB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trim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Beware: strings are </a:t>
            </a:r>
            <a:r>
              <a:rPr lang="en-GB" i="1" dirty="0">
                <a:cs typeface="+mn-cs"/>
              </a:rPr>
              <a:t>immutable</a:t>
            </a:r>
            <a:r>
              <a:rPr lang="en-GB" dirty="0">
                <a:cs typeface="+mn-cs"/>
              </a:rPr>
              <a:t>!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Using library classes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Classes organized into packages.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Classes from the library must be </a:t>
            </a:r>
            <a:r>
              <a:rPr lang="en-GB" i="1" dirty="0">
                <a:ea typeface="+mn-ea"/>
                <a:cs typeface="+mn-cs"/>
              </a:rPr>
              <a:t>imported</a:t>
            </a:r>
            <a:r>
              <a:rPr lang="en-GB" dirty="0">
                <a:ea typeface="+mn-ea"/>
                <a:cs typeface="+mn-cs"/>
              </a:rPr>
              <a:t> using an </a:t>
            </a:r>
            <a:r>
              <a:rPr lang="en-GB" b="1" dirty="0">
                <a:latin typeface="Courier New Bold" pitchFamily="49" charset="0"/>
                <a:ea typeface="+mn-ea"/>
                <a:cs typeface="Courier New Bold" pitchFamily="49" charset="0"/>
              </a:rPr>
              <a:t>import</a:t>
            </a:r>
            <a:r>
              <a:rPr lang="en-GB" dirty="0">
                <a:ea typeface="+mn-ea"/>
                <a:cs typeface="+mn-cs"/>
              </a:rPr>
              <a:t> statement;</a:t>
            </a:r>
          </a:p>
          <a:p>
            <a:pPr lvl="1" eaLnBrk="1" hangingPunct="1">
              <a:defRPr/>
            </a:pPr>
            <a:r>
              <a:rPr lang="en-GB" dirty="0">
                <a:ea typeface="+mn-ea"/>
                <a:cs typeface="+mn-cs"/>
              </a:rPr>
              <a:t> except from the </a:t>
            </a:r>
            <a:r>
              <a:rPr lang="en-GB" b="1" dirty="0" err="1">
                <a:latin typeface="Courier New Bold" pitchFamily="49" charset="0"/>
                <a:ea typeface="+mn-ea"/>
                <a:cs typeface="Courier New Bold" pitchFamily="49" charset="0"/>
              </a:rPr>
              <a:t>java.lang</a:t>
            </a:r>
            <a:r>
              <a:rPr lang="en-GB" dirty="0">
                <a:ea typeface="+mn-ea"/>
                <a:cs typeface="+mn-cs"/>
              </a:rPr>
              <a:t> package.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They can then be used like classes from the current project.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Packages and import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Single classes may be imported:</a:t>
            </a:r>
            <a:br>
              <a:rPr lang="en-GB" dirty="0">
                <a:ea typeface="+mn-ea"/>
                <a:cs typeface="+mn-cs"/>
              </a:rPr>
            </a:br>
            <a:br>
              <a:rPr lang="en-GB" sz="1600" dirty="0"/>
            </a:br>
            <a:r>
              <a:rPr lang="en-GB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import </a:t>
            </a:r>
            <a:r>
              <a:rPr lang="en-GB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java.util.ArrayList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GB" b="1" dirty="0">
                <a:latin typeface="Courier New" pitchFamily="49" charset="0"/>
                <a:ea typeface="+mn-ea"/>
                <a:cs typeface="+mn-cs"/>
              </a:rPr>
            </a:br>
            <a:endParaRPr lang="en-GB" sz="1600" b="1" dirty="0"/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Whole packages can be imported:</a:t>
            </a:r>
            <a:br>
              <a:rPr lang="en-GB" dirty="0">
                <a:ea typeface="+mn-ea"/>
                <a:cs typeface="+mn-cs"/>
              </a:rPr>
            </a:br>
            <a:br>
              <a:rPr lang="en-GB" sz="1600" dirty="0"/>
            </a:br>
            <a:r>
              <a:rPr lang="en-GB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import </a:t>
            </a:r>
            <a:r>
              <a:rPr lang="en-GB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java.util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.*;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Importation does not involve source code insertion.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Adding random </a:t>
            </a:r>
            <a:r>
              <a:rPr lang="en-GB" dirty="0" err="1">
                <a:ea typeface="+mj-ea"/>
                <a:cs typeface="+mj-cs"/>
              </a:rPr>
              <a:t>behavior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2012645"/>
            <a:ext cx="9865096" cy="12636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The library class </a:t>
            </a:r>
            <a:r>
              <a:rPr lang="en-GB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Random</a:t>
            </a:r>
            <a:r>
              <a:rPr lang="en-GB" dirty="0">
                <a:ea typeface="+mn-ea"/>
                <a:cs typeface="+mn-cs"/>
              </a:rPr>
              <a:t> can be used to generate random numbers:</a:t>
            </a:r>
            <a:endParaRPr lang="en-AU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783999" y="3021587"/>
            <a:ext cx="8638728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8000" tIns="190800" rIns="198000" bIns="190800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import </a:t>
            </a:r>
            <a:r>
              <a:rPr lang="en-GB" sz="2800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java.util.Random</a:t>
            </a:r>
            <a:r>
              <a:rPr lang="en-GB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;</a:t>
            </a:r>
            <a:endParaRPr lang="en-GB" sz="3200" dirty="0">
              <a:solidFill>
                <a:schemeClr val="tx1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 typeface="Monotype Sorts" charset="0"/>
              <a:buNone/>
              <a:defRPr/>
            </a:pP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Font typeface="Monotype Sorts" charset="0"/>
              <a:buNone/>
              <a:defRPr/>
            </a:pP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Random rand = new Random();</a:t>
            </a:r>
          </a:p>
          <a:p>
            <a:pPr>
              <a:spcBef>
                <a:spcPct val="0"/>
              </a:spcBef>
              <a:buClrTx/>
              <a:buFont typeface="Monotype Sorts" charset="0"/>
              <a:buNone/>
              <a:defRPr/>
            </a:pP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Font typeface="Monotype Sorts" charset="0"/>
              <a:buNone/>
              <a:defRPr/>
            </a:pP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int num = </a:t>
            </a:r>
            <a:r>
              <a:rPr lang="en-AU" sz="2800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rand.nextInt</a:t>
            </a: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Font typeface="Monotype Sorts" charset="0"/>
              <a:buNone/>
              <a:defRPr/>
            </a:pP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int value = 1 + </a:t>
            </a:r>
            <a:r>
              <a:rPr lang="en-AU" sz="2800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rand.nextInt</a:t>
            </a: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(100);</a:t>
            </a:r>
          </a:p>
          <a:p>
            <a:pPr>
              <a:spcBef>
                <a:spcPct val="0"/>
              </a:spcBef>
              <a:buClrTx/>
              <a:buFont typeface="Monotype Sorts" charset="0"/>
              <a:buNone/>
              <a:defRPr/>
            </a:pP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int index = </a:t>
            </a:r>
            <a:r>
              <a:rPr lang="en-AU" sz="2800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rand.nextInt</a:t>
            </a: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</a:t>
            </a:r>
            <a:r>
              <a:rPr lang="en-AU" sz="2800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list.size</a:t>
            </a:r>
            <a:r>
              <a:rPr lang="en-AU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());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Selecting random responses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438400" y="1676400"/>
            <a:ext cx="784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tIns="190800" rIns="198000" bIns="190800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public Responder()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 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randomGenerator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= new Random();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  responses = new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ArrayList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&lt;&gt;();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 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fillResponses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}</a:t>
            </a:r>
            <a:endParaRPr lang="en-GB" sz="1700" b="0" dirty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700" dirty="0">
              <a:solidFill>
                <a:schemeClr val="tx1"/>
              </a:solidFill>
              <a:latin typeface="Courier New" pitchFamily="49" charset="0"/>
              <a:ea typeface="MS PGothic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public void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fillResponses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  </a:t>
            </a:r>
            <a:r>
              <a:rPr lang="en-GB" sz="1700" b="0" i="1" dirty="0">
                <a:solidFill>
                  <a:schemeClr val="tx1"/>
                </a:solidFill>
                <a:latin typeface="+mn-lt"/>
                <a:ea typeface="MS PGothic" pitchFamily="34" charset="-128"/>
              </a:rPr>
              <a:t>fill </a:t>
            </a:r>
            <a:r>
              <a:rPr lang="en-GB" sz="1700" dirty="0">
                <a:solidFill>
                  <a:schemeClr val="tx1"/>
                </a:solidFill>
                <a:latin typeface="Courier New Bold" pitchFamily="49" charset="0"/>
                <a:ea typeface="MS PGothic" pitchFamily="34" charset="-128"/>
                <a:cs typeface="Courier New Bold" pitchFamily="49" charset="0"/>
              </a:rPr>
              <a:t>responses</a:t>
            </a:r>
            <a:r>
              <a:rPr lang="en-GB" sz="1700" b="0" i="1" dirty="0">
                <a:solidFill>
                  <a:schemeClr val="tx1"/>
                </a:solidFill>
                <a:latin typeface="+mn-lt"/>
                <a:ea typeface="MS PGothic" pitchFamily="34" charset="-128"/>
              </a:rPr>
              <a:t> with a selection of response strings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700" dirty="0">
              <a:solidFill>
                <a:schemeClr val="tx1"/>
              </a:solidFill>
              <a:latin typeface="Courier New" pitchFamily="49" charset="0"/>
              <a:ea typeface="MS PGothic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public String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generateResponse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 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int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index =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randomGenerator.nextInt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responses.size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   return </a:t>
            </a:r>
            <a:r>
              <a:rPr lang="en-GB" sz="1700" dirty="0" err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responses.get</a:t>
            </a: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(index);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1700" dirty="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AU" sz="1700" dirty="0">
              <a:latin typeface="Courier New" pitchFamily="49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Using library classes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Reading documentation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2666-48F7-125F-E5B6-9578AA95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B342-37CA-EF1B-C5B4-039F1CC6E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/>
              <a:t>We sometimes want a multi-line string.</a:t>
            </a:r>
          </a:p>
          <a:p>
            <a:r>
              <a:rPr lang="en-GB" sz="4000" dirty="0"/>
              <a:t>Here are two alternatives:</a:t>
            </a:r>
            <a:br>
              <a:rPr lang="en-GB" sz="4000" dirty="0"/>
            </a:b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 line.\n" + "Second line."</a:t>
            </a:r>
            <a:b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"First line.\</a:t>
            </a:r>
            <a:r>
              <a:rPr lang="en-GB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nSecond</a:t>
            </a: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line."</a:t>
            </a:r>
          </a:p>
          <a:p>
            <a:r>
              <a:rPr lang="en-GB" sz="4000" dirty="0"/>
              <a:t>A text block is clearer:</a:t>
            </a:r>
            <a:br>
              <a:rPr lang="en-GB" sz="4000" dirty="0"/>
            </a:b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line.</a:t>
            </a:r>
            <a:b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line.</a:t>
            </a:r>
            <a:b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GB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15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Parameterized classes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 documentation includes provision for a </a:t>
            </a:r>
            <a:r>
              <a:rPr lang="en-GB" i="1" dirty="0">
                <a:cs typeface="+mn-cs"/>
              </a:rPr>
              <a:t>type parameter</a:t>
            </a:r>
            <a:r>
              <a:rPr lang="en-GB" dirty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ArrayList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&lt;E&gt;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These type names reappear in the parameters and return types of the methods of the class:</a:t>
            </a:r>
          </a:p>
          <a:p>
            <a:pPr lvl="1" eaLnBrk="1" hangingPunct="1">
              <a:defRPr/>
            </a:pP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E get(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int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 index)</a:t>
            </a:r>
          </a:p>
          <a:p>
            <a:pPr lvl="1" eaLnBrk="1" hangingPunct="1"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boolean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 add(E e)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Parameterized classes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 types in the documentation are placeholders for the types we use in practice:</a:t>
            </a:r>
          </a:p>
          <a:p>
            <a:pPr lvl="1" eaLnBrk="1" hangingPunct="1">
              <a:defRPr/>
            </a:pPr>
            <a:r>
              <a:rPr lang="en-GB" dirty="0"/>
              <a:t>An 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ArrayList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&lt;Track&gt;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/>
              <a:t>actually has methods:</a:t>
            </a:r>
          </a:p>
          <a:p>
            <a:pPr lvl="1" eaLnBrk="1" hangingPunct="1">
              <a:defRPr/>
            </a:pP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Track get(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int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 index)</a:t>
            </a:r>
          </a:p>
          <a:p>
            <a:pPr lvl="1" eaLnBrk="1" hangingPunct="1"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boolean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 add(Track e)</a:t>
            </a:r>
            <a:endParaRPr lang="en-US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82588">
              <a:lnSpc>
                <a:spcPct val="90000"/>
              </a:lnSpc>
              <a:buClr>
                <a:srgbClr val="345477"/>
              </a:buClr>
              <a:defRPr/>
            </a:pPr>
            <a:r>
              <a:rPr lang="en-US" sz="3600" dirty="0"/>
              <a:t>Java has an extensive class library.</a:t>
            </a:r>
          </a:p>
          <a:p>
            <a:pPr marL="382588">
              <a:lnSpc>
                <a:spcPct val="90000"/>
              </a:lnSpc>
              <a:buClr>
                <a:srgbClr val="345477"/>
              </a:buClr>
              <a:defRPr/>
            </a:pPr>
            <a:r>
              <a:rPr lang="en-US" sz="3600" dirty="0"/>
              <a:t>A good programmer must be familiar with the library.</a:t>
            </a:r>
          </a:p>
          <a:p>
            <a:pPr marL="382588">
              <a:lnSpc>
                <a:spcPct val="90000"/>
              </a:lnSpc>
              <a:buClr>
                <a:srgbClr val="345477"/>
              </a:buClr>
              <a:defRPr/>
            </a:pPr>
            <a:r>
              <a:rPr lang="en-US" sz="3600" dirty="0"/>
              <a:t>The documentation tells us what we need to know to use a class (its interface).</a:t>
            </a:r>
          </a:p>
          <a:p>
            <a:pPr marL="382588">
              <a:lnSpc>
                <a:spcPct val="90000"/>
              </a:lnSpc>
              <a:buClr>
                <a:srgbClr val="345477"/>
              </a:buClr>
              <a:defRPr/>
            </a:pPr>
            <a:r>
              <a:rPr lang="en-GB" sz="3600" dirty="0"/>
              <a:t>Some classes are parameterized with additional types.</a:t>
            </a:r>
          </a:p>
          <a:p>
            <a:pPr marL="782638" lvl="1">
              <a:lnSpc>
                <a:spcPct val="90000"/>
              </a:lnSpc>
              <a:buClr>
                <a:srgbClr val="345477"/>
              </a:buClr>
              <a:buFont typeface="Times" charset="0"/>
              <a:buChar char="•"/>
              <a:defRPr/>
            </a:pPr>
            <a:r>
              <a:rPr lang="en-GB" sz="3200" dirty="0"/>
              <a:t>Parameterized classes are also known as </a:t>
            </a:r>
            <a:r>
              <a:rPr lang="en-GB" sz="3200" i="1" dirty="0"/>
              <a:t>generic classes</a:t>
            </a:r>
            <a:r>
              <a:rPr lang="en-GB" sz="3200" dirty="0"/>
              <a:t> or </a:t>
            </a:r>
            <a:r>
              <a:rPr lang="en-GB" sz="3200" i="1" dirty="0"/>
              <a:t>generic types</a:t>
            </a:r>
            <a:r>
              <a:rPr lang="en-GB" sz="3200" dirty="0"/>
              <a:t>.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Further library classes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9688">
              <a:defRPr/>
            </a:pPr>
            <a:r>
              <a:rPr lang="en-US">
                <a:ea typeface="+mn-ea"/>
                <a:cs typeface="+mn-cs"/>
              </a:rPr>
              <a:t>Using library classes to implement some more advanced functionality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82588">
              <a:defRPr/>
            </a:pPr>
            <a:r>
              <a:rPr lang="en-US" dirty="0">
                <a:ea typeface="+mn-ea"/>
                <a:cs typeface="+mn-cs"/>
              </a:rPr>
              <a:t>Further library classes:</a:t>
            </a:r>
          </a:p>
          <a:p>
            <a:pPr marL="782638" lvl="1">
              <a:buFont typeface="Times" charset="0"/>
              <a:buChar char="•"/>
              <a:defRPr/>
            </a:pPr>
            <a:r>
              <a:rPr lang="en-GB" b="1" dirty="0">
                <a:latin typeface="Courier New"/>
                <a:ea typeface="+mn-ea"/>
                <a:cs typeface="Courier New"/>
              </a:rPr>
              <a:t>Set – </a:t>
            </a:r>
            <a:r>
              <a:rPr lang="en-GB" dirty="0">
                <a:ea typeface="+mn-ea"/>
                <a:cs typeface="Courier New"/>
              </a:rPr>
              <a:t>avoiding duplicates</a:t>
            </a:r>
          </a:p>
          <a:p>
            <a:pPr marL="782638" lvl="1">
              <a:buFont typeface="Times" charset="0"/>
              <a:buChar char="•"/>
              <a:defRPr/>
            </a:pPr>
            <a:r>
              <a:rPr lang="en-GB" b="1" dirty="0">
                <a:latin typeface="Courier New"/>
                <a:ea typeface="+mn-ea"/>
                <a:cs typeface="Courier New"/>
              </a:rPr>
              <a:t>Map – </a:t>
            </a:r>
            <a:r>
              <a:rPr lang="en-GB" dirty="0">
                <a:ea typeface="+mn-ea"/>
                <a:cs typeface="Courier New"/>
              </a:rPr>
              <a:t>creating associations</a:t>
            </a:r>
            <a:endParaRPr lang="en-US" dirty="0">
              <a:ea typeface="+mn-ea"/>
              <a:cs typeface="Courier New"/>
            </a:endParaRPr>
          </a:p>
          <a:p>
            <a:pPr marL="382588">
              <a:defRPr/>
            </a:pPr>
            <a:r>
              <a:rPr lang="en-US" dirty="0">
                <a:ea typeface="+mn-ea"/>
                <a:cs typeface="+mn-cs"/>
              </a:rPr>
              <a:t>Writing documentation:</a:t>
            </a:r>
          </a:p>
          <a:p>
            <a:pPr marL="782638" lvl="1">
              <a:buFont typeface="Times" charset="0"/>
              <a:buChar char="•"/>
              <a:defRPr/>
            </a:pPr>
            <a:r>
              <a:rPr lang="en-GB" b="1" dirty="0" err="1">
                <a:latin typeface="Courier New"/>
                <a:ea typeface="+mn-ea"/>
                <a:cs typeface="Courier New"/>
              </a:rPr>
              <a:t>javadoc</a:t>
            </a:r>
            <a:endParaRPr lang="en-US" b="1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Using Sets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424" y="1695150"/>
            <a:ext cx="6821488" cy="49403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98000" bIns="45720" numCol="1" anchor="ctr" anchorCtr="1" compatLnSpc="1">
            <a:prstTxWarp prst="textNoShape">
              <a:avLst/>
            </a:prstTxWarp>
            <a:normAutofit/>
          </a:bodyPr>
          <a:lstStyle/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java.util.HashSet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;</a:t>
            </a: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...</a:t>
            </a: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HashSet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&lt;String&gt; </a:t>
            </a: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mySet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= new </a:t>
            </a: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HashSet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&lt;&gt;();</a:t>
            </a: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mySet.add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("one");</a:t>
            </a: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mySet.add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("two");</a:t>
            </a: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mySet.add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("three");</a:t>
            </a: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for(String element : </a:t>
            </a:r>
            <a:r>
              <a:rPr lang="en-US" sz="20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mySet</a:t>
            </a: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) {</a:t>
            </a:r>
            <a:endParaRPr lang="en-US" sz="2000" b="1" dirty="0">
              <a:solidFill>
                <a:schemeClr val="tx1"/>
              </a:solidFill>
              <a:latin typeface="Courier New Bold Italic" pitchFamily="-32" charset="0"/>
              <a:ea typeface="ヒラギノ角ゴ ProN W6" pitchFamily="-32" charset="-128"/>
              <a:sym typeface="Courier New Bold Italic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Courier New Bold Italic" pitchFamily="-32" charset="0"/>
                <a:cs typeface="Courier New Bold Italic" pitchFamily="-32" charset="0"/>
                <a:sym typeface="Courier New Bold Italic" pitchFamily="-32" charset="0"/>
              </a:rPr>
              <a:t>do something with element</a:t>
            </a:r>
            <a:endParaRPr lang="en-US" sz="2000" b="1" dirty="0">
              <a:solidFill>
                <a:schemeClr val="tx1"/>
              </a:solidFill>
              <a:latin typeface="Courier New Bold Italic" pitchFamily="-32" charset="0"/>
              <a:ea typeface="ヒラギノ角ゴ ProN W6" pitchFamily="-32" charset="-128"/>
              <a:sym typeface="Courier New Bold Italic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398048" y="2996952"/>
            <a:ext cx="3018432" cy="215957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</a:rPr>
              <a:t>Compare with code for an 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Courier New"/>
              </a:rPr>
              <a:t>ArrayList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</a:rPr>
              <a:t>!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Tokenising Strings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917700"/>
            <a:ext cx="10747254" cy="4940300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9800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public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HashSet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&lt;String&gt;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getInput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System.out.print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("&gt; "); 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String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inputLine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reader.nextLine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().trim().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toLowerCase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();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String[]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wordArray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inputLine.split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(" ");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HashSet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&lt;String&gt; words = new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HashSet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&lt;String&gt;();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for(String word :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wordArray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words.add</a:t>
            </a: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(word); 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}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    return words;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  <a:p>
            <a:pPr marL="488950">
              <a:buNone/>
              <a:tabLst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  <a:tab pos="488950" algn="l"/>
                <a:tab pos="1060450" algn="l"/>
              </a:tabLst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pitchFamily="-32" charset="0"/>
                <a:cs typeface="Courier New Bold" pitchFamily="-32" charset="0"/>
                <a:sym typeface="Courier New Bold" pitchFamily="-32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 Bold" pitchFamily="-32" charset="0"/>
              <a:ea typeface="ヒラギノ角ゴ ProN W6" pitchFamily="-32" charset="-128"/>
              <a:sym typeface="Courier New Bold" pitchFamily="-32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Maps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Maps are collections that contain </a:t>
            </a:r>
            <a:r>
              <a:rPr lang="en-GB" i="1" dirty="0">
                <a:ea typeface="+mn-ea"/>
                <a:cs typeface="+mn-cs"/>
              </a:rPr>
              <a:t>pairs</a:t>
            </a:r>
            <a:r>
              <a:rPr lang="en-GB" dirty="0">
                <a:ea typeface="+mn-ea"/>
                <a:cs typeface="+mn-cs"/>
              </a:rPr>
              <a:t> of objects.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Parameterized with </a:t>
            </a:r>
            <a:r>
              <a:rPr lang="en-GB" i="1" dirty="0">
                <a:ea typeface="+mn-ea"/>
                <a:cs typeface="+mn-cs"/>
              </a:rPr>
              <a:t>two </a:t>
            </a:r>
            <a:r>
              <a:rPr lang="en-GB" dirty="0">
                <a:ea typeface="+mn-ea"/>
                <a:cs typeface="+mn-cs"/>
              </a:rPr>
              <a:t>types.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Pairs consist of a </a:t>
            </a:r>
            <a:r>
              <a:rPr lang="en-GB" i="1" dirty="0">
                <a:ea typeface="+mn-ea"/>
                <a:cs typeface="+mn-cs"/>
              </a:rPr>
              <a:t>key</a:t>
            </a:r>
            <a:r>
              <a:rPr lang="en-GB" dirty="0">
                <a:ea typeface="+mn-ea"/>
                <a:cs typeface="+mn-cs"/>
              </a:rPr>
              <a:t> and a </a:t>
            </a:r>
            <a:r>
              <a:rPr lang="en-GB" i="1" dirty="0">
                <a:ea typeface="+mn-ea"/>
                <a:cs typeface="+mn-cs"/>
              </a:rPr>
              <a:t>value</a:t>
            </a:r>
            <a:r>
              <a:rPr lang="en-GB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Lookup works by supplying a key, and retrieving a value.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Example: a contacts list.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Using maps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7608" y="2014536"/>
            <a:ext cx="7467600" cy="7112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dirty="0">
                <a:ea typeface="+mn-ea"/>
                <a:cs typeface="+mn-cs"/>
              </a:rPr>
              <a:t>A map with Strings as keys and values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F8F358-5961-9B8D-BCA7-3684B372EEBE}"/>
              </a:ext>
            </a:extLst>
          </p:cNvPr>
          <p:cNvGrpSpPr/>
          <p:nvPr/>
        </p:nvGrpSpPr>
        <p:grpSpPr>
          <a:xfrm>
            <a:off x="3100242" y="2959100"/>
            <a:ext cx="5638800" cy="2514600"/>
            <a:chOff x="3100242" y="2959100"/>
            <a:chExt cx="5638800" cy="2514600"/>
          </a:xfrm>
        </p:grpSpPr>
        <p:sp>
          <p:nvSpPr>
            <p:cNvPr id="29701" name="AutoShape 4"/>
            <p:cNvSpPr>
              <a:spLocks noChangeArrowheads="1"/>
            </p:cNvSpPr>
            <p:nvPr/>
          </p:nvSpPr>
          <p:spPr bwMode="auto">
            <a:xfrm>
              <a:off x="3100242" y="2959100"/>
              <a:ext cx="5638800" cy="2514600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3709842" y="36369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charset="0"/>
                  <a:ea typeface="MS PGothic" charset="0"/>
                  <a:cs typeface="MS PGothic" charset="0"/>
                </a:rPr>
                <a:t>Charles Nguyen</a:t>
              </a: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</a:p>
          </p:txBody>
        </p:sp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3100242" y="3035300"/>
              <a:ext cx="563880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 b="1">
                  <a:solidFill>
                    <a:srgbClr val="000000"/>
                  </a:solidFill>
                  <a:latin typeface="Courier New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2000" b="0" u="sng">
                  <a:solidFill>
                    <a:schemeClr val="bg1"/>
                  </a:solidFill>
                  <a:latin typeface="Trebuchet MS" charset="0"/>
                </a:rPr>
                <a:t>:HashMap</a:t>
              </a: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5938692" y="36369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"(</a:t>
              </a:r>
              <a:r>
                <a:rPr lang="en-AU" sz="1800" b="0">
                  <a:solidFill>
                    <a:schemeClr val="tx1"/>
                  </a:solidFill>
                  <a:latin typeface="Trebuchet MS" charset="0"/>
                  <a:ea typeface="MS PGothic" charset="0"/>
                  <a:cs typeface="MS PGothic" charset="0"/>
                </a:rPr>
                <a:t>531) 9392 4587</a:t>
              </a: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3709842" y="40941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charset="0"/>
                  <a:ea typeface="MS PGothic" charset="0"/>
                  <a:cs typeface="MS PGothic" charset="0"/>
                </a:rPr>
                <a:t>Lisa Jones</a:t>
              </a: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5938692" y="40941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charset="0"/>
                  <a:ea typeface="MS PGothic" charset="0"/>
                  <a:cs typeface="MS PGothic" charset="0"/>
                </a:rPr>
                <a:t>(402) 4536 4674</a:t>
              </a: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3709842" y="4543425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800" b="0" dirty="0">
                  <a:latin typeface="Trebuchet MS" charset="0"/>
                  <a:ea typeface="MS PGothic" charset="0"/>
                  <a:cs typeface="MS PGothic" charset="0"/>
                </a:rPr>
                <a:t>"</a:t>
              </a:r>
              <a:r>
                <a:rPr lang="en-AU" sz="1800" b="0" dirty="0">
                  <a:solidFill>
                    <a:schemeClr val="tx1"/>
                  </a:solidFill>
                  <a:latin typeface="Trebuchet MS" charset="0"/>
                  <a:ea typeface="MS PGothic" charset="0"/>
                  <a:cs typeface="MS PGothic" charset="0"/>
                </a:rPr>
                <a:t>Hiroshi Ito</a:t>
              </a:r>
              <a:r>
                <a:rPr lang="en-AU" sz="1800" b="0" dirty="0">
                  <a:latin typeface="Trebuchet MS" charset="0"/>
                  <a:ea typeface="MS PGothic" charset="0"/>
                  <a:cs typeface="MS PGothic" charset="0"/>
                </a:rPr>
                <a:t>"</a:t>
              </a:r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5938692" y="4543425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  <a:r>
                <a:rPr lang="en-AU" sz="1800" b="0">
                  <a:solidFill>
                    <a:schemeClr val="tx1"/>
                  </a:solidFill>
                  <a:latin typeface="Trebuchet MS" charset="0"/>
                  <a:ea typeface="MS PGothic" charset="0"/>
                  <a:cs typeface="MS PGothic" charset="0"/>
                </a:rPr>
                <a:t>(998) 5488 0123</a:t>
              </a:r>
              <a:r>
                <a:rPr lang="en-AU" sz="1800" b="0">
                  <a:latin typeface="Trebuchet MS" charset="0"/>
                  <a:ea typeface="MS PGothic" charset="0"/>
                  <a:cs typeface="MS PGothic" charset="0"/>
                </a:rPr>
                <a:t>"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The Java class library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Thousands of classes.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Tens of thousands of methods.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Many useful classes that make life much easier.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Library classes are often inter-related.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Arranged into packages.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Using maps</a:t>
            </a:r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000600" y="2276872"/>
            <a:ext cx="10205526" cy="3276600"/>
          </a:xfrm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 &lt;String, String&gt; contacts = new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("Charles Nguyen", "(531) 9392 4587");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("Lisa Jones", "(402) 4536 4674");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("Hiroshi Ito", "(998) 5488 0123");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("Lisa Jones");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  <a:endParaRPr lang="en-AU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HashMap</a:t>
            </a:r>
            <a:r>
              <a:rPr lang="en-GB" dirty="0"/>
              <a:t> in Responder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1278827" y="2132856"/>
            <a:ext cx="9649072" cy="3851275"/>
          </a:xfrm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private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 &lt;String, String&gt;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responseMap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responseMap.put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("crash", "Which version is this?");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String response = 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</a:rPr>
              <a:t>responseMap.get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(word);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if(response != null)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>
                <a:latin typeface="Courier New Bold" pitchFamily="49" charset="0"/>
                <a:cs typeface="Courier New Bold" pitchFamily="49" charset="0"/>
              </a:rPr>
              <a:t>List</a:t>
            </a:r>
            <a:r>
              <a:rPr lang="en-GB" dirty="0">
                <a:cs typeface="+mj-cs"/>
              </a:rPr>
              <a:t>,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Map</a:t>
            </a:r>
            <a:r>
              <a:rPr lang="en-GB" dirty="0">
                <a:cs typeface="+mj-cs"/>
              </a:rPr>
              <a:t> and </a:t>
            </a:r>
            <a:r>
              <a:rPr lang="en-GB" b="1" dirty="0">
                <a:latin typeface="Courier New Bold" pitchFamily="49" charset="0"/>
                <a:cs typeface="Courier New Bold" pitchFamily="49" charset="0"/>
              </a:rPr>
              <a:t>Set</a:t>
            </a:r>
            <a:endParaRPr lang="en-US" b="1" dirty="0">
              <a:latin typeface="Courier New Bold" pitchFamily="49" charset="0"/>
              <a:cs typeface="Courier New Bold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Alternative ways to group objects.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Varying implementations available:</a:t>
            </a:r>
          </a:p>
          <a:p>
            <a:pPr lvl="1" eaLnBrk="1" hangingPunct="1"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ArrayList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LinkedList</a:t>
            </a:r>
            <a:endParaRPr lang="en-GB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  <a:p>
            <a:pPr lvl="1" eaLnBrk="1" hangingPunct="1"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HashSet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TreeSet</a:t>
            </a:r>
            <a:endParaRPr lang="en-GB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Courier New Bold" pitchFamily="49" charset="0"/>
              </a:rPr>
              <a:t>But 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HashMap</a:t>
            </a:r>
            <a:r>
              <a:rPr lang="en-GB" dirty="0">
                <a:cs typeface="+mn-cs"/>
              </a:rPr>
              <a:t> is unrelated to </a:t>
            </a: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HashSet</a:t>
            </a:r>
            <a:r>
              <a:rPr lang="en-GB" dirty="0">
                <a:cs typeface="+mn-cs"/>
              </a:rPr>
              <a:t>, despite similar names.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 second word reveals organizational relatedness.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Collections and primitive types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The generic collection classes can be used with all class types ...</a:t>
            </a:r>
          </a:p>
          <a:p>
            <a:pPr eaLnBrk="1" hangingPunct="1">
              <a:defRPr/>
            </a:pPr>
            <a:r>
              <a:rPr lang="is-IS" dirty="0">
                <a:cs typeface="+mn-cs"/>
              </a:rPr>
              <a:t>… b</a:t>
            </a:r>
            <a:r>
              <a:rPr lang="en-GB" dirty="0" err="1">
                <a:cs typeface="+mn-cs"/>
              </a:rPr>
              <a:t>ut</a:t>
            </a:r>
            <a:r>
              <a:rPr lang="en-GB" dirty="0">
                <a:cs typeface="+mn-cs"/>
              </a:rPr>
              <a:t> what about </a:t>
            </a:r>
            <a:r>
              <a:rPr lang="en-GB" i="1" dirty="0">
                <a:cs typeface="+mn-cs"/>
              </a:rPr>
              <a:t>the primitive types</a:t>
            </a:r>
            <a:r>
              <a:rPr lang="en-GB" dirty="0">
                <a:cs typeface="+mn-cs"/>
              </a:rPr>
              <a:t>: </a:t>
            </a:r>
            <a:r>
              <a:rPr lang="en-GB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GB" dirty="0">
                <a:cs typeface="+mn-cs"/>
              </a:rPr>
              <a:t>, </a:t>
            </a:r>
            <a:r>
              <a:rPr lang="en-GB" b="1" dirty="0" err="1">
                <a:solidFill>
                  <a:schemeClr val="tx1"/>
                </a:solidFill>
                <a:latin typeface="Courier New"/>
                <a:cs typeface="Courier New"/>
              </a:rPr>
              <a:t>boolean</a:t>
            </a:r>
            <a:r>
              <a:rPr lang="en-GB" dirty="0">
                <a:cs typeface="+mn-cs"/>
              </a:rPr>
              <a:t>, etc.?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Suppose we want an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GB" dirty="0">
                <a:cs typeface="+mn-cs"/>
              </a:rPr>
              <a:t> of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GB" dirty="0"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28505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Wrapper classes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670" y="1820367"/>
            <a:ext cx="10248026" cy="434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200" dirty="0"/>
              <a:t>Primitive types are not objects types.</a:t>
            </a:r>
            <a:br>
              <a:rPr lang="en-GB" sz="3200" dirty="0"/>
            </a:br>
            <a:r>
              <a:rPr lang="en-GB" sz="3200" dirty="0"/>
              <a:t>Primitive-type values must be wrapped in objects to be stored in a collection!</a:t>
            </a:r>
          </a:p>
          <a:p>
            <a:pPr eaLnBrk="1" hangingPunct="1">
              <a:defRPr/>
            </a:pPr>
            <a:r>
              <a:rPr lang="en-GB" sz="3200" dirty="0"/>
              <a:t>Wrapper classes exist for all primitive types:</a:t>
            </a:r>
          </a:p>
        </p:txBody>
      </p:sp>
      <p:grpSp>
        <p:nvGrpSpPr>
          <p:cNvPr id="92164" name="Group 9"/>
          <p:cNvGrpSpPr>
            <a:grpSpLocks/>
          </p:cNvGrpSpPr>
          <p:nvPr/>
        </p:nvGrpSpPr>
        <p:grpSpPr bwMode="auto">
          <a:xfrm>
            <a:off x="3529012" y="4103140"/>
            <a:ext cx="5133976" cy="2062164"/>
            <a:chOff x="1377" y="2624"/>
            <a:chExt cx="3234" cy="1299"/>
          </a:xfrm>
        </p:grpSpPr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392" y="2624"/>
              <a:ext cx="3219" cy="12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en-GB" sz="3200" b="0" i="1" dirty="0">
                  <a:latin typeface="Tw Cen MT" panose="020B0602020104020603" pitchFamily="34" charset="77"/>
                </a:rPr>
                <a:t>simple type		wrapper class</a:t>
              </a:r>
              <a:endParaRPr lang="en-GB" sz="3200" b="0" dirty="0">
                <a:latin typeface="Tw Cen MT" panose="020B0602020104020603" pitchFamily="34" charset="77"/>
              </a:endParaRPr>
            </a:p>
            <a:p>
              <a:pPr eaLnBrk="1" hangingPunct="1">
                <a:spcBef>
                  <a:spcPct val="0"/>
                </a:spcBef>
                <a:defRPr/>
              </a:pPr>
              <a:r>
                <a:rPr lang="en-GB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Integer</a:t>
              </a:r>
            </a:p>
            <a:p>
              <a:pPr eaLnBrk="1" hangingPunct="1">
                <a:spcBef>
                  <a:spcPct val="0"/>
                </a:spcBef>
                <a:defRPr/>
              </a:pPr>
              <a:r>
                <a:rPr lang="en-GB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float			Float</a:t>
              </a:r>
            </a:p>
            <a:p>
              <a:pPr eaLnBrk="1" hangingPunct="1">
                <a:spcBef>
                  <a:spcPct val="0"/>
                </a:spcBef>
                <a:defRPr/>
              </a:pPr>
              <a:r>
                <a:rPr lang="en-GB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			Character</a:t>
              </a:r>
            </a:p>
            <a:p>
              <a:pPr eaLnBrk="1" hangingPunct="1">
                <a:spcBef>
                  <a:spcPct val="0"/>
                </a:spcBef>
                <a:defRPr/>
              </a:pPr>
              <a:r>
                <a:rPr lang="en-GB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			...</a:t>
              </a:r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377" y="2942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46768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Wrapper classes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90192" y="2819400"/>
            <a:ext cx="907300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altLang="en-US" sz="3200" noProof="1"/>
              <a:t>int i = 18; </a:t>
            </a:r>
          </a:p>
          <a:p>
            <a:pPr algn="just">
              <a:spcBef>
                <a:spcPct val="0"/>
              </a:spcBef>
            </a:pPr>
            <a:r>
              <a:rPr altLang="en-US" sz="3200" noProof="1"/>
              <a:t>Integer iwrap = new Integer(i);  </a:t>
            </a:r>
          </a:p>
          <a:p>
            <a:pPr algn="just">
              <a:spcBef>
                <a:spcPct val="0"/>
              </a:spcBef>
            </a:pPr>
            <a:r>
              <a:rPr lang="en-GB" altLang="en-US" sz="3200" dirty="0"/>
              <a:t>…</a:t>
            </a:r>
            <a:endParaRPr altLang="en-US" sz="3200" noProof="1"/>
          </a:p>
          <a:p>
            <a:pPr algn="just">
              <a:spcBef>
                <a:spcPct val="0"/>
              </a:spcBef>
            </a:pPr>
            <a:r>
              <a:rPr lang="en-US" altLang="en-US" sz="3200" dirty="0"/>
              <a:t>int value = </a:t>
            </a:r>
            <a:r>
              <a:rPr lang="en-US" altLang="en-US" sz="3200" dirty="0" err="1"/>
              <a:t>iwrap.intValue</a:t>
            </a:r>
            <a:r>
              <a:rPr lang="en-US" altLang="en-US" sz="3200" dirty="0"/>
              <a:t>();</a:t>
            </a:r>
            <a:endParaRPr lang="en-GB" altLang="en-US" sz="3200" dirty="0"/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8030146" y="2764160"/>
            <a:ext cx="31064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wrap the value</a:t>
            </a:r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8850883" y="3717032"/>
            <a:ext cx="1770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unwrap it</a:t>
            </a:r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 flipH="1">
            <a:off x="7445639" y="4076824"/>
            <a:ext cx="1405243" cy="215131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92" name="Line 15"/>
          <p:cNvSpPr>
            <a:spLocks noChangeShapeType="1"/>
          </p:cNvSpPr>
          <p:nvPr/>
        </p:nvSpPr>
        <p:spPr bwMode="auto">
          <a:xfrm flipH="1">
            <a:off x="7256785" y="3077634"/>
            <a:ext cx="773359" cy="271301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93" name="AutoShape 16"/>
          <p:cNvSpPr>
            <a:spLocks noChangeArrowheads="1"/>
          </p:cNvSpPr>
          <p:nvPr/>
        </p:nvSpPr>
        <p:spPr bwMode="auto">
          <a:xfrm>
            <a:off x="1290192" y="5147419"/>
            <a:ext cx="9330754" cy="105560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In practice, 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autoboxing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 and 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unboxing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 mean we don't often have to do this explicitly.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183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Autoboxing and unboxing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703512" y="2066387"/>
            <a:ext cx="8424936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GB" altLang="en-US" sz="2800" dirty="0"/>
              <a:t>private </a:t>
            </a:r>
            <a:r>
              <a:rPr lang="en-GB" altLang="en-US" sz="2800" dirty="0" err="1"/>
              <a:t>ArrayList</a:t>
            </a:r>
            <a:r>
              <a:rPr lang="en-GB" altLang="en-US" sz="2800" dirty="0"/>
              <a:t>&lt;Integer&gt; </a:t>
            </a:r>
            <a:r>
              <a:rPr lang="en-GB" altLang="en-US" sz="2800" dirty="0" err="1"/>
              <a:t>markList</a:t>
            </a:r>
            <a:r>
              <a:rPr lang="en-GB" altLang="en-US" sz="2800" dirty="0"/>
              <a:t>;</a:t>
            </a:r>
          </a:p>
          <a:p>
            <a:r>
              <a:rPr lang="en-GB" altLang="en-US" sz="2800" dirty="0"/>
              <a:t>...</a:t>
            </a:r>
          </a:p>
          <a:p>
            <a:r>
              <a:rPr lang="en-GB" altLang="en-US" sz="2800" dirty="0"/>
              <a:t>public void </a:t>
            </a:r>
            <a:r>
              <a:rPr lang="en-GB" altLang="en-US" sz="2800" dirty="0" err="1"/>
              <a:t>storeMark</a:t>
            </a:r>
            <a:r>
              <a:rPr lang="en-GB" altLang="en-US" sz="2800" dirty="0"/>
              <a:t>(</a:t>
            </a:r>
            <a:r>
              <a:rPr lang="en-GB" altLang="en-US" sz="2800" dirty="0" err="1"/>
              <a:t>int</a:t>
            </a:r>
            <a:r>
              <a:rPr lang="en-GB" altLang="en-US" sz="2800" dirty="0"/>
              <a:t> mark)</a:t>
            </a:r>
          </a:p>
          <a:p>
            <a:r>
              <a:rPr lang="en-GB" altLang="en-US" sz="2800" dirty="0"/>
              <a:t>{</a:t>
            </a:r>
          </a:p>
          <a:p>
            <a:r>
              <a:rPr lang="en-GB" altLang="en-US" sz="2800" dirty="0"/>
              <a:t>    </a:t>
            </a:r>
            <a:r>
              <a:rPr lang="en-GB" altLang="en-US" sz="2800" dirty="0" err="1"/>
              <a:t>markList.add</a:t>
            </a:r>
            <a:r>
              <a:rPr lang="en-GB" altLang="en-US" sz="2800" dirty="0"/>
              <a:t>(mark);</a:t>
            </a:r>
          </a:p>
          <a:p>
            <a:r>
              <a:rPr lang="en-GB" altLang="en-US" sz="2800" dirty="0"/>
              <a:t>}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681643" y="5271873"/>
            <a:ext cx="7315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800"/>
              <a:t>int firstMark = markList.remove(0);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7733251" y="3792944"/>
            <a:ext cx="2202428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 sz="320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autoboxing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9267333" y="5443680"/>
            <a:ext cx="1869227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unboxing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362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Writing class documentation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Your own classes should be documented the same way library classes are.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Other people should be able to use your class without reading the implementation.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Make your class a potential 'library class'!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Elements of documentation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GB" altLang="en-US" sz="3200" i="1" dirty="0">
                <a:ea typeface="MS PGothic" charset="-128"/>
              </a:rPr>
              <a:t>Documentation for a class should include:</a:t>
            </a:r>
            <a:endParaRPr lang="en-GB" altLang="en-US" sz="3200" dirty="0">
              <a:ea typeface="MS PGothic" charset="-128"/>
            </a:endParaRPr>
          </a:p>
          <a:p>
            <a:pPr eaLnBrk="1" hangingPunct="1"/>
            <a:r>
              <a:rPr lang="en-GB" altLang="en-US" sz="3200" dirty="0">
                <a:ea typeface="MS PGothic" charset="-128"/>
              </a:rPr>
              <a:t>the class name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a comment describing the overall purpose and characteristics of the class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a version number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the authors</a:t>
            </a:r>
            <a:r>
              <a:rPr lang="en-GB" altLang="en-GB" sz="3200" dirty="0">
                <a:ea typeface="MS PGothic" charset="-128"/>
              </a:rPr>
              <a:t>'</a:t>
            </a:r>
            <a:r>
              <a:rPr lang="en-GB" altLang="en-US" sz="3200" dirty="0">
                <a:ea typeface="MS PGothic" charset="-128"/>
              </a:rPr>
              <a:t> names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documentation for each constructor and each method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Elements of documentation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Times" pitchFamily="-32" charset="0"/>
              <a:buNone/>
              <a:defRPr/>
            </a:pPr>
            <a:r>
              <a:rPr lang="en-GB" sz="3200" i="1" dirty="0"/>
              <a:t>The documentation for each constructor and method should include: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the name of the method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the return type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the parameter names and types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a description of the purpose and function of the method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a description of each parameter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3200" dirty="0"/>
              <a:t>a description of the value returned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Working with the library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 competent Java programmer must be able to work with the libraries.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+mn-ea"/>
                <a:cs typeface="+mn-cs"/>
              </a:rPr>
              <a:t>You should: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ea typeface="+mn-ea"/>
              </a:rPr>
              <a:t>know some important classes by name;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ea typeface="+mn-ea"/>
              </a:rPr>
              <a:t>know how to find out about other classes.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+mn-ea"/>
                <a:cs typeface="+mn-cs"/>
              </a:rPr>
              <a:t>Remember: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ea typeface="+mn-ea"/>
              </a:rPr>
              <a:t>we only need to know the </a:t>
            </a:r>
            <a:r>
              <a:rPr lang="en-GB" i="1" dirty="0">
                <a:ea typeface="+mn-ea"/>
              </a:rPr>
              <a:t>interface</a:t>
            </a:r>
            <a:r>
              <a:rPr lang="en-GB" dirty="0">
                <a:ea typeface="+mn-ea"/>
              </a:rPr>
              <a:t>, not the </a:t>
            </a:r>
            <a:r>
              <a:rPr lang="en-GB" i="1" dirty="0">
                <a:ea typeface="+mn-ea"/>
              </a:rPr>
              <a:t>implementation</a:t>
            </a:r>
            <a:r>
              <a:rPr lang="en-GB" dirty="0">
                <a:ea typeface="+mn-e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>
                <a:ea typeface="+mj-ea"/>
                <a:cs typeface="+mj-cs"/>
              </a:rPr>
              <a:t>javadoc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0826" y="1844824"/>
            <a:ext cx="10248900" cy="43449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GB" altLang="en-US" sz="3200" dirty="0">
                <a:ea typeface="MS PGothic" charset="-128"/>
              </a:rPr>
              <a:t>Class comment:</a:t>
            </a:r>
          </a:p>
          <a:p>
            <a:pPr eaLnBrk="1" hangingPunct="1">
              <a:buFontTx/>
              <a:buNone/>
            </a:pPr>
            <a:endParaRPr lang="en-GB" altLang="en-US" sz="2400" b="1" dirty="0">
              <a:latin typeface="Courier New" charset="0"/>
              <a:ea typeface="MS PGothic" charset="-128"/>
            </a:endParaRP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* The Responder class represents a response</a:t>
            </a: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* generator object. It is used to generate an </a:t>
            </a: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* automatic response.</a:t>
            </a: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* </a:t>
            </a: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* @author     Michael </a:t>
            </a:r>
            <a:r>
              <a:rPr lang="en-GB" altLang="en-US" sz="24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Kölling</a:t>
            </a: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and David J. Barnes</a:t>
            </a: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* @version    1.0</a:t>
            </a:r>
          </a:p>
          <a:p>
            <a:pPr eaLnBrk="1" hangingPunct="1">
              <a:buFontTx/>
              <a:buNone/>
            </a:pPr>
            <a:r>
              <a:rPr lang="en-GB" altLang="en-US" sz="24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*/</a:t>
            </a:r>
          </a:p>
          <a:p>
            <a:pPr eaLnBrk="1" hangingPunct="1">
              <a:buFontTx/>
              <a:buNone/>
            </a:pPr>
            <a:endParaRPr lang="en-GB" altLang="en-US" sz="2400" b="1" dirty="0">
              <a:latin typeface="Courier New" charset="0"/>
              <a:ea typeface="MS PGothic" charset="-128"/>
            </a:endParaRPr>
          </a:p>
        </p:txBody>
      </p:sp>
      <p:sp>
        <p:nvSpPr>
          <p:cNvPr id="75780" name="Oval 1"/>
          <p:cNvSpPr>
            <a:spLocks noChangeArrowheads="1"/>
          </p:cNvSpPr>
          <p:nvPr/>
        </p:nvSpPr>
        <p:spPr bwMode="auto">
          <a:xfrm>
            <a:off x="1199456" y="2636912"/>
            <a:ext cx="720824" cy="576313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latin typeface="Times" charset="0"/>
            </a:endParaRP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1559496" y="4725144"/>
            <a:ext cx="1727993" cy="1008112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latin typeface="Times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javadoc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7488" y="2020892"/>
            <a:ext cx="7467600" cy="4419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3600" dirty="0"/>
              <a:t>Method comment: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* Read a line of text from standard input (the text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* terminal), and return it as a set of words.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* @</a:t>
            </a:r>
            <a:r>
              <a:rPr lang="en-GB" sz="2300" b="1" dirty="0" err="1">
                <a:solidFill>
                  <a:schemeClr val="tx1"/>
                </a:solidFill>
                <a:latin typeface="Courier New" pitchFamily="49" charset="0"/>
              </a:rPr>
              <a:t>param</a:t>
            </a: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 prompt  A prompt to print to screen.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* @return A set of strings, where each String is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*         one of the words typed by the user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public </a:t>
            </a:r>
            <a:r>
              <a:rPr lang="en-GB" sz="2300" b="1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GB" sz="2300" b="1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(String prompt)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3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1847528" y="3717032"/>
            <a:ext cx="1224136" cy="94546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latin typeface="Times" charset="0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Public vs private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+mn-ea"/>
                <a:cs typeface="+mn-cs"/>
              </a:rPr>
              <a:t>Public elements are accessible to objects of other classes: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  <a:defRPr/>
            </a:pPr>
            <a:r>
              <a:rPr lang="en-GB" dirty="0">
                <a:ea typeface="+mn-ea"/>
              </a:rPr>
              <a:t>Fields, constructors and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+mn-ea"/>
                <a:cs typeface="+mn-cs"/>
              </a:rPr>
              <a:t>Fields should not be public.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+mn-ea"/>
                <a:cs typeface="+mn-cs"/>
              </a:rPr>
              <a:t>Private </a:t>
            </a:r>
            <a:r>
              <a:rPr lang="en-GB" dirty="0">
                <a:cs typeface="+mn-cs"/>
              </a:rPr>
              <a:t>elements </a:t>
            </a:r>
            <a:r>
              <a:rPr lang="en-GB" dirty="0">
                <a:ea typeface="+mn-ea"/>
                <a:cs typeface="+mn-cs"/>
              </a:rPr>
              <a:t>are accessible only to objects of the same class.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>
                <a:ea typeface="+mn-ea"/>
                <a:cs typeface="+mn-cs"/>
              </a:rPr>
              <a:t>Only methods that are intended for other classes should be public.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Information hiding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AU" dirty="0">
                <a:ea typeface="+mn-ea"/>
                <a:cs typeface="+mn-cs"/>
              </a:rPr>
              <a:t>Data belonging to one object is hidden from other objects. </a:t>
            </a:r>
          </a:p>
          <a:p>
            <a:pPr eaLnBrk="1" hangingPunct="1">
              <a:defRPr/>
            </a:pPr>
            <a:r>
              <a:rPr lang="en-AU" dirty="0">
                <a:ea typeface="+mn-ea"/>
                <a:cs typeface="+mn-cs"/>
              </a:rPr>
              <a:t>Know </a:t>
            </a:r>
            <a:r>
              <a:rPr lang="en-AU" i="1" dirty="0">
                <a:ea typeface="+mn-ea"/>
                <a:cs typeface="+mn-cs"/>
              </a:rPr>
              <a:t>what</a:t>
            </a:r>
            <a:r>
              <a:rPr lang="en-AU" dirty="0">
                <a:ea typeface="+mn-ea"/>
                <a:cs typeface="+mn-cs"/>
              </a:rPr>
              <a:t> an object can do, not </a:t>
            </a:r>
            <a:r>
              <a:rPr lang="en-AU" i="1" dirty="0">
                <a:ea typeface="+mn-ea"/>
                <a:cs typeface="+mn-cs"/>
              </a:rPr>
              <a:t>how </a:t>
            </a:r>
            <a:r>
              <a:rPr lang="en-AU" dirty="0">
                <a:ea typeface="+mn-ea"/>
                <a:cs typeface="+mn-cs"/>
              </a:rPr>
              <a:t>it does it.</a:t>
            </a:r>
          </a:p>
          <a:p>
            <a:pPr eaLnBrk="1" hangingPunct="1">
              <a:defRPr/>
            </a:pPr>
            <a:r>
              <a:rPr lang="en-AU" dirty="0">
                <a:ea typeface="+mn-ea"/>
                <a:cs typeface="+mn-cs"/>
              </a:rPr>
              <a:t>Information hiding increases the level of </a:t>
            </a:r>
            <a:r>
              <a:rPr lang="en-AU" i="1" dirty="0">
                <a:ea typeface="+mn-ea"/>
                <a:cs typeface="+mn-cs"/>
              </a:rPr>
              <a:t>independence</a:t>
            </a:r>
            <a:r>
              <a:rPr lang="en-AU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AU" dirty="0">
                <a:ea typeface="+mn-ea"/>
                <a:cs typeface="+mn-cs"/>
              </a:rPr>
              <a:t>Independence of modules is important for large systems and maintenance.</a:t>
            </a:r>
            <a:endParaRPr lang="en-GB" dirty="0"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Code completion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The </a:t>
            </a:r>
            <a:r>
              <a:rPr lang="en-GB" dirty="0" err="1">
                <a:cs typeface="+mn-cs"/>
              </a:rPr>
              <a:t>BlueJ</a:t>
            </a:r>
            <a:r>
              <a:rPr lang="en-GB" dirty="0">
                <a:cs typeface="+mn-cs"/>
              </a:rPr>
              <a:t> editor supports lookup of methods.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Use Ctrl-space after a method-call dot to bring up a list of available methods.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Use </a:t>
            </a:r>
            <a:r>
              <a:rPr lang="en-GB" i="1" dirty="0">
                <a:cs typeface="+mn-cs"/>
              </a:rPr>
              <a:t>Return</a:t>
            </a:r>
            <a:r>
              <a:rPr lang="en-GB" dirty="0">
                <a:cs typeface="+mn-cs"/>
              </a:rPr>
              <a:t> to select a highlighted method.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Code completion in </a:t>
            </a:r>
            <a:r>
              <a:rPr lang="en-GB" dirty="0" err="1">
                <a:cs typeface="+mj-cs"/>
              </a:rPr>
              <a:t>BlueJ</a:t>
            </a:r>
            <a:endParaRPr lang="en-US" dirty="0">
              <a:cs typeface="+mj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856D3F-85C0-FAD8-D5E3-6046EC412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94" y="1894920"/>
            <a:ext cx="5836612" cy="45675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Java has an extensive class library.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A good programmer must be familiar with the library.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The documentation tells us what we need to know to use a class (interface).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The implementation is hidden (information hiding).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We document our classes so that the interface can be read on its own (class comment, method comments).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Courier New Bold" pitchFamily="49" charset="0"/>
              </a:rPr>
              <a:t>Class variables and constants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Class variables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 class variable is shared between all instances of the class.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In fact, it belongs to the class and exists independent of any instances.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Designated by the 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static</a:t>
            </a:r>
            <a:r>
              <a:rPr lang="en-GB" dirty="0">
                <a:cs typeface="+mn-cs"/>
              </a:rPr>
              <a:t> keyword.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Public static variables are accessed via the class name; e.g.:</a:t>
            </a:r>
          </a:p>
          <a:p>
            <a:pPr lvl="1" eaLnBrk="1" hangingPunct="1">
              <a:defRPr/>
            </a:pPr>
            <a:r>
              <a:rPr lang="en-GB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Thermometer.boilingPoint</a:t>
            </a:r>
            <a:endParaRPr lang="en-US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Class variables</a:t>
            </a:r>
          </a:p>
        </p:txBody>
      </p:sp>
      <p:pic>
        <p:nvPicPr>
          <p:cNvPr id="901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9373" y="1916832"/>
            <a:ext cx="6140964" cy="43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Technical Support System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>
                <a:ea typeface="MS PGothic" charset="-128"/>
              </a:rPr>
              <a:t>A textual, interactive dialog system.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Idea based on </a:t>
            </a:r>
            <a:r>
              <a:rPr lang="en-GB" altLang="en-GB" i="1" dirty="0">
                <a:ea typeface="MS PGothic" charset="-128"/>
              </a:rPr>
              <a:t>'</a:t>
            </a:r>
            <a:r>
              <a:rPr lang="en-GB" altLang="en-US" i="1" dirty="0">
                <a:ea typeface="MS PGothic" charset="-128"/>
              </a:rPr>
              <a:t>Eliza</a:t>
            </a:r>
            <a:r>
              <a:rPr lang="en-GB" altLang="en-GB" i="1" dirty="0">
                <a:ea typeface="MS PGothic" charset="-128"/>
              </a:rPr>
              <a:t>'</a:t>
            </a:r>
            <a:r>
              <a:rPr lang="en-GB" altLang="ja-JP" dirty="0">
                <a:ea typeface="MS PGothic" charset="-128"/>
              </a:rPr>
              <a:t> by Joseph </a:t>
            </a:r>
            <a:r>
              <a:rPr lang="en-GB" altLang="ja-JP" dirty="0" err="1">
                <a:ea typeface="MS PGothic" charset="-128"/>
              </a:rPr>
              <a:t>Weizenbaum</a:t>
            </a:r>
            <a:r>
              <a:rPr lang="en-GB" altLang="ja-JP" dirty="0">
                <a:ea typeface="MS PGothic" charset="-128"/>
              </a:rPr>
              <a:t> (MIT, 1960s).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Explore </a:t>
            </a:r>
            <a:r>
              <a:rPr lang="en-GB" altLang="en-US" i="1" dirty="0">
                <a:ea typeface="MS PGothic" charset="-128"/>
              </a:rPr>
              <a:t>tech-support-complete</a:t>
            </a:r>
            <a:r>
              <a:rPr lang="en-GB" altLang="en-US" dirty="0">
                <a:ea typeface="MS PGothic" charset="-128"/>
              </a:rPr>
              <a:t> …</a:t>
            </a:r>
          </a:p>
          <a:p>
            <a:pPr eaLnBrk="1" hangingPunct="1"/>
            <a:r>
              <a:rPr lang="is-IS" altLang="ja-JP" dirty="0">
                <a:ea typeface="MS PGothic" charset="-128"/>
              </a:rPr>
              <a:t>… T</a:t>
            </a:r>
            <a:r>
              <a:rPr lang="en-GB" altLang="ja-JP" dirty="0">
                <a:ea typeface="MS PGothic" charset="-128"/>
              </a:rPr>
              <a:t>he program appears to respond intelligently to the user's typed input.</a:t>
            </a:r>
          </a:p>
          <a:p>
            <a:pPr eaLnBrk="1" hangingPunct="1"/>
            <a:r>
              <a:rPr lang="en-GB" altLang="ja-JP" dirty="0">
                <a:ea typeface="MS PGothic" charset="-128"/>
              </a:rPr>
              <a:t>Explore </a:t>
            </a:r>
            <a:r>
              <a:rPr lang="en-GB" altLang="ja-JP" i="1" dirty="0">
                <a:ea typeface="MS PGothic" charset="-128"/>
              </a:rPr>
              <a:t>tech-support1</a:t>
            </a:r>
            <a:r>
              <a:rPr lang="en-GB" altLang="ja-JP" dirty="0">
                <a:ea typeface="MS PGothic" charset="-128"/>
              </a:rPr>
              <a:t> – an incomplete version.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Constants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A variable, once set, can have its value fixed.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+mn-cs"/>
              </a:rPr>
              <a:t>Designated by the 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final</a:t>
            </a:r>
            <a:r>
              <a:rPr lang="en-GB" dirty="0">
                <a:cs typeface="+mn-cs"/>
              </a:rPr>
              <a:t> keyword.</a:t>
            </a:r>
          </a:p>
          <a:p>
            <a:pPr lvl="1" eaLnBrk="1" hangingPunct="1">
              <a:defRPr/>
            </a:pPr>
            <a:r>
              <a:rPr lang="en-GB" sz="3000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final int MAX_CLASS_SIZE = 10;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Courier New Bold" pitchFamily="49" charset="0"/>
              </a:rPr>
              <a:t>Final </a:t>
            </a:r>
            <a:r>
              <a:rPr lang="en-GB" i="1" dirty="0">
                <a:cs typeface="Courier New Bold" pitchFamily="49" charset="0"/>
              </a:rPr>
              <a:t>fields</a:t>
            </a:r>
            <a:r>
              <a:rPr lang="en-GB" dirty="0">
                <a:cs typeface="Courier New Bold" pitchFamily="49" charset="0"/>
              </a:rPr>
              <a:t> must be set in their declaration or the constructor.</a:t>
            </a:r>
          </a:p>
          <a:p>
            <a:pPr eaLnBrk="1" hangingPunct="1">
              <a:buFont typeface="Times" pitchFamily="-32" charset="0"/>
              <a:buChar char="•"/>
              <a:defRPr/>
            </a:pPr>
            <a:r>
              <a:rPr lang="en-GB" dirty="0">
                <a:cs typeface="Courier New Bold" pitchFamily="49" charset="0"/>
              </a:rPr>
              <a:t>Combing 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static</a:t>
            </a:r>
            <a:r>
              <a:rPr lang="en-GB" dirty="0">
                <a:cs typeface="Courier New Bold" pitchFamily="49" charset="0"/>
              </a:rPr>
              <a:t> and </a:t>
            </a:r>
            <a:r>
              <a:rPr lang="en-GB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final</a:t>
            </a:r>
            <a:r>
              <a:rPr lang="en-GB" dirty="0">
                <a:cs typeface="Courier New Bold" pitchFamily="49" charset="0"/>
              </a:rPr>
              <a:t> is common.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Class constants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AU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static</a:t>
            </a:r>
            <a:r>
              <a:rPr lang="en-AU" dirty="0">
                <a:ea typeface="+mn-ea"/>
                <a:cs typeface="+mn-cs"/>
              </a:rPr>
              <a:t>: class variable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final</a:t>
            </a:r>
            <a:r>
              <a:rPr lang="en-AU" dirty="0">
                <a:ea typeface="+mn-ea"/>
                <a:cs typeface="+mn-cs"/>
              </a:rPr>
              <a:t>: constant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AU" sz="3300" b="1" dirty="0">
                <a:solidFill>
                  <a:schemeClr val="tx1"/>
                </a:solidFill>
                <a:latin typeface="Courier New" pitchFamily="49" charset="0"/>
              </a:rPr>
              <a:t>private static final </a:t>
            </a:r>
            <a:r>
              <a:rPr lang="en-AU" sz="33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AU" sz="3300" b="1" dirty="0">
                <a:solidFill>
                  <a:schemeClr val="tx1"/>
                </a:solidFill>
                <a:latin typeface="Courier New" pitchFamily="49" charset="0"/>
              </a:rPr>
              <a:t> gravity = 3;</a:t>
            </a:r>
            <a:endParaRPr lang="en-AU" sz="5200" dirty="0">
              <a:solidFill>
                <a:schemeClr val="tx1"/>
              </a:solidFill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AU" dirty="0">
                <a:ea typeface="+mn-ea"/>
                <a:cs typeface="+mn-cs"/>
              </a:rPr>
              <a:t>Public visibility is less of an issue with </a:t>
            </a:r>
            <a:r>
              <a:rPr lang="en-AU" b="1" dirty="0">
                <a:solidFill>
                  <a:schemeClr val="tx1"/>
                </a:solidFill>
                <a:latin typeface="Courier New Bold" pitchFamily="49" charset="0"/>
                <a:ea typeface="+mn-ea"/>
                <a:cs typeface="Courier New Bold" pitchFamily="49" charset="0"/>
              </a:rPr>
              <a:t>final</a:t>
            </a:r>
            <a:r>
              <a:rPr lang="en-AU" dirty="0">
                <a:ea typeface="+mn-ea"/>
                <a:cs typeface="+mn-cs"/>
              </a:rPr>
              <a:t> fields.</a:t>
            </a:r>
          </a:p>
          <a:p>
            <a:pPr eaLnBrk="1" hangingPunct="1">
              <a:defRPr/>
            </a:pPr>
            <a:r>
              <a:rPr lang="en-AU" dirty="0">
                <a:ea typeface="+mn-ea"/>
                <a:cs typeface="+mn-cs"/>
              </a:rPr>
              <a:t>Upper-case names often used for class constants: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AU" sz="3300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public static final </a:t>
            </a:r>
            <a:r>
              <a:rPr lang="en-AU" sz="3300" b="1" dirty="0" err="1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int</a:t>
            </a:r>
            <a:r>
              <a:rPr lang="en-AU" sz="3300" b="1" dirty="0">
                <a:solidFill>
                  <a:schemeClr val="tx1"/>
                </a:solidFill>
                <a:latin typeface="Courier New Bold" pitchFamily="49" charset="0"/>
                <a:cs typeface="Courier New Bold" pitchFamily="49" charset="0"/>
              </a:rPr>
              <a:t> BOILING_POINT = 100;</a:t>
            </a:r>
            <a:endParaRPr lang="en-AU" sz="4700" b="1" dirty="0">
              <a:solidFill>
                <a:schemeClr val="tx1"/>
              </a:solidFill>
              <a:latin typeface="Courier New Bold" pitchFamily="49" charset="0"/>
              <a:cs typeface="Courier New Bold" pitchFamily="49" charset="0"/>
            </a:endParaRPr>
          </a:p>
          <a:p>
            <a:pPr eaLnBrk="1" hangingPunct="1">
              <a:defRPr/>
            </a:pPr>
            <a:endParaRPr lang="en-GB" dirty="0"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dirty="0"/>
              <a:t> method belongs to its class rather than the instances:</a:t>
            </a:r>
            <a:br>
              <a:rPr lang="en-US" dirty="0"/>
            </a:br>
            <a:br>
              <a:rPr lang="en-US" sz="20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static int </a:t>
            </a:r>
            <a:r>
              <a:rPr lang="en-US" sz="3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getDaysThisMonth</a:t>
            </a: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20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20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Static methods are invoked via their class name: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sz="3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days = </a:t>
            </a:r>
            <a:r>
              <a:rPr lang="en-US" sz="3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Calendar.getDaysThisMonth</a:t>
            </a: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dirty="0">
                <a:ea typeface="Courier New" charset="0"/>
                <a:cs typeface="Courier New" charset="0"/>
              </a:rPr>
            </a:b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7668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static method exists independent of any instances of its class. </a:t>
            </a:r>
          </a:p>
          <a:p>
            <a:r>
              <a:rPr lang="en-US" dirty="0"/>
              <a:t>Therefore:</a:t>
            </a:r>
          </a:p>
          <a:p>
            <a:pPr lvl="1"/>
            <a:r>
              <a:rPr lang="en-US" dirty="0"/>
              <a:t>It cannot access instance fields within its class.</a:t>
            </a:r>
          </a:p>
          <a:p>
            <a:pPr lvl="1"/>
            <a:r>
              <a:rPr lang="en-US" dirty="0"/>
              <a:t>It cannot call instance methods within its class.</a:t>
            </a:r>
          </a:p>
        </p:txBody>
      </p:sp>
    </p:spTree>
    <p:extLst>
      <p:ext uri="{BB962C8B-B14F-4D97-AF65-F5344CB8AC3E}">
        <p14:creationId xmlns:p14="http://schemas.microsoft.com/office/powerpoint/2010/main" val="133420268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variables belong to their class rather than its instances.</a:t>
            </a:r>
          </a:p>
          <a:p>
            <a:r>
              <a:rPr lang="en-US" dirty="0"/>
              <a:t>Class methods belong to their class rather than its instances.</a:t>
            </a:r>
          </a:p>
          <a:p>
            <a:r>
              <a:rPr lang="en-US" dirty="0"/>
              <a:t>Class variables are used to share data among instances.</a:t>
            </a:r>
          </a:p>
          <a:p>
            <a:r>
              <a:rPr lang="en-US" dirty="0"/>
              <a:t>Class methods are prohibited from accessing instance variables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07566859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values of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dirty="0"/>
              <a:t> variables are fixed.</a:t>
            </a:r>
          </a:p>
          <a:p>
            <a:r>
              <a:rPr lang="en-US" dirty="0"/>
              <a:t>They must be assigned at declaration or in the constructor (for fields).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dirty="0"/>
              <a:t> are unrelated concepts, but they are often used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3772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collection classes offer similar interfaces; e.g.: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HashSet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TreeSet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Types exist which capture those similarities: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73758602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Polymorphism</a:t>
            </a:r>
            <a:r>
              <a:rPr lang="en-US" dirty="0"/>
              <a:t> allows us to ignore the more specific type in most cases.</a:t>
            </a:r>
          </a:p>
          <a:p>
            <a:r>
              <a:rPr lang="is-IS" dirty="0"/>
              <a:t>We create objects of the specific type, but ...</a:t>
            </a:r>
          </a:p>
          <a:p>
            <a:r>
              <a:rPr lang="is-IS" dirty="0"/>
              <a:t>… </a:t>
            </a:r>
            <a:r>
              <a:rPr lang="en-US" dirty="0"/>
              <a:t>declare variables of the more general type</a:t>
            </a:r>
            <a:r>
              <a:rPr lang="is-IS" dirty="0"/>
              <a:t>:</a:t>
            </a:r>
            <a:br>
              <a:rPr lang="is-IS" sz="20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is-IS" sz="20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is-I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D31F-22E9-B8EB-111D-14705303764B}"/>
              </a:ext>
            </a:extLst>
          </p:cNvPr>
          <p:cNvSpPr txBox="1"/>
          <p:nvPr/>
        </p:nvSpPr>
        <p:spPr>
          <a:xfrm>
            <a:off x="1349266" y="5085184"/>
            <a:ext cx="960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solidFill>
                  <a:schemeClr val="tx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List&lt;Track&gt; tracks = new LinkedList&lt;&gt;();</a:t>
            </a:r>
            <a:br>
              <a:rPr lang="is-IS" dirty="0">
                <a:solidFill>
                  <a:schemeClr val="tx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is-IS" dirty="0">
                <a:solidFill>
                  <a:schemeClr val="tx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Map&lt;String, String&gt; responseMap = new HashMap&lt;&gt;();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2534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collect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to create a new collection object at the end of a pipeline.</a:t>
            </a:r>
          </a:p>
          <a:p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collect</a:t>
            </a:r>
            <a:r>
              <a:rPr lang="en-US" dirty="0"/>
              <a:t> method takes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Collector</a:t>
            </a:r>
            <a:r>
              <a:rPr lang="en-US" dirty="0"/>
              <a:t> parameter that accumulates elements of the stream.</a:t>
            </a:r>
          </a:p>
          <a:p>
            <a:r>
              <a:rPr lang="en-US" dirty="0"/>
              <a:t>We often use the polymorphic collection types for the result.</a:t>
            </a:r>
          </a:p>
        </p:txBody>
      </p:sp>
    </p:spTree>
    <p:extLst>
      <p:ext uri="{BB962C8B-B14F-4D97-AF65-F5344CB8AC3E}">
        <p14:creationId xmlns:p14="http://schemas.microsoft.com/office/powerpoint/2010/main" val="68073325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 filtered stream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448" y="2051424"/>
            <a:ext cx="9649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List&lt;Sighting&gt; </a:t>
            </a:r>
            <a:r>
              <a:rPr lang="en-US" dirty="0" err="1"/>
              <a:t>getSightingsOf</a:t>
            </a:r>
            <a:r>
              <a:rPr lang="en-US" dirty="0"/>
              <a:t>(String animal)</a:t>
            </a:r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 return </a:t>
            </a:r>
            <a:r>
              <a:rPr lang="en-US" dirty="0" err="1"/>
              <a:t>sightings.stream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                .filter(record -&gt;          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                          </a:t>
            </a:r>
            <a:r>
              <a:rPr lang="en-US" dirty="0" err="1"/>
              <a:t>animal.equals</a:t>
            </a:r>
            <a:r>
              <a:rPr lang="en-US" dirty="0"/>
              <a:t>(</a:t>
            </a:r>
            <a:r>
              <a:rPr lang="en-US" dirty="0" err="1"/>
              <a:t>record.getAnimal</a:t>
            </a:r>
            <a:r>
              <a:rPr lang="en-US" dirty="0"/>
              <a:t>()))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                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3445" y="5241947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java.util.stream.Collectors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0270" y="5157192"/>
            <a:ext cx="420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static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toList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method returns a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Collector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object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5519936" y="4289272"/>
            <a:ext cx="0" cy="879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7284132" y="4289273"/>
            <a:ext cx="0" cy="8796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1289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loop structure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536" y="1988840"/>
            <a:ext cx="7239000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GB" sz="1800" b="1" dirty="0">
                <a:solidFill>
                  <a:schemeClr val="tx1"/>
                </a:solidFill>
                <a:latin typeface="Courier New" pitchFamily="49" charset="0"/>
              </a:rPr>
              <a:t> finished = false;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while(!finished)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i="1" noProof="1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</a:rPr>
              <a:t>    do something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1800" b="1" noProof="1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    if(</a:t>
            </a: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</a:rPr>
              <a:t>exit condition</a:t>
            </a: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        finished = true;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    else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GB" sz="1800" b="1" i="1" noProof="1">
                <a:solidFill>
                  <a:schemeClr val="tx1"/>
                </a:solidFill>
                <a:latin typeface="Courier New" pitchFamily="49" charset="0"/>
              </a:rPr>
              <a:t>do something more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1800" b="1" noProof="1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GB" sz="1800" b="1" i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4" name="Oval 1"/>
          <p:cNvSpPr>
            <a:spLocks noChangeArrowheads="1"/>
          </p:cNvSpPr>
          <p:nvPr/>
        </p:nvSpPr>
        <p:spPr bwMode="auto">
          <a:xfrm>
            <a:off x="6494711" y="2708920"/>
            <a:ext cx="2663825" cy="2087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 b="1">
                <a:solidFill>
                  <a:srgbClr val="000000"/>
                </a:solidFill>
                <a:latin typeface="Courier New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 common iteration  pattern.</a:t>
            </a:r>
            <a:endParaRPr lang="en-US" altLang="en-US" sz="3200" b="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38" y="2221632"/>
            <a:ext cx="7213323" cy="3456384"/>
          </a:xfrm>
        </p:spPr>
      </p:pic>
    </p:spTree>
    <p:extLst>
      <p:ext uri="{BB962C8B-B14F-4D97-AF65-F5344CB8AC3E}">
        <p14:creationId xmlns:p14="http://schemas.microsoft.com/office/powerpoint/2010/main" val="288056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Main loop body in</a:t>
            </a:r>
            <a:br>
              <a:rPr lang="en-GB" dirty="0">
                <a:ea typeface="+mj-ea"/>
                <a:cs typeface="+mj-cs"/>
              </a:rPr>
            </a:b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SupportSystem</a:t>
            </a: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9436" y="2309026"/>
            <a:ext cx="10153128" cy="256661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noProof="1">
                <a:solidFill>
                  <a:schemeClr val="tx1"/>
                </a:solidFill>
                <a:latin typeface="Courier New" pitchFamily="49" charset="0"/>
              </a:rPr>
              <a:t>String input = reader.getInput();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noProof="1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noProof="1">
                <a:solidFill>
                  <a:schemeClr val="tx1"/>
                </a:solidFill>
                <a:latin typeface="Courier New" pitchFamily="49" charset="0"/>
              </a:rPr>
              <a:t>String response = responder.generateResponse();</a:t>
            </a:r>
          </a:p>
          <a:p>
            <a:pPr eaLnBrk="1" hangingPunct="1">
              <a:buFontTx/>
              <a:buNone/>
              <a:defRPr/>
            </a:pPr>
            <a:r>
              <a:rPr lang="en-AU" sz="2400" b="1" dirty="0">
                <a:solidFill>
                  <a:schemeClr val="tx1"/>
                </a:solidFill>
                <a:latin typeface="Courier New" pitchFamily="49" charset="0"/>
              </a:rPr>
              <a:t>System.out.println(response);</a:t>
            </a:r>
            <a:endParaRPr lang="en-GB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5347021"/>
            <a:ext cx="95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NB: input is ignored by the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Courier New" charset="0"/>
                <a:cs typeface="Courier New" charset="0"/>
              </a:rPr>
              <a:t>Responder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in this version.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>
            <a:off x="7360460" y="2564904"/>
            <a:ext cx="19038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9336360" y="3673396"/>
            <a:ext cx="0" cy="16966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The exit condition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444" y="4140424"/>
            <a:ext cx="10009112" cy="238492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>
                <a:ea typeface="MS PGothic" charset="-128"/>
              </a:rPr>
              <a:t>Where does </a:t>
            </a:r>
            <a:r>
              <a:rPr lang="en-GB" altLang="en-GB" dirty="0">
                <a:ea typeface="MS PGothic" charset="-128"/>
              </a:rPr>
              <a:t>'</a:t>
            </a:r>
            <a:r>
              <a:rPr lang="en-GB" altLang="ja-JP" b="1" dirty="0" err="1">
                <a:latin typeface="Courier New" charset="0"/>
                <a:ea typeface="MS PGothic" charset="-128"/>
              </a:rPr>
              <a:t>startsWith</a:t>
            </a:r>
            <a:r>
              <a:rPr lang="en-GB" altLang="en-GB" dirty="0">
                <a:ea typeface="MS PGothic" charset="-128"/>
              </a:rPr>
              <a:t>'</a:t>
            </a:r>
            <a:r>
              <a:rPr lang="en-GB" altLang="ja-JP" dirty="0">
                <a:ea typeface="MS PGothic" charset="-128"/>
              </a:rPr>
              <a:t> come from?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What is it? What does it do?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How can we find out?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DCCDC52-7EEE-AAC3-92B3-099F3C536E66}"/>
              </a:ext>
            </a:extLst>
          </p:cNvPr>
          <p:cNvSpPr txBox="1">
            <a:spLocks noChangeArrowheads="1"/>
          </p:cNvSpPr>
          <p:nvPr/>
        </p:nvSpPr>
        <p:spPr>
          <a:xfrm>
            <a:off x="2141441" y="1916832"/>
            <a:ext cx="7923844" cy="22198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•"/>
              <a:tabLst/>
              <a:defRPr sz="44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1110342" marR="0" indent="-653142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–"/>
              <a:tabLst/>
              <a:defRPr sz="40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1524000" marR="0" indent="-60960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•"/>
              <a:tabLst/>
              <a:defRPr sz="32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2103120" marR="0" indent="-73152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–"/>
              <a:tabLst/>
              <a:defRPr sz="28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2560320" marR="0" indent="-73152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24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16344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8630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20916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23202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String input = </a:t>
            </a:r>
            <a:r>
              <a:rPr lang="en-GB" altLang="en-US" sz="2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reader.getInput</a:t>
            </a: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();</a:t>
            </a:r>
            <a:endParaRPr lang="en-GB" altLang="en-US" sz="3200" b="1" dirty="0">
              <a:solidFill>
                <a:schemeClr val="tx1"/>
              </a:solidFill>
              <a:latin typeface="Courier New" charset="0"/>
              <a:ea typeface="MS PGothic" charset="-128"/>
            </a:endParaRPr>
          </a:p>
          <a:p>
            <a:pPr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if(</a:t>
            </a:r>
            <a:r>
              <a:rPr lang="en-GB" altLang="en-US" sz="2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input.startsWith</a:t>
            </a: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("bye")) {</a:t>
            </a:r>
          </a:p>
          <a:p>
            <a:pPr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    finished = true;</a:t>
            </a:r>
          </a:p>
          <a:p>
            <a:pPr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}</a:t>
            </a:r>
            <a:endParaRPr lang="en-GB" altLang="en-US" sz="2800" b="1" dirty="0">
              <a:latin typeface="Courier New" charset="0"/>
              <a:ea typeface="MS PGothic" charset="-128"/>
            </a:endParaRPr>
          </a:p>
          <a:p>
            <a:pPr>
              <a:buFontTx/>
              <a:buNone/>
            </a:pPr>
            <a:endParaRPr lang="en-GB" altLang="en-US" sz="1000" b="1" dirty="0">
              <a:latin typeface="Courier New" charset="0"/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1786</TotalTime>
  <Words>2876</Words>
  <Application>Microsoft Macintosh PowerPoint</Application>
  <PresentationFormat>Widescreen</PresentationFormat>
  <Paragraphs>498</Paragraphs>
  <Slides>59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ＭＳ Ｐゴシック</vt:lpstr>
      <vt:lpstr>ＭＳ Ｐゴシック</vt:lpstr>
      <vt:lpstr>Courier New</vt:lpstr>
      <vt:lpstr>Courier New Bold</vt:lpstr>
      <vt:lpstr>Courier New Bold Italic</vt:lpstr>
      <vt:lpstr>Monotype Sorts</vt:lpstr>
      <vt:lpstr>Times</vt:lpstr>
      <vt:lpstr>Times New Roman</vt:lpstr>
      <vt:lpstr>Times Roman</vt:lpstr>
      <vt:lpstr>Trebuchet MS</vt:lpstr>
      <vt:lpstr>Trebuchet MS Bold</vt:lpstr>
      <vt:lpstr>Tw Cen MT</vt:lpstr>
      <vt:lpstr>Verdana</vt:lpstr>
      <vt:lpstr>Theme5</vt:lpstr>
      <vt:lpstr>1_OFWJ-7e</vt:lpstr>
      <vt:lpstr>More-Sophisticated Behavior</vt:lpstr>
      <vt:lpstr>Main concepts to be covered</vt:lpstr>
      <vt:lpstr>The Java class library</vt:lpstr>
      <vt:lpstr>Working with the library</vt:lpstr>
      <vt:lpstr>A Technical Support System</vt:lpstr>
      <vt:lpstr>Main loop structure</vt:lpstr>
      <vt:lpstr>Modularization</vt:lpstr>
      <vt:lpstr>Main loop body in SupportSystem</vt:lpstr>
      <vt:lpstr>The exit condition</vt:lpstr>
      <vt:lpstr>Reading class documentation</vt:lpstr>
      <vt:lpstr>API Reference</vt:lpstr>
      <vt:lpstr>Interface vs implementation</vt:lpstr>
      <vt:lpstr>Interface vs implementation</vt:lpstr>
      <vt:lpstr>Documentation for startsWith</vt:lpstr>
      <vt:lpstr>Methods from String</vt:lpstr>
      <vt:lpstr>Using library classes</vt:lpstr>
      <vt:lpstr>Packages and import</vt:lpstr>
      <vt:lpstr>Adding random behavior</vt:lpstr>
      <vt:lpstr>Selecting random responses</vt:lpstr>
      <vt:lpstr>Text blocks</vt:lpstr>
      <vt:lpstr>Parameterized classes</vt:lpstr>
      <vt:lpstr>Parameterized classes</vt:lpstr>
      <vt:lpstr>Review</vt:lpstr>
      <vt:lpstr>Further library classes</vt:lpstr>
      <vt:lpstr>Main concepts to be covered</vt:lpstr>
      <vt:lpstr>Using Sets</vt:lpstr>
      <vt:lpstr>Tokenising Strings</vt:lpstr>
      <vt:lpstr>Maps</vt:lpstr>
      <vt:lpstr>Using maps</vt:lpstr>
      <vt:lpstr>Using maps</vt:lpstr>
      <vt:lpstr>HashMap in Responder</vt:lpstr>
      <vt:lpstr>List, Map and Set</vt:lpstr>
      <vt:lpstr>Collections and primitive types</vt:lpstr>
      <vt:lpstr>Wrapper classes</vt:lpstr>
      <vt:lpstr>Wrapper classes</vt:lpstr>
      <vt:lpstr>Autoboxing and unboxing</vt:lpstr>
      <vt:lpstr>Writing class documentation</vt:lpstr>
      <vt:lpstr>Elements of documentation</vt:lpstr>
      <vt:lpstr>Elements of documentation</vt:lpstr>
      <vt:lpstr>javadoc</vt:lpstr>
      <vt:lpstr>javadoc</vt:lpstr>
      <vt:lpstr>Public vs private</vt:lpstr>
      <vt:lpstr>Information hiding</vt:lpstr>
      <vt:lpstr>Code completion</vt:lpstr>
      <vt:lpstr>Code completion in BlueJ</vt:lpstr>
      <vt:lpstr>Review</vt:lpstr>
      <vt:lpstr>Class variables and constants</vt:lpstr>
      <vt:lpstr>Class variables</vt:lpstr>
      <vt:lpstr>Class variables</vt:lpstr>
      <vt:lpstr>Constants</vt:lpstr>
      <vt:lpstr>Class constants</vt:lpstr>
      <vt:lpstr>Class methods</vt:lpstr>
      <vt:lpstr>Limitations of class methods</vt:lpstr>
      <vt:lpstr>Review</vt:lpstr>
      <vt:lpstr>Review</vt:lpstr>
      <vt:lpstr>Polymorphic collection types</vt:lpstr>
      <vt:lpstr>Polymorphic collection types</vt:lpstr>
      <vt:lpstr>The Stream collect method</vt:lpstr>
      <vt:lpstr>Collecting a filtered stream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5</dc:title>
  <dc:subject/>
  <dc:creator>David J. Barnes, Michael Kölling</dc:creator>
  <cp:keywords/>
  <dc:description>Copyright © David J. Barnes, Michael Kölling_x000d_</dc:description>
  <cp:lastModifiedBy>David Barnes</cp:lastModifiedBy>
  <cp:revision>218</cp:revision>
  <cp:lastPrinted>2003-09-01T07:41:09Z</cp:lastPrinted>
  <dcterms:created xsi:type="dcterms:W3CDTF">2009-04-22T19:24:48Z</dcterms:created>
  <dcterms:modified xsi:type="dcterms:W3CDTF">2025-03-09T16:44:58Z</dcterms:modified>
  <cp:category/>
</cp:coreProperties>
</file>