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  <p:sldMasterId id="2147483779" r:id="rId2"/>
  </p:sldMasterIdLst>
  <p:notesMasterIdLst>
    <p:notesMasterId r:id="rId31"/>
  </p:notesMasterIdLst>
  <p:handoutMasterIdLst>
    <p:handoutMasterId r:id="rId32"/>
  </p:handoutMasterIdLst>
  <p:sldIdLst>
    <p:sldId id="300" r:id="rId3"/>
    <p:sldId id="324" r:id="rId4"/>
    <p:sldId id="277" r:id="rId5"/>
    <p:sldId id="278" r:id="rId6"/>
    <p:sldId id="279" r:id="rId7"/>
    <p:sldId id="280" r:id="rId8"/>
    <p:sldId id="281" r:id="rId9"/>
    <p:sldId id="319" r:id="rId10"/>
    <p:sldId id="320" r:id="rId11"/>
    <p:sldId id="321" r:id="rId12"/>
    <p:sldId id="282" r:id="rId13"/>
    <p:sldId id="283" r:id="rId14"/>
    <p:sldId id="284" r:id="rId15"/>
    <p:sldId id="333" r:id="rId16"/>
    <p:sldId id="322" r:id="rId17"/>
    <p:sldId id="323" r:id="rId18"/>
    <p:sldId id="296" r:id="rId19"/>
    <p:sldId id="325" r:id="rId20"/>
    <p:sldId id="335" r:id="rId21"/>
    <p:sldId id="336" r:id="rId22"/>
    <p:sldId id="285" r:id="rId23"/>
    <p:sldId id="326" r:id="rId24"/>
    <p:sldId id="327" r:id="rId25"/>
    <p:sldId id="328" r:id="rId26"/>
    <p:sldId id="330" r:id="rId27"/>
    <p:sldId id="331" r:id="rId28"/>
    <p:sldId id="332" r:id="rId29"/>
    <p:sldId id="337" r:id="rId30"/>
  </p:sldIdLst>
  <p:sldSz cx="12192000" cy="6858000"/>
  <p:notesSz cx="6794500" cy="99187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264D8B"/>
    <a:srgbClr val="A57133"/>
    <a:srgbClr val="007E4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5"/>
  </p:normalViewPr>
  <p:slideViewPr>
    <p:cSldViewPr>
      <p:cViewPr varScale="1">
        <p:scale>
          <a:sx n="82" d="100"/>
          <a:sy n="82" d="100"/>
        </p:scale>
        <p:origin x="168" y="6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7945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>
                <a:latin typeface="Verdana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4063"/>
            <a:ext cx="535940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2613" y="9644063"/>
            <a:ext cx="1131887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b="0" smtClean="0">
                <a:latin typeface="Verdana" charset="0"/>
              </a:defRPr>
            </a:lvl1pPr>
          </a:lstStyle>
          <a:p>
            <a:pPr>
              <a:defRPr/>
            </a:pPr>
            <a:fld id="{6BC4BD69-633F-CF4D-B3C7-BBA8981A26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5786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301875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242050" y="0"/>
            <a:ext cx="5524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latin typeface="Courier New" pitchFamily="-32" charset="0"/>
                <a:ea typeface="+mn-ea"/>
                <a:cs typeface="Times" pitchFamily="-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1700"/>
            <a:ext cx="2646362" cy="1227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44063"/>
            <a:ext cx="359092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4125" y="9644063"/>
            <a:ext cx="46037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DB3651-936E-5349-A2ED-7071F368682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65143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A1E2873-C9BB-8741-976D-F9DB5380DF5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754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D7000F2-A128-9147-BB1B-1051E00E7117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54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171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591FA4C-71F2-8141-A6F8-17B80F3ECF7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55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833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E17EEC8-37B3-6D4A-87DB-B13FB8BBC91A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56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389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15F07EC-0576-3243-9512-C5B3879FFA2B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57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551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BE347B4-FC55-314C-B153-F667CDE6114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58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314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A5B7E90-6C3D-F54B-B415-DBFA573A950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59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494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AF3487F-CE39-594A-B3ED-44106A242775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60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82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7270D648-2020-7A49-8A7F-BBCE8101FB76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46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26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88E64EC-8521-9447-B7BE-D3930373C4F1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47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712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323904E-E005-7B41-9DFB-E99EBB741FC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48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24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0ABB1C5-238E-EC4A-B616-EBBF22A694C0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79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BD0B8B0-C862-B144-9CAE-6F98AE8F7411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0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720FCED-7BB7-4B4D-90CA-C425A40E1D13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362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A45F4F0-9A42-0F44-92FF-D9778921CEAE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52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8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Objects First with Java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3400"/>
            <a:ext cx="2944813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>
                <a:latin typeface="Courier New" charset="0"/>
                <a:ea typeface="MS PGothic" charset="-128"/>
              </a:rPr>
              <a:t>© David J. Barnes and Michael Kölling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3400"/>
            <a:ext cx="2944812" cy="4953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1B68148-7DDC-6548-8633-9A763DA4FB5D}" type="slidenum">
              <a:rPr lang="en-GB" altLang="en-US">
                <a:latin typeface="Courier New" charset="0"/>
                <a:ea typeface="MS PGothic" charset="-128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Courier New" charset="0"/>
              <a:ea typeface="MS PGothic" charset="-128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53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1700"/>
            <a:ext cx="1200150" cy="27463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40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276620"/>
      </p:ext>
    </p:extLst>
  </p:cSld>
  <p:clrMapOvr>
    <a:masterClrMapping/>
  </p:clrMapOvr>
  <p:transition spd="med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1076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349239"/>
      </p:ext>
    </p:extLst>
  </p:cSld>
  <p:clrMapOvr>
    <a:masterClrMapping/>
  </p:clrMapOvr>
  <p:transition spd="med"/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21199608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20058089"/>
      </p:ext>
    </p:extLst>
  </p:cSld>
  <p:clrMapOvr>
    <a:masterClrMapping/>
  </p:clrMapOvr>
  <p:transition spd="med"/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21238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62631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9415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08607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</p:sldLayoutIdLst>
  <p:transition spd="med"/>
  <p:hf sldNum="0" hd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8221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Fixed-sized collections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quarter" idx="22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/>
          <a:p>
            <a:pPr marL="39688">
              <a:defRPr/>
            </a:pPr>
            <a:r>
              <a:rPr lang="en-US" dirty="0">
                <a:ea typeface="+mn-ea"/>
                <a:cs typeface="+mn-cs"/>
              </a:rPr>
              <a:t>Introduction to arrays</a:t>
            </a: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9999664" y="6537325"/>
            <a:ext cx="26257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0" dirty="0">
                <a:solidFill>
                  <a:schemeClr val="tx1"/>
                </a:solidFill>
                <a:sym typeface="Trebuchet MS" charset="0"/>
              </a:rPr>
              <a:t>7.0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length</a:t>
            </a:r>
          </a:p>
        </p:txBody>
      </p:sp>
      <p:sp>
        <p:nvSpPr>
          <p:cNvPr id="317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55440" y="4258010"/>
            <a:ext cx="10081120" cy="1654844"/>
          </a:xfrm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382588"/>
            <a:r>
              <a:rPr lang="en-US" altLang="en-US" dirty="0">
                <a:ea typeface="MS PGothic" charset="-128"/>
              </a:rPr>
              <a:t>NB: </a:t>
            </a:r>
            <a:r>
              <a:rPr lang="en-US" altLang="en-US" sz="4300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length</a:t>
            </a:r>
            <a:r>
              <a:rPr lang="en-US" altLang="en-US" dirty="0">
                <a:ea typeface="MS PGothic" charset="-128"/>
              </a:rPr>
              <a:t> is a field rather than a method.</a:t>
            </a:r>
          </a:p>
          <a:p>
            <a:pPr marL="382588"/>
            <a:r>
              <a:rPr lang="en-US" altLang="en-US" dirty="0">
                <a:ea typeface="MS PGothic" charset="-128"/>
              </a:rPr>
              <a:t>Its value cannot be changed – </a:t>
            </a:r>
            <a:r>
              <a:rPr lang="ja-JP" altLang="en-US" dirty="0">
                <a:ea typeface="MS PGothic" charset="-128"/>
              </a:rPr>
              <a:t>‘</a:t>
            </a:r>
            <a:r>
              <a:rPr lang="en-US" altLang="ja-JP" dirty="0">
                <a:ea typeface="MS PGothic" charset="-128"/>
              </a:rPr>
              <a:t>fixed size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.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31748" name="Rectangle 3"/>
          <p:cNvSpPr>
            <a:spLocks/>
          </p:cNvSpPr>
          <p:nvPr/>
        </p:nvSpPr>
        <p:spPr bwMode="auto">
          <a:xfrm>
            <a:off x="1563907" y="1954213"/>
            <a:ext cx="9078912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private int[] numbers = { 3, 15, 4, 5 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 n = </a:t>
            </a:r>
            <a:r>
              <a:rPr lang="en-US" altLang="en-US" sz="28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numbers.length</a:t>
            </a:r>
            <a:r>
              <a:rPr lang="en-US" altLang="en-US" sz="28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</p:txBody>
      </p:sp>
      <p:grpSp>
        <p:nvGrpSpPr>
          <p:cNvPr id="31749" name="Group 9"/>
          <p:cNvGrpSpPr>
            <a:grpSpLocks/>
          </p:cNvGrpSpPr>
          <p:nvPr/>
        </p:nvGrpSpPr>
        <p:grpSpPr bwMode="auto">
          <a:xfrm>
            <a:off x="6312024" y="3324226"/>
            <a:ext cx="3168650" cy="712787"/>
            <a:chOff x="3432" y="2438"/>
            <a:chExt cx="1996" cy="449"/>
          </a:xfrm>
        </p:grpSpPr>
        <p:sp>
          <p:nvSpPr>
            <p:cNvPr id="31750" name="Line 5"/>
            <p:cNvSpPr>
              <a:spLocks noChangeShapeType="1"/>
            </p:cNvSpPr>
            <p:nvPr/>
          </p:nvSpPr>
          <p:spPr bwMode="auto">
            <a:xfrm rot="10800000">
              <a:off x="3432" y="2440"/>
              <a:ext cx="480" cy="272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AutoShape 6"/>
            <p:cNvSpPr>
              <a:spLocks/>
            </p:cNvSpPr>
            <p:nvPr/>
          </p:nvSpPr>
          <p:spPr bwMode="auto">
            <a:xfrm>
              <a:off x="3898" y="2438"/>
              <a:ext cx="1530" cy="449"/>
            </a:xfrm>
            <a:prstGeom prst="roundRect">
              <a:avLst>
                <a:gd name="adj" fmla="val 1338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52713" bIns="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  <a:sym typeface="Trebuchet MS" charset="0"/>
                </a:rPr>
                <a:t>not a method call!</a:t>
              </a: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for loop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There are two variations of the for loop, </a:t>
            </a:r>
            <a:r>
              <a:rPr lang="en-US" i="1">
                <a:ea typeface="+mn-ea"/>
                <a:cs typeface="+mn-cs"/>
              </a:rPr>
              <a:t>for-each</a:t>
            </a:r>
            <a:r>
              <a:rPr lang="en-US">
                <a:ea typeface="+mn-ea"/>
                <a:cs typeface="+mn-cs"/>
              </a:rPr>
              <a:t> and </a:t>
            </a:r>
            <a:r>
              <a:rPr lang="en-US" i="1">
                <a:ea typeface="+mn-ea"/>
                <a:cs typeface="+mn-cs"/>
              </a:rPr>
              <a:t>for</a:t>
            </a:r>
            <a:r>
              <a:rPr lang="en-US">
                <a:ea typeface="+mn-ea"/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The for loop is often used to iterate a fixed number of times.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Often used with a variable that changes a fixed amount on each iteration.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For loop pseudo-code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402396" y="2080751"/>
            <a:ext cx="94019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for(</a:t>
            </a:r>
            <a:r>
              <a:rPr lang="en-US" altLang="en-US" sz="2400" i="1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initialization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;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altLang="en-US" sz="2400" i="1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condition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;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altLang="en-US" sz="2400" i="1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post-body action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) 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    </a:t>
            </a:r>
            <a:r>
              <a:rPr lang="en-US" altLang="en-US" sz="2400" i="1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statements to be repeated</a:t>
            </a:r>
            <a:endParaRPr lang="en-US" altLang="en-US" sz="2400" dirty="0">
              <a:solidFill>
                <a:schemeClr val="accent1">
                  <a:lumMod val="50000"/>
                </a:schemeClr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35845" name="AutoShape 8"/>
          <p:cNvSpPr>
            <a:spLocks noChangeArrowheads="1"/>
          </p:cNvSpPr>
          <p:nvPr/>
        </p:nvSpPr>
        <p:spPr bwMode="auto">
          <a:xfrm>
            <a:off x="3559509" y="3281080"/>
            <a:ext cx="5072982" cy="64698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Equivalent while-loop version</a:t>
            </a:r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3140196" y="4158899"/>
            <a:ext cx="592633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initialization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while(</a:t>
            </a:r>
            <a:r>
              <a:rPr lang="en-US" altLang="en-US" sz="2400" i="1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condition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    </a:t>
            </a:r>
            <a:r>
              <a:rPr lang="en-US" altLang="en-US" sz="2400" i="1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statements to be repeated</a:t>
            </a:r>
            <a:endParaRPr lang="en-US" altLang="en-US" sz="2400" dirty="0">
              <a:solidFill>
                <a:schemeClr val="accent1">
                  <a:lumMod val="50000"/>
                </a:schemeClr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    </a:t>
            </a:r>
            <a:r>
              <a:rPr lang="en-US" altLang="en-US" sz="2400" i="1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post-body action</a:t>
            </a:r>
            <a:endParaRPr lang="en-US" altLang="en-US" sz="2400" dirty="0">
              <a:solidFill>
                <a:schemeClr val="accent1">
                  <a:lumMod val="50000"/>
                </a:schemeClr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</a:t>
            </a:r>
            <a:r>
              <a:rPr lang="en-US" altLang="en-US" sz="2400" b="0" dirty="0">
                <a:solidFill>
                  <a:schemeClr val="accent1">
                    <a:lumMod val="50000"/>
                  </a:schemeClr>
                </a:solidFill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Array iteration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153330" y="2512836"/>
            <a:ext cx="103236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for(int hour = 0; hour &lt;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hourCounts.length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; hour++)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System.out.println(hour + ": " +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hourCounts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[hour]);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165162" y="4170555"/>
            <a:ext cx="103236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int hour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while(hour &lt;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hourCounts.length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System.out.println(hour + ": " +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hourCounts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[hour]);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hour++;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4367015" y="1884077"/>
            <a:ext cx="2935386" cy="64698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for loop version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4186995" y="3614298"/>
            <a:ext cx="3295427" cy="646986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while loop version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ourier New" charset="0"/>
                <a:cs typeface="Courier New" charset="0"/>
              </a:rPr>
              <a:t>Array-related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System</a:t>
            </a:r>
            <a:r>
              <a:rPr lang="en-US" dirty="0">
                <a:ea typeface="Courier New" charset="0"/>
                <a:cs typeface="Courier New" charset="0"/>
              </a:rPr>
              <a:t> has static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arraycopy</a:t>
            </a:r>
            <a:r>
              <a:rPr lang="en-US" dirty="0"/>
              <a:t>.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java.util.Arrays</a:t>
            </a:r>
            <a:r>
              <a:rPr lang="en-US" dirty="0"/>
              <a:t> contains static utility methods for processing arrays: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binarySearch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copyOf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fill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sort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has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toArray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1148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Practice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7670" y="1931087"/>
            <a:ext cx="10248026" cy="2172467"/>
          </a:xfrm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82588">
              <a:defRPr/>
            </a:pPr>
            <a:r>
              <a:rPr lang="en-US" sz="3600" dirty="0"/>
              <a:t>Given an array of numbers, print out all the numbers in the array, using a for loop.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9940" name="Rectangle 4"/>
          <p:cNvSpPr>
            <a:spLocks/>
          </p:cNvSpPr>
          <p:nvPr/>
        </p:nvSpPr>
        <p:spPr bwMode="auto">
          <a:xfrm>
            <a:off x="1399155" y="3538404"/>
            <a:ext cx="9505056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int[] numbers = { 4, 1, 22, 9, 14, 3, 9};</a:t>
            </a:r>
            <a:br>
              <a:rPr lang="en-US" altLang="en-US" sz="28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</a:br>
            <a:endParaRPr lang="en-US" altLang="en-US" sz="28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for ...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Practice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9496" y="1826569"/>
            <a:ext cx="7772400" cy="1181100"/>
          </a:xfrm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82588">
              <a:defRPr/>
            </a:pPr>
            <a:r>
              <a:rPr lang="en-US" sz="3200" dirty="0"/>
              <a:t>Fill an array with the Fibonacci sequence.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1988" name="Rectangle 4"/>
          <p:cNvSpPr>
            <a:spLocks/>
          </p:cNvSpPr>
          <p:nvPr/>
        </p:nvSpPr>
        <p:spPr bwMode="auto">
          <a:xfrm>
            <a:off x="1669938" y="3295680"/>
            <a:ext cx="7772400" cy="286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</a:t>
            </a:r>
            <a:r>
              <a:rPr lang="en-US" altLang="en-US" sz="28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[] fib = new </a:t>
            </a:r>
            <a:r>
              <a:rPr lang="en-US" altLang="en-US" sz="28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</a:t>
            </a:r>
            <a:r>
              <a:rPr lang="en-US" altLang="en-US" sz="28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[</a:t>
            </a:r>
            <a:r>
              <a:rPr lang="en-US" altLang="en-US" sz="28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howMany</a:t>
            </a:r>
            <a:r>
              <a:rPr lang="en-US" altLang="en-US" sz="28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];</a:t>
            </a:r>
            <a:br>
              <a:rPr lang="en-US" altLang="en-US" sz="28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</a:br>
            <a:endParaRPr lang="en-US" altLang="en-US" sz="28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fib[0]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fib[1] = 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for(...) ...</a:t>
            </a:r>
          </a:p>
        </p:txBody>
      </p:sp>
      <p:sp>
        <p:nvSpPr>
          <p:cNvPr id="41989" name="Rectangle 5"/>
          <p:cNvSpPr>
            <a:spLocks/>
          </p:cNvSpPr>
          <p:nvPr/>
        </p:nvSpPr>
        <p:spPr bwMode="auto">
          <a:xfrm>
            <a:off x="3359263" y="2546004"/>
            <a:ext cx="6083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000" dirty="0">
                <a:solidFill>
                  <a:schemeClr val="accent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  <a:sym typeface="Times New Roman" charset="0"/>
              </a:rPr>
              <a:t>0 1 1 2 3 5 8 13 21 34 ...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for loop with bigger step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314831" y="2197893"/>
            <a:ext cx="957706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// Print multiples of 3 that are </a:t>
            </a:r>
            <a:r>
              <a:rPr lang="en-GB" altLang="en-US" sz="2800" i="1" dirty="0">
                <a:solidFill>
                  <a:schemeClr val="tx1"/>
                </a:solidFill>
                <a:latin typeface="Courier New" charset="0"/>
              </a:rPr>
              <a:t>below</a:t>
            </a: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 40.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for(int </a:t>
            </a:r>
            <a:r>
              <a:rPr lang="en-GB" altLang="en-US" sz="2800" dirty="0" err="1">
                <a:solidFill>
                  <a:schemeClr val="tx1"/>
                </a:solidFill>
                <a:latin typeface="Courier New" charset="0"/>
              </a:rPr>
              <a:t>num</a:t>
            </a: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 = 3; </a:t>
            </a:r>
            <a:r>
              <a:rPr lang="en-GB" altLang="en-US" sz="2800" dirty="0" err="1">
                <a:solidFill>
                  <a:schemeClr val="tx1"/>
                </a:solidFill>
                <a:latin typeface="Courier New" charset="0"/>
              </a:rPr>
              <a:t>num</a:t>
            </a: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 &lt; 40; </a:t>
            </a:r>
            <a:r>
              <a:rPr lang="en-GB" altLang="en-US" sz="2800" dirty="0" err="1">
                <a:solidFill>
                  <a:schemeClr val="tx1"/>
                </a:solidFill>
                <a:latin typeface="Courier New" charset="0"/>
              </a:rPr>
              <a:t>num</a:t>
            </a: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en-GB" altLang="en-US" sz="2800" dirty="0" err="1">
                <a:solidFill>
                  <a:schemeClr val="tx1"/>
                </a:solidFill>
                <a:latin typeface="Courier New" charset="0"/>
              </a:rPr>
              <a:t>num</a:t>
            </a: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 + 3) {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    System.out.println(</a:t>
            </a:r>
            <a:r>
              <a:rPr lang="en-GB" altLang="en-US" sz="2800" dirty="0" err="1">
                <a:solidFill>
                  <a:schemeClr val="tx1"/>
                </a:solidFill>
                <a:latin typeface="Courier New" charset="0"/>
              </a:rPr>
              <a:t>num</a:t>
            </a: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Iterator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424" y="2858042"/>
            <a:ext cx="1028037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for(Iterator&lt;Track&gt; it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tracks.iterator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 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Track track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track.getArtist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().equals(artist))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it.remove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4032" y="1872310"/>
            <a:ext cx="46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No post-body action required.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0272464" y="2398323"/>
            <a:ext cx="0" cy="9194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27707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58CE-9BA2-0A1A-C7AE-3A94B175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and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8273-6005-1D43-3B20-C1FA67F96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Data in an array can be processed using the functional style.</a:t>
            </a:r>
          </a:p>
          <a:p>
            <a:r>
              <a:rPr lang="en-GB" dirty="0"/>
              <a:t>We can obtain a stream from an array:</a:t>
            </a:r>
            <a:br>
              <a:rPr lang="en-GB" dirty="0"/>
            </a:br>
            <a:br>
              <a:rPr lang="en-GB" sz="2000" dirty="0"/>
            </a:br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int[] </a:t>
            </a:r>
            <a:r>
              <a:rPr lang="en-US" sz="3000" b="1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nums</a:t>
            </a:r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{ 1, 2, 3, 4, 5, };</a:t>
            </a:r>
            <a:br>
              <a:rPr lang="en-GB" sz="30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3000" b="1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IntStream</a:t>
            </a:r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numStream</a:t>
            </a:r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3000" b="1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Arrays.stream</a:t>
            </a:r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3000" b="1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nums</a:t>
            </a:r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GB" sz="20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tream operations can be applied to </a:t>
            </a:r>
            <a:r>
              <a:rPr lang="en-GB" sz="43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numStream</a:t>
            </a:r>
            <a:r>
              <a:rPr lang="en-GB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5976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Fixed in length, unlike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HashSet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HashMap</a:t>
            </a:r>
            <a:r>
              <a:rPr lang="en-US" dirty="0"/>
              <a:t>, etc.</a:t>
            </a:r>
          </a:p>
          <a:p>
            <a:r>
              <a:rPr lang="en-US" dirty="0"/>
              <a:t>Use a special syntax.</a:t>
            </a:r>
          </a:p>
          <a:p>
            <a:pPr lvl="1"/>
            <a:r>
              <a:rPr lang="en-US" dirty="0"/>
              <a:t>For historical reasons.</a:t>
            </a:r>
          </a:p>
          <a:p>
            <a:r>
              <a:rPr lang="en-US" dirty="0"/>
              <a:t>Objects with no methods.</a:t>
            </a:r>
          </a:p>
          <a:p>
            <a:pPr lvl="1"/>
            <a:r>
              <a:rPr lang="en-US" dirty="0"/>
              <a:t>Methods are provided by other classes; e.g.,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java.util.Arrays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Methods that are static.</a:t>
            </a:r>
          </a:p>
        </p:txBody>
      </p:sp>
    </p:spTree>
    <p:extLst>
      <p:ext uri="{BB962C8B-B14F-4D97-AF65-F5344CB8AC3E}">
        <p14:creationId xmlns:p14="http://schemas.microsoft.com/office/powerpoint/2010/main" val="4455758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Courier New" charset="0"/>
                <a:ea typeface="Courier New" charset="0"/>
                <a:cs typeface="Courier New" charset="0"/>
              </a:rPr>
              <a:t>Instream.range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3200" dirty="0"/>
              <a:t> </a:t>
            </a:r>
            <a:r>
              <a:rPr lang="en-US" sz="3600" dirty="0"/>
              <a:t>creates a stream of consecutive integers.</a:t>
            </a:r>
          </a:p>
          <a:p>
            <a:r>
              <a:rPr lang="en-US" sz="3200" b="1" dirty="0" err="1">
                <a:latin typeface="Courier New" charset="0"/>
                <a:ea typeface="Courier New" charset="0"/>
                <a:cs typeface="Courier New" charset="0"/>
              </a:rPr>
              <a:t>toArray</a:t>
            </a:r>
            <a:r>
              <a:rPr lang="en-US" sz="3200" dirty="0"/>
              <a:t> returns an array from a 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Stream</a:t>
            </a:r>
            <a:r>
              <a:rPr lang="en-US" sz="3200" dirty="0"/>
              <a:t>.</a:t>
            </a:r>
          </a:p>
          <a:p>
            <a:r>
              <a:rPr lang="en-US" sz="3200" dirty="0"/>
              <a:t>Find hours where the accesses are greater than a threshold.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BDB8C-8DB9-49D1-A944-2C6F3DFFBC88}"/>
              </a:ext>
            </a:extLst>
          </p:cNvPr>
          <p:cNvSpPr txBox="1"/>
          <p:nvPr/>
        </p:nvSpPr>
        <p:spPr>
          <a:xfrm>
            <a:off x="1382830" y="4509120"/>
            <a:ext cx="9892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int[] above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IntStream.range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hourCounts.length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−&gt;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&gt; threshold)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77849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Arrays are appropriate where a fixed-size collection is required.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Arrays use a special syntax.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For loops are used when an index variable is required.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For loops offer an alternative to while loops when the number of repetitions is known.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Used with a regular step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Array-based data can be processed in the form of a stream.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automaton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array of ‘cells’.</a:t>
            </a:r>
          </a:p>
          <a:p>
            <a:r>
              <a:rPr lang="en-US" dirty="0"/>
              <a:t>Each cell maintains a simple state.</a:t>
            </a:r>
          </a:p>
          <a:p>
            <a:pPr lvl="1"/>
            <a:r>
              <a:rPr lang="en-US" dirty="0"/>
              <a:t>Usually a small numerical value.</a:t>
            </a:r>
          </a:p>
          <a:p>
            <a:pPr lvl="1"/>
            <a:r>
              <a:rPr lang="en-US" dirty="0"/>
              <a:t>E.g., on/off or alive/dead.</a:t>
            </a:r>
          </a:p>
          <a:p>
            <a:r>
              <a:rPr lang="en-US" dirty="0"/>
              <a:t>The states change according to simple rules.</a:t>
            </a:r>
          </a:p>
          <a:p>
            <a:r>
              <a:rPr lang="en-US" dirty="0"/>
              <a:t>Changes affected by neighboring states.</a:t>
            </a:r>
          </a:p>
        </p:txBody>
      </p:sp>
    </p:spTree>
    <p:extLst>
      <p:ext uri="{BB962C8B-B14F-4D97-AF65-F5344CB8AC3E}">
        <p14:creationId xmlns:p14="http://schemas.microsoft.com/office/powerpoint/2010/main" val="173980942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automaton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0717" y="1990001"/>
            <a:ext cx="9822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nextState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(state[i-1] + state[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+ state[i+1]) % 2;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18833"/>
              </p:ext>
            </p:extLst>
          </p:nvPr>
        </p:nvGraphicFramePr>
        <p:xfrm>
          <a:off x="2733272" y="2641985"/>
          <a:ext cx="6740181" cy="359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3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87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Cell states – blank cells are in state 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80880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operator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>
          <a:xfrm>
            <a:off x="1199456" y="1883228"/>
            <a:ext cx="7467600" cy="924122"/>
          </a:xfrm>
        </p:spPr>
        <p:txBody>
          <a:bodyPr/>
          <a:lstStyle/>
          <a:p>
            <a:r>
              <a:rPr lang="en-US" dirty="0"/>
              <a:t>Choose between two values: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1424" y="3469862"/>
            <a:ext cx="107099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cellValue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: state)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cellValue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== 1 ? '+' : ' ');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1197" y="2774022"/>
            <a:ext cx="5984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</a:p>
        </p:txBody>
      </p:sp>
    </p:spTree>
    <p:extLst>
      <p:ext uri="{BB962C8B-B14F-4D97-AF65-F5344CB8AC3E}">
        <p14:creationId xmlns:p14="http://schemas.microsoft.com/office/powerpoint/2010/main" val="45628937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more than one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syntax supports multiple dimensions.</a:t>
            </a:r>
          </a:p>
          <a:p>
            <a:pPr lvl="1"/>
            <a:r>
              <a:rPr lang="en-US" dirty="0"/>
              <a:t>E.g., 2D array to represent a game board, or a grid of cells.</a:t>
            </a:r>
          </a:p>
          <a:p>
            <a:r>
              <a:rPr lang="en-US" dirty="0"/>
              <a:t>Can be thought of as an array of arrays.</a:t>
            </a:r>
          </a:p>
        </p:txBody>
      </p:sp>
    </p:spTree>
    <p:extLst>
      <p:ext uri="{BB962C8B-B14F-4D97-AF65-F5344CB8AC3E}">
        <p14:creationId xmlns:p14="http://schemas.microsoft.com/office/powerpoint/2010/main" val="117051199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brain</a:t>
            </a:r>
            <a:r>
              <a:rPr lang="en-US" dirty="0"/>
              <a:t>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8014" y="2060848"/>
            <a:ext cx="96359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Cell[][] cells;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cells = new Cell[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numCols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row = 0; row &lt;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row++)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col = 0; col &lt;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numCols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col++)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cells[row][col] = new Cell();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461076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iteration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‘Array of array’ style.</a:t>
            </a:r>
          </a:p>
          <a:p>
            <a:r>
              <a:rPr lang="en-US" dirty="0"/>
              <a:t>Requires no access to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numRows</a:t>
            </a:r>
            <a:r>
              <a:rPr lang="en-US" dirty="0"/>
              <a:t> and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numCols</a:t>
            </a:r>
            <a:r>
              <a:rPr lang="en-US" dirty="0"/>
              <a:t>.</a:t>
            </a:r>
          </a:p>
          <a:p>
            <a:r>
              <a:rPr lang="en-US" dirty="0"/>
              <a:t>Works with irregular shape arrays, which are supported in Java.</a:t>
            </a:r>
          </a:p>
        </p:txBody>
      </p:sp>
    </p:spTree>
    <p:extLst>
      <p:ext uri="{BB962C8B-B14F-4D97-AF65-F5344CB8AC3E}">
        <p14:creationId xmlns:p14="http://schemas.microsoft.com/office/powerpoint/2010/main" val="38337656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93F64-FFD3-760F-BF49-0B6ABDAD8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45E0C-CECC-EA0B-464D-1EE47989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iteration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07578-E9BB-ABF1-9C60-B98E8A7A840C}"/>
              </a:ext>
            </a:extLst>
          </p:cNvPr>
          <p:cNvSpPr txBox="1"/>
          <p:nvPr/>
        </p:nvSpPr>
        <p:spPr>
          <a:xfrm>
            <a:off x="1302860" y="2636912"/>
            <a:ext cx="95862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row = 0; row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row++)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Cell[]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cells[row];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 = 0; col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nextRow.length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col++)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[col] = new Cell();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954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Fixed-size collections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Sometimes the maximum collection size can be pre-determined.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 special fixed-size collection type is available: an </a:t>
            </a:r>
            <a:r>
              <a:rPr lang="en-US" altLang="en-US" i="1" dirty="0">
                <a:ea typeface="MS PGothic" charset="-128"/>
              </a:rPr>
              <a:t>array</a:t>
            </a:r>
            <a:r>
              <a:rPr lang="en-US" altLang="en-US" dirty="0">
                <a:ea typeface="MS PGothic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Unlike the flexible </a:t>
            </a:r>
            <a:r>
              <a:rPr lang="en-US" altLang="en-US" dirty="0">
                <a:latin typeface="Courier New Bold" charset="0"/>
                <a:ea typeface="MS PGothic" charset="-128"/>
              </a:rPr>
              <a:t>List</a:t>
            </a:r>
            <a:r>
              <a:rPr lang="en-US" altLang="en-US" dirty="0">
                <a:ea typeface="MS PGothic" charset="-128"/>
              </a:rPr>
              <a:t> collections, arrays can store object references or primitive-type values (without </a:t>
            </a:r>
            <a:r>
              <a:rPr lang="en-US" altLang="en-US" dirty="0" err="1">
                <a:ea typeface="MS PGothic" charset="-128"/>
              </a:rPr>
              <a:t>autoboxing</a:t>
            </a:r>
            <a:r>
              <a:rPr lang="en-US" altLang="en-US" dirty="0">
                <a:ea typeface="MS PGothic" charset="-128"/>
              </a:rPr>
              <a:t>).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</a:t>
            </a:r>
            <a:r>
              <a:rPr lang="en-US" i="1">
                <a:ea typeface="+mj-ea"/>
                <a:cs typeface="+mj-cs"/>
              </a:rPr>
              <a:t>weblog-analyzer</a:t>
            </a:r>
            <a:r>
              <a:rPr lang="en-US">
                <a:ea typeface="+mj-ea"/>
                <a:cs typeface="+mj-cs"/>
              </a:rPr>
              <a:t> project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Web server records details of each access.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Supports analysis tasks: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Most popular pages.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Busiest periods.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How much data is being delivered.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Broken references.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Analyze accesses by hour – there is a fixed number of these in a day!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Creating an array object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423592" y="2271962"/>
            <a:ext cx="58229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public class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LogAnalyzer</a:t>
            </a: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private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[]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hourCounts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private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LogfileReader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reader;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public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LogAnalyzer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hourCounts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= new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[24];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    reader = new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LogfileReader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grpSp>
        <p:nvGrpSpPr>
          <p:cNvPr id="21508" name="Group 11"/>
          <p:cNvGrpSpPr>
            <a:grpSpLocks/>
          </p:cNvGrpSpPr>
          <p:nvPr/>
        </p:nvGrpSpPr>
        <p:grpSpPr bwMode="auto">
          <a:xfrm>
            <a:off x="7149580" y="3356225"/>
            <a:ext cx="3410916" cy="1328737"/>
            <a:chOff x="3649" y="2254"/>
            <a:chExt cx="1890" cy="837"/>
          </a:xfrm>
        </p:grpSpPr>
        <p:sp>
          <p:nvSpPr>
            <p:cNvPr id="21512" name="AutoShape 6"/>
            <p:cNvSpPr>
              <a:spLocks noChangeArrowheads="1"/>
            </p:cNvSpPr>
            <p:nvPr/>
          </p:nvSpPr>
          <p:spPr bwMode="auto">
            <a:xfrm>
              <a:off x="3927" y="2254"/>
              <a:ext cx="1612" cy="83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</a:rPr>
                <a:t>Array object creation</a:t>
              </a:r>
              <a:br>
                <a:rPr lang="en-US" altLang="en-US" sz="2400" b="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</a:rPr>
              </a:br>
              <a:r>
                <a:rPr lang="en-US" altLang="en-US" sz="2400" b="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</a:rPr>
                <a:t> — specifies size</a:t>
              </a:r>
              <a:r>
                <a:rPr lang="en-US" altLang="en-US" sz="240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</a:rPr>
                <a:t> </a:t>
              </a:r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 flipH="1">
              <a:off x="3649" y="2688"/>
              <a:ext cx="287" cy="208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5088509" y="2029670"/>
            <a:ext cx="4978400" cy="957263"/>
            <a:chOff x="2478" y="1454"/>
            <a:chExt cx="3136" cy="603"/>
          </a:xfrm>
        </p:grpSpPr>
        <p:sp>
          <p:nvSpPr>
            <p:cNvPr id="21510" name="AutoShape 7"/>
            <p:cNvSpPr>
              <a:spLocks noChangeArrowheads="1"/>
            </p:cNvSpPr>
            <p:nvPr/>
          </p:nvSpPr>
          <p:spPr bwMode="auto">
            <a:xfrm>
              <a:off x="3620" y="1454"/>
              <a:ext cx="1994" cy="57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</a:rPr>
                <a:t>Array type</a:t>
              </a:r>
              <a:br>
                <a:rPr lang="en-US" altLang="en-US" sz="2400" b="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</a:rPr>
              </a:br>
              <a:r>
                <a:rPr lang="en-US" altLang="en-US" sz="2400" b="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</a:rPr>
                <a:t>— does not contain size</a:t>
              </a:r>
            </a:p>
          </p:txBody>
        </p:sp>
        <p:sp>
          <p:nvSpPr>
            <p:cNvPr id="21511" name="Line 9"/>
            <p:cNvSpPr>
              <a:spLocks noChangeShapeType="1"/>
            </p:cNvSpPr>
            <p:nvPr/>
          </p:nvSpPr>
          <p:spPr bwMode="auto">
            <a:xfrm flipH="1">
              <a:off x="2478" y="1699"/>
              <a:ext cx="1298" cy="358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The </a:t>
            </a:r>
            <a:r>
              <a:rPr lang="en-US" altLang="en-US">
                <a:latin typeface="Courier New Bold" charset="0"/>
                <a:ea typeface="MS PGothic" charset="-128"/>
              </a:rPr>
              <a:t>hourCounts</a:t>
            </a:r>
            <a:r>
              <a:rPr lang="en-US" altLang="en-US">
                <a:ea typeface="MS PGothic" charset="-128"/>
              </a:rPr>
              <a:t> array</a:t>
            </a:r>
          </a:p>
        </p:txBody>
      </p:sp>
      <p:pic>
        <p:nvPicPr>
          <p:cNvPr id="23555" name="Picture 5" descr="fig4-12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006600"/>
            <a:ext cx="80391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Using an array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MS PGothic" charset="-128"/>
              </a:rPr>
              <a:t>Square-bracket notation is used to access an array element: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hourCounts</a:t>
            </a:r>
            <a:r>
              <a:rPr lang="en-US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[...]</a:t>
            </a:r>
            <a:endParaRPr lang="en-US" altLang="en-US" sz="2800" dirty="0">
              <a:solidFill>
                <a:schemeClr val="tx1"/>
              </a:solidFill>
              <a:latin typeface="Courier New" charset="0"/>
              <a:ea typeface="MS PGothic" charset="-128"/>
            </a:endParaRPr>
          </a:p>
          <a:p>
            <a:pPr eaLnBrk="1" hangingPunct="1"/>
            <a:r>
              <a:rPr lang="en-US" altLang="en-US" sz="2800" dirty="0">
                <a:ea typeface="MS PGothic" charset="-128"/>
              </a:rPr>
              <a:t>Elements are used like ordinary variables.</a:t>
            </a:r>
          </a:p>
          <a:p>
            <a:pPr eaLnBrk="1" hangingPunct="1"/>
            <a:r>
              <a:rPr lang="en-US" altLang="en-US" sz="2800" dirty="0">
                <a:ea typeface="MS PGothic" charset="-128"/>
              </a:rPr>
              <a:t>The target of an assignment:</a:t>
            </a:r>
          </a:p>
          <a:p>
            <a:pPr lvl="2" eaLnBrk="1" hangingPunct="1">
              <a:buFontTx/>
              <a:buNone/>
            </a:pPr>
            <a:r>
              <a:rPr lang="en-US" altLang="en-US" sz="2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hourCounts</a:t>
            </a:r>
            <a:r>
              <a:rPr lang="en-US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[hour] = ...;</a:t>
            </a:r>
            <a:endParaRPr lang="en-US" altLang="en-US" sz="2800" dirty="0">
              <a:solidFill>
                <a:schemeClr val="tx1"/>
              </a:solidFill>
              <a:latin typeface="Courier New" charset="0"/>
              <a:ea typeface="MS PGothic" charset="-128"/>
            </a:endParaRPr>
          </a:p>
          <a:p>
            <a:pPr eaLnBrk="1" hangingPunct="1"/>
            <a:r>
              <a:rPr lang="en-US" altLang="en-US" sz="2800" dirty="0">
                <a:ea typeface="MS PGothic" charset="-128"/>
              </a:rPr>
              <a:t>In an expression:</a:t>
            </a:r>
          </a:p>
          <a:p>
            <a:pPr lvl="2" eaLnBrk="1" hangingPunct="1">
              <a:buFontTx/>
              <a:buNone/>
            </a:pPr>
            <a:r>
              <a:rPr lang="en-US" altLang="en-US" sz="2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hourCounts</a:t>
            </a:r>
            <a:r>
              <a:rPr lang="en-US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[hour]++;</a:t>
            </a:r>
          </a:p>
          <a:p>
            <a:pPr lvl="2" eaLnBrk="1" hangingPunct="1"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if(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charset="0"/>
                <a:ea typeface="MS PGothic" charset="-128"/>
              </a:rPr>
              <a:t>hourCounts</a:t>
            </a:r>
            <a:r>
              <a:rPr lang="en-US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</a:rPr>
              <a:t>[hour] &gt; 0) ...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Standard array use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2423592" y="1916832"/>
            <a:ext cx="6388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private 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[] 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hourCounts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private String[] names;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3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hourCounts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= new 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[24];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3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3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hourCounts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[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]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hourCounts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[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]++;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System.out.println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hourCounts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[</a:t>
            </a:r>
            <a:r>
              <a:rPr lang="en-US" altLang="en-US" sz="2300" b="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</a:t>
            </a:r>
            <a:r>
              <a:rPr lang="en-US" altLang="en-US" sz="23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27652" name="AutoShape 4"/>
          <p:cNvSpPr>
            <a:spLocks/>
          </p:cNvSpPr>
          <p:nvPr/>
        </p:nvSpPr>
        <p:spPr bwMode="auto">
          <a:xfrm>
            <a:off x="8167167" y="2086496"/>
            <a:ext cx="1714500" cy="406400"/>
          </a:xfrm>
          <a:prstGeom prst="roundRect">
            <a:avLst>
              <a:gd name="adj" fmla="val 1673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8235432" y="2046620"/>
            <a:ext cx="157479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90813" bIns="38100" anchor="ctr">
            <a:spAutoFit/>
          </a:bodyPr>
          <a:lstStyle>
            <a:lvl1pPr marL="523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sym typeface="Trebuchet MS" charset="0"/>
              </a:rPr>
              <a:t>declaration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6928520" y="2270550"/>
            <a:ext cx="1235472" cy="1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8167167" y="3639269"/>
            <a:ext cx="1714500" cy="406400"/>
          </a:xfrm>
          <a:prstGeom prst="roundRect">
            <a:avLst>
              <a:gd name="adj" fmla="val 1673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240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8439012" y="3620127"/>
            <a:ext cx="11676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90813" bIns="38100" anchor="ctr">
            <a:spAutoFit/>
          </a:bodyPr>
          <a:lstStyle>
            <a:lvl1pPr marL="523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sym typeface="Trebuchet MS" charset="0"/>
              </a:rPr>
              <a:t>creation</a:t>
            </a:r>
            <a:endParaRPr lang="en-US" altLang="en-US" sz="1800" b="0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  <a:sym typeface="Trebuchet MS" charset="0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6928520" y="3844057"/>
            <a:ext cx="123547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AutoShape 10"/>
          <p:cNvSpPr>
            <a:spLocks/>
          </p:cNvSpPr>
          <p:nvPr/>
        </p:nvSpPr>
        <p:spPr bwMode="auto">
          <a:xfrm>
            <a:off x="8167167" y="4947369"/>
            <a:ext cx="1714500" cy="406400"/>
          </a:xfrm>
          <a:prstGeom prst="roundRect">
            <a:avLst>
              <a:gd name="adj" fmla="val 1673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8735569" y="4928227"/>
            <a:ext cx="574525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" tIns="38100" rIns="90813" bIns="38100" anchor="ctr">
            <a:spAutoFit/>
          </a:bodyPr>
          <a:lstStyle>
            <a:lvl1pPr marL="523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sym typeface="Trebuchet MS" charset="0"/>
              </a:rPr>
              <a:t>use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6928520" y="5152157"/>
            <a:ext cx="1235472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Array literals</a:t>
            </a:r>
          </a:p>
        </p:txBody>
      </p:sp>
      <p:sp>
        <p:nvSpPr>
          <p:cNvPr id="296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19536" y="3573016"/>
            <a:ext cx="7467600" cy="1511300"/>
          </a:xfrm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/>
          <a:p>
            <a:pPr marL="382588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Array literals in this form can only be used in declarations.</a:t>
            </a:r>
          </a:p>
          <a:p>
            <a:pPr marL="382588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Related uses require </a:t>
            </a:r>
            <a:r>
              <a:rPr lang="en-US" altLang="en-US" sz="2800" dirty="0">
                <a:solidFill>
                  <a:schemeClr val="tx1"/>
                </a:solidFill>
                <a:latin typeface="Courier New Bold" charset="0"/>
                <a:ea typeface="MS PGothic" charset="-128"/>
              </a:rPr>
              <a:t>new</a:t>
            </a:r>
            <a:r>
              <a:rPr lang="en-US" altLang="en-US" sz="2800" dirty="0">
                <a:ea typeface="MS PGothic" charset="-128"/>
              </a:rPr>
              <a:t>:</a:t>
            </a:r>
          </a:p>
        </p:txBody>
      </p:sp>
      <p:sp>
        <p:nvSpPr>
          <p:cNvPr id="29700" name="Rectangle 3"/>
          <p:cNvSpPr>
            <a:spLocks/>
          </p:cNvSpPr>
          <p:nvPr/>
        </p:nvSpPr>
        <p:spPr bwMode="auto">
          <a:xfrm>
            <a:off x="2406899" y="2693689"/>
            <a:ext cx="6642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private int[] numbers = { 3, 15, 4, 5 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300" b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</p:txBody>
      </p: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7536904" y="3199198"/>
            <a:ext cx="3705223" cy="1257718"/>
            <a:chOff x="3153" y="1480"/>
            <a:chExt cx="2334" cy="686"/>
          </a:xfrm>
        </p:grpSpPr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 flipH="1" flipV="1">
              <a:off x="3153" y="1480"/>
              <a:ext cx="1088" cy="226"/>
            </a:xfrm>
            <a:prstGeom prst="lin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AutoShape 6"/>
            <p:cNvSpPr>
              <a:spLocks/>
            </p:cNvSpPr>
            <p:nvPr/>
          </p:nvSpPr>
          <p:spPr bwMode="auto">
            <a:xfrm>
              <a:off x="4212" y="1480"/>
              <a:ext cx="1275" cy="686"/>
            </a:xfrm>
            <a:prstGeom prst="roundRect">
              <a:avLst>
                <a:gd name="adj" fmla="val 92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52713" bIns="0" anchor="ctr"/>
            <a:lstStyle>
              <a:lvl1pPr marL="523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  <a:sym typeface="Trebuchet MS" charset="0"/>
                </a:rPr>
                <a:t>declaration, creation and initialization</a:t>
              </a:r>
            </a:p>
          </p:txBody>
        </p:sp>
      </p:grpSp>
      <p:sp>
        <p:nvSpPr>
          <p:cNvPr id="29702" name="Rectangle 3"/>
          <p:cNvSpPr>
            <a:spLocks/>
          </p:cNvSpPr>
          <p:nvPr/>
        </p:nvSpPr>
        <p:spPr bwMode="auto">
          <a:xfrm>
            <a:off x="2351337" y="4967312"/>
            <a:ext cx="460851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numbers = new int[] { </a:t>
            </a:r>
            <a:br>
              <a:rPr lang="en-US" altLang="en-US" sz="21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</a:br>
            <a:r>
              <a:rPr lang="en-US" altLang="en-US" sz="21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3, 15, 4, 5</a:t>
            </a:r>
            <a:br>
              <a:rPr lang="en-US" altLang="en-US" sz="21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</a:br>
            <a:r>
              <a:rPr lang="en-US" altLang="en-US" sz="2100" b="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1919536" y="2015827"/>
            <a:ext cx="74676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33680"/>
          <a:lstStyle>
            <a:lvl1pPr marL="382588" indent="-3429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charset="0"/>
                <a:ea typeface="MS PGothic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</a:pPr>
            <a:r>
              <a:rPr lang="en-US" altLang="en-US" sz="2800" b="0" dirty="0">
                <a:solidFill>
                  <a:srgbClr val="1A3170"/>
                </a:solidFill>
                <a:latin typeface="Trebuchet MS" charset="0"/>
              </a:rPr>
              <a:t>The size is inferred from the data.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5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5" id="{7463D3D9-3C38-F340-8013-6B5B2B69D8C7}" vid="{80E05BFF-A530-C346-91A6-F798A848294F}"/>
    </a:ext>
  </a:extLst>
</a:theme>
</file>

<file path=ppt/theme/theme2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186</TotalTime>
  <Words>1547</Words>
  <Application>Microsoft Macintosh PowerPoint</Application>
  <PresentationFormat>Widescreen</PresentationFormat>
  <Paragraphs>280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MS PGothic</vt:lpstr>
      <vt:lpstr>Courier New</vt:lpstr>
      <vt:lpstr>Courier New Bold</vt:lpstr>
      <vt:lpstr>Times</vt:lpstr>
      <vt:lpstr>Times New Roman</vt:lpstr>
      <vt:lpstr>Times Roman</vt:lpstr>
      <vt:lpstr>Trebuchet MS</vt:lpstr>
      <vt:lpstr>Tw Cen MT</vt:lpstr>
      <vt:lpstr>Verdana</vt:lpstr>
      <vt:lpstr>Theme5</vt:lpstr>
      <vt:lpstr>1_OFWJ-7e</vt:lpstr>
      <vt:lpstr>Fixed-sized collections</vt:lpstr>
      <vt:lpstr>Features of arrays</vt:lpstr>
      <vt:lpstr>Fixed-size collections</vt:lpstr>
      <vt:lpstr>The weblog-analyzer project</vt:lpstr>
      <vt:lpstr>Creating an array object</vt:lpstr>
      <vt:lpstr>The hourCounts array</vt:lpstr>
      <vt:lpstr>Using an array</vt:lpstr>
      <vt:lpstr>Standard array use</vt:lpstr>
      <vt:lpstr>Array literals</vt:lpstr>
      <vt:lpstr>Array length</vt:lpstr>
      <vt:lpstr>The for loop</vt:lpstr>
      <vt:lpstr>For loop pseudo-code</vt:lpstr>
      <vt:lpstr>Array iteration</vt:lpstr>
      <vt:lpstr>Array-related methods</vt:lpstr>
      <vt:lpstr>Practice</vt:lpstr>
      <vt:lpstr>Practice</vt:lpstr>
      <vt:lpstr>for loop with bigger step</vt:lpstr>
      <vt:lpstr>for loop and Iterator</vt:lpstr>
      <vt:lpstr>Arrays and streams</vt:lpstr>
      <vt:lpstr>Arrays and streams</vt:lpstr>
      <vt:lpstr>Review</vt:lpstr>
      <vt:lpstr>The automaton project</vt:lpstr>
      <vt:lpstr>A simple automaton</vt:lpstr>
      <vt:lpstr>The conditional operator</vt:lpstr>
      <vt:lpstr>Arrays of more than one dimension</vt:lpstr>
      <vt:lpstr>The brain project</vt:lpstr>
      <vt:lpstr>Alternative iteration</vt:lpstr>
      <vt:lpstr>Alternative iteration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Fixed-sized collections</dc:title>
  <dc:subject/>
  <dc:creator>David J. Barnes</dc:creator>
  <cp:keywords/>
  <dc:description>Copyright © David J. Barnes, Michael Kölling_x000d_</dc:description>
  <cp:lastModifiedBy>David Barnes</cp:lastModifiedBy>
  <cp:revision>30</cp:revision>
  <cp:lastPrinted>2003-09-01T07:39:20Z</cp:lastPrinted>
  <dcterms:created xsi:type="dcterms:W3CDTF">2016-01-11T16:57:39Z</dcterms:created>
  <dcterms:modified xsi:type="dcterms:W3CDTF">2025-03-10T21:45:11Z</dcterms:modified>
  <cp:category/>
</cp:coreProperties>
</file>