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1" r:id="rId4"/>
    <p:sldId id="271" r:id="rId5"/>
    <p:sldId id="272" r:id="rId6"/>
    <p:sldId id="260" r:id="rId7"/>
    <p:sldId id="286" r:id="rId8"/>
    <p:sldId id="262" r:id="rId9"/>
    <p:sldId id="263" r:id="rId10"/>
    <p:sldId id="265" r:id="rId11"/>
    <p:sldId id="267" r:id="rId12"/>
    <p:sldId id="293" r:id="rId13"/>
    <p:sldId id="294" r:id="rId14"/>
    <p:sldId id="282" r:id="rId15"/>
    <p:sldId id="295" r:id="rId16"/>
    <p:sldId id="287" r:id="rId17"/>
    <p:sldId id="264" r:id="rId18"/>
    <p:sldId id="291" r:id="rId19"/>
    <p:sldId id="268" r:id="rId20"/>
    <p:sldId id="296" r:id="rId21"/>
    <p:sldId id="269" r:id="rId22"/>
    <p:sldId id="292" r:id="rId23"/>
    <p:sldId id="290" r:id="rId24"/>
    <p:sldId id="266" r:id="rId25"/>
    <p:sldId id="288" r:id="rId26"/>
    <p:sldId id="274" r:id="rId27"/>
    <p:sldId id="270" r:id="rId28"/>
    <p:sldId id="297" r:id="rId29"/>
    <p:sldId id="298" r:id="rId30"/>
    <p:sldId id="299" r:id="rId31"/>
    <p:sldId id="300" r:id="rId32"/>
    <p:sldId id="273" r:id="rId33"/>
    <p:sldId id="276" r:id="rId34"/>
    <p:sldId id="277" r:id="rId35"/>
    <p:sldId id="278" r:id="rId36"/>
    <p:sldId id="280" r:id="rId37"/>
    <p:sldId id="281" r:id="rId38"/>
    <p:sldId id="259" r:id="rId39"/>
    <p:sldId id="279" r:id="rId4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A1A"/>
    <a:srgbClr val="F37A20"/>
    <a:srgbClr val="FED601"/>
    <a:srgbClr val="CD2626"/>
    <a:srgbClr val="C01012"/>
    <a:srgbClr val="F47A21"/>
    <a:srgbClr val="345577"/>
    <a:srgbClr val="1A3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4"/>
    <p:restoredTop sz="94719"/>
  </p:normalViewPr>
  <p:slideViewPr>
    <p:cSldViewPr>
      <p:cViewPr varScale="1">
        <p:scale>
          <a:sx n="130" d="100"/>
          <a:sy n="130" d="100"/>
        </p:scale>
        <p:origin x="208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charset="0"/>
              </a:defRPr>
            </a:lvl1pPr>
          </a:lstStyle>
          <a:p>
            <a:fld id="{5888BADA-443D-B54B-B3A5-CEFA03C01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1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86A21B0C-54A1-2F42-B137-9413F98EEE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68615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B460BD6-4253-9347-9FBA-E2EA4C714259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87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770189"/>
      </p:ext>
    </p:extLst>
  </p:cSld>
  <p:clrMapOvr>
    <a:masterClrMapping/>
  </p:clrMapOvr>
  <p:transition spd="med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534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11632"/>
      </p:ext>
    </p:extLst>
  </p:cSld>
  <p:clrMapOvr>
    <a:masterClrMapping/>
  </p:clrMapOvr>
  <p:transition spd="med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52500100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431704620"/>
      </p:ext>
    </p:extLst>
  </p:cSld>
  <p:clrMapOvr>
    <a:masterClrMapping/>
  </p:clrMapOvr>
  <p:transition spd="med"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8958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73435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946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586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</p:sldLayoutIdLst>
  <p:transition spd="med"/>
  <p:hf sldNum="0" hd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6604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Designing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GB">
                <a:cs typeface="+mn-cs"/>
              </a:rPr>
              <a:t>How to write classes in a way that they are easily understandable, maintainable and reusable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83788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Code duplication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/>
              <a:t>An indicator of bad design.</a:t>
            </a:r>
          </a:p>
          <a:p>
            <a:pPr eaLnBrk="1" hangingPunct="1">
              <a:defRPr/>
            </a:pPr>
            <a:r>
              <a:rPr lang="en-GB" dirty="0"/>
              <a:t>Makes maintenance harder.</a:t>
            </a:r>
          </a:p>
          <a:p>
            <a:pPr eaLnBrk="1" hangingPunct="1">
              <a:defRPr/>
            </a:pPr>
            <a:r>
              <a:rPr lang="en-GB" dirty="0"/>
              <a:t>Can lead to the introduction of inconsistencies and errors during maintenance/modification.</a:t>
            </a:r>
          </a:p>
          <a:p>
            <a:pPr eaLnBrk="1" hangingPunct="1">
              <a:defRPr/>
            </a:pPr>
            <a:r>
              <a:rPr lang="en-GB" dirty="0"/>
              <a:t>Occurs at both method and class level.</a:t>
            </a:r>
          </a:p>
        </p:txBody>
      </p:sp>
    </p:spTree>
    <p:extLst>
      <p:ext uri="{BB962C8B-B14F-4D97-AF65-F5344CB8AC3E}">
        <p14:creationId xmlns:p14="http://schemas.microsoft.com/office/powerpoint/2010/main" val="14006742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856-0D20-43EC-4A2F-CECB5CC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Duplication in the Game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4FDAF-7540-174A-1146-D33C48730349}"/>
              </a:ext>
            </a:extLst>
          </p:cNvPr>
          <p:cNvSpPr txBox="1"/>
          <p:nvPr/>
        </p:nvSpPr>
        <p:spPr>
          <a:xfrm>
            <a:off x="1818887" y="1916832"/>
            <a:ext cx="8568952" cy="44012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079500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System.out.println("You are"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currentRoom.getDescription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("Exits:");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currentRoom.northExit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!= null) {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("north");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currentRoom.eastExit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!= null) {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("east");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currentRoom.southExit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!= null) {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("south");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currentRoom.westExit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!= null) {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("west");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0" algn="just">
              <a:spcAft>
                <a:spcPts val="600"/>
              </a:spcAft>
              <a:tabLst>
                <a:tab pos="2159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System.out.println();</a:t>
            </a:r>
            <a:endParaRPr lang="en-GB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5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856-0D20-43EC-4A2F-CECB5CC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Duplication in the Game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FCE6-055C-0E1A-E8EC-9BF1E2DEE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code is in </a:t>
            </a:r>
            <a:r>
              <a:rPr lang="en-GB" dirty="0" err="1"/>
              <a:t>printWelcome</a:t>
            </a:r>
            <a:r>
              <a:rPr lang="en-GB" dirty="0"/>
              <a:t> and </a:t>
            </a:r>
            <a:r>
              <a:rPr lang="en-GB" dirty="0" err="1"/>
              <a:t>goRoom</a:t>
            </a:r>
            <a:r>
              <a:rPr lang="en-GB" dirty="0"/>
              <a:t>.</a:t>
            </a:r>
          </a:p>
          <a:p>
            <a:r>
              <a:rPr lang="en-GB" dirty="0"/>
              <a:t>Both methods do two separate things - both lack cohesion.</a:t>
            </a:r>
          </a:p>
          <a:p>
            <a:r>
              <a:rPr lang="en-GB" dirty="0"/>
              <a:t>Move the duplicate code to a single, cohesive method that is called from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2686129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6244" y="332656"/>
            <a:ext cx="8799512" cy="12478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worked example to test quality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82588"/>
            <a:r>
              <a:rPr lang="en-US" altLang="en-US" dirty="0"/>
              <a:t>Add two new directions to the 'World of </a:t>
            </a:r>
            <a:r>
              <a:rPr lang="en-US" altLang="en-US" dirty="0" err="1"/>
              <a:t>Zuul</a:t>
            </a:r>
            <a:r>
              <a:rPr lang="en-US" altLang="en-US" dirty="0"/>
              <a:t>':</a:t>
            </a:r>
          </a:p>
          <a:p>
            <a:pPr marL="782638" lvl="1">
              <a:buFont typeface="Thonburi" charset="-34"/>
              <a:buChar char="•"/>
            </a:pPr>
            <a:r>
              <a:rPr lang="en-US" altLang="en-US" dirty="0"/>
              <a:t>“up”</a:t>
            </a:r>
            <a:endParaRPr lang="en-US" altLang="ja-JP" dirty="0"/>
          </a:p>
          <a:p>
            <a:pPr marL="782638" lvl="1">
              <a:buFont typeface="Thonburi" charset="-34"/>
              <a:buChar char="•"/>
            </a:pPr>
            <a:r>
              <a:rPr lang="en-US" altLang="en-US" dirty="0"/>
              <a:t>“down”</a:t>
            </a:r>
            <a:endParaRPr lang="en-US" altLang="ja-JP" dirty="0"/>
          </a:p>
          <a:p>
            <a:pPr marL="382588"/>
            <a:r>
              <a:rPr lang="en-US" altLang="en-US" dirty="0"/>
              <a:t>What do you need to change to do this?</a:t>
            </a:r>
          </a:p>
          <a:p>
            <a:pPr marL="382588"/>
            <a:r>
              <a:rPr lang="en-US" altLang="en-US" dirty="0"/>
              <a:t>How easy are the changes to apply thoroughly?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252" y="308992"/>
            <a:ext cx="8655496" cy="1247800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worked example to test quality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82588"/>
            <a:r>
              <a:rPr lang="en-US" altLang="en-US" dirty="0"/>
              <a:t>There are many places where exits and directions are enumerated.</a:t>
            </a:r>
          </a:p>
          <a:p>
            <a:pPr marL="382588"/>
            <a:r>
              <a:rPr lang="en-US" altLang="en-US" dirty="0"/>
              <a:t>This is symptomatic of poor class design.</a:t>
            </a:r>
          </a:p>
          <a:p>
            <a:pPr marL="382588"/>
            <a:r>
              <a:rPr lang="en-US" altLang="en-US" dirty="0"/>
              <a:t>Code to deal with exits is in multiple classes.</a:t>
            </a:r>
          </a:p>
          <a:p>
            <a:pPr marL="382588"/>
            <a:r>
              <a:rPr lang="en-US" altLang="en-US" dirty="0"/>
              <a:t>This results in </a:t>
            </a:r>
            <a:r>
              <a:rPr lang="en-US" altLang="en-US" i="1" dirty="0"/>
              <a:t>tight coupling</a:t>
            </a:r>
            <a:r>
              <a:rPr lang="en-US" altLang="en-US" dirty="0"/>
              <a:t> between those classes.</a:t>
            </a:r>
          </a:p>
        </p:txBody>
      </p:sp>
    </p:spTree>
    <p:extLst>
      <p:ext uri="{BB962C8B-B14F-4D97-AF65-F5344CB8AC3E}">
        <p14:creationId xmlns:p14="http://schemas.microsoft.com/office/powerpoint/2010/main" val="25010868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Tight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We try to avoid tight coupling.</a:t>
            </a:r>
          </a:p>
          <a:p>
            <a:pPr eaLnBrk="1" hangingPunct="1">
              <a:defRPr/>
            </a:pPr>
            <a:r>
              <a:rPr lang="en-US" dirty="0"/>
              <a:t>Changes to one class bring a cascade of changes to other classes.</a:t>
            </a:r>
          </a:p>
          <a:p>
            <a:pPr eaLnBrk="1" hangingPunct="1">
              <a:defRPr/>
            </a:pPr>
            <a:r>
              <a:rPr lang="en-US" dirty="0"/>
              <a:t>Classes are harder to understand in isolation.</a:t>
            </a:r>
          </a:p>
          <a:p>
            <a:pPr eaLnBrk="1" hangingPunct="1">
              <a:defRPr/>
            </a:pPr>
            <a:r>
              <a:rPr lang="en-US" dirty="0"/>
              <a:t>Flow of control between objects of different classes is complex.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Loose coupling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We aim for loose coupling.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Loose coupling makes it possible to:</a:t>
            </a:r>
          </a:p>
          <a:p>
            <a:pPr lvl="1" eaLnBrk="1" hangingPunct="1">
              <a:defRPr/>
            </a:pPr>
            <a:r>
              <a:rPr lang="en-GB" dirty="0"/>
              <a:t>understand one class without reading others;</a:t>
            </a:r>
          </a:p>
          <a:p>
            <a:pPr lvl="1" eaLnBrk="1" hangingPunct="1">
              <a:defRPr/>
            </a:pPr>
            <a:r>
              <a:rPr lang="en-GB" dirty="0"/>
              <a:t>change one class with little or no effect on other classes.</a:t>
            </a:r>
          </a:p>
          <a:p>
            <a:pPr eaLnBrk="1" hangingPunct="1">
              <a:defRPr/>
            </a:pPr>
            <a:r>
              <a:rPr lang="en-GB" dirty="0"/>
              <a:t>Thus: loose coupling increases maintainability.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Encapsulation supports loose coupling.</a:t>
            </a:r>
          </a:p>
          <a:p>
            <a:pPr lvl="1"/>
            <a:r>
              <a:rPr lang="en-US" dirty="0"/>
              <a:t>private elements cannot be referenced from outside the class.</a:t>
            </a:r>
          </a:p>
          <a:p>
            <a:pPr lvl="1"/>
            <a:r>
              <a:rPr lang="en-US" dirty="0"/>
              <a:t>Reduces the impact of internal changes.</a:t>
            </a:r>
          </a:p>
          <a:p>
            <a:r>
              <a:rPr lang="en-US" dirty="0"/>
              <a:t>Responsibility-driven design supports loose coupling.</a:t>
            </a:r>
          </a:p>
          <a:p>
            <a:pPr lvl="1"/>
            <a:r>
              <a:rPr lang="en-US" dirty="0"/>
              <a:t>Driven by data location.</a:t>
            </a:r>
          </a:p>
          <a:p>
            <a:pPr lvl="1"/>
            <a:r>
              <a:rPr lang="en-US" dirty="0"/>
              <a:t>Enhanced by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3217552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Responsibility-driven design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>
                <a:cs typeface="+mn-cs"/>
              </a:rPr>
              <a:t>Question: where should we add a new method (which class)?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Each class should be responsible for manipulating its own data.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The class that owns the data should be responsible for processing it.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RDD leads to low coupling.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9BFF-E02D-6167-2A46-852DDFB4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RDD in the Room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8272-E48D-5651-4D49-4D1A0C47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manages the connections between rooms.</a:t>
            </a:r>
          </a:p>
          <a:p>
            <a:r>
              <a:rPr lang="en-GB" dirty="0"/>
              <a:t>It manages navigation via exit directions.</a:t>
            </a:r>
          </a:p>
          <a:p>
            <a:r>
              <a:rPr lang="en-GB" dirty="0"/>
              <a:t>It provides details of a room's description.</a:t>
            </a:r>
          </a:p>
        </p:txBody>
      </p:sp>
    </p:spTree>
    <p:extLst>
      <p:ext uri="{BB962C8B-B14F-4D97-AF65-F5344CB8AC3E}">
        <p14:creationId xmlns:p14="http://schemas.microsoft.com/office/powerpoint/2010/main" val="26370009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Main concepts to be covered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Responsibility-driven design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Coupling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Cohesion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Refactoring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Localizing change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n-cs"/>
              </a:rPr>
              <a:t>One aim of reducing coupling and responsibility-driven design is to localize change.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When a change is needed, as few classes as possible should be affected.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Linkage not necessarily expressed via data and method interactions.</a:t>
            </a:r>
          </a:p>
          <a:p>
            <a:r>
              <a:rPr lang="en-US" dirty="0"/>
              <a:t>It can arise from assumptions about the way a class is implemented.</a:t>
            </a:r>
          </a:p>
          <a:p>
            <a:r>
              <a:rPr lang="en-US" dirty="0"/>
              <a:t>Satisfactory resolution might require a small increase in explicit coupling.</a:t>
            </a:r>
          </a:p>
          <a:p>
            <a:r>
              <a:rPr lang="en-US" dirty="0"/>
              <a:t>In </a:t>
            </a:r>
            <a:r>
              <a:rPr lang="en-US" dirty="0" err="1"/>
              <a:t>zuul</a:t>
            </a:r>
            <a:r>
              <a:rPr lang="en-US" dirty="0"/>
              <a:t>, this is evident in the command words.</a:t>
            </a:r>
          </a:p>
        </p:txBody>
      </p:sp>
    </p:spTree>
    <p:extLst>
      <p:ext uri="{BB962C8B-B14F-4D97-AF65-F5344CB8AC3E}">
        <p14:creationId xmlns:p14="http://schemas.microsoft.com/office/powerpoint/2010/main" val="1373921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Cohesion (reprise)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Cohesion refers to the number and diversity of tasks that a single unit is responsible for.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If each unit is responsible for one single logical task, we say it has </a:t>
            </a:r>
            <a:r>
              <a:rPr lang="en-GB" altLang="en-US" i="1" dirty="0"/>
              <a:t>high cohesion</a:t>
            </a:r>
            <a:r>
              <a:rPr lang="en-GB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We aim for high cohesion.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'Unit' applies to classes, methods and modules (packages).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GB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High cohesion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We aim for high cohesion.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High cohesion makes it easier to:</a:t>
            </a:r>
          </a:p>
          <a:p>
            <a:pPr lvl="1" eaLnBrk="1" hangingPunct="1">
              <a:defRPr/>
            </a:pPr>
            <a:r>
              <a:rPr lang="en-GB" dirty="0"/>
              <a:t>understand what a class or method does;</a:t>
            </a:r>
          </a:p>
          <a:p>
            <a:pPr lvl="1" eaLnBrk="1" hangingPunct="1">
              <a:defRPr/>
            </a:pPr>
            <a:r>
              <a:rPr lang="en-GB" dirty="0"/>
              <a:t>use descriptive names for variables, methods and classes;</a:t>
            </a:r>
          </a:p>
          <a:p>
            <a:pPr lvl="1" eaLnBrk="1" hangingPunct="1">
              <a:defRPr/>
            </a:pPr>
            <a:r>
              <a:rPr lang="en-GB" dirty="0"/>
              <a:t>reuse classes and methods.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Loose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We aim to avoid loosely cohesive classes and methods:</a:t>
            </a:r>
          </a:p>
          <a:p>
            <a:pPr lvl="1" eaLnBrk="1" hangingPunct="1">
              <a:defRPr/>
            </a:pPr>
            <a:r>
              <a:rPr lang="en-US" dirty="0"/>
              <a:t>Methods performing multiple tasks.</a:t>
            </a:r>
          </a:p>
          <a:p>
            <a:pPr lvl="1" eaLnBrk="1" hangingPunct="1">
              <a:defRPr/>
            </a:pPr>
            <a:r>
              <a:rPr lang="en-US" dirty="0"/>
              <a:t>Classes modeling multiple entities.</a:t>
            </a:r>
          </a:p>
          <a:p>
            <a:pPr lvl="1" eaLnBrk="1" hangingPunct="1">
              <a:defRPr/>
            </a:pPr>
            <a:r>
              <a:rPr lang="en-US" dirty="0"/>
              <a:t>Classes having no clear identity.</a:t>
            </a:r>
          </a:p>
          <a:p>
            <a:pPr lvl="1" eaLnBrk="1" hangingPunct="1">
              <a:defRPr/>
            </a:pPr>
            <a:r>
              <a:rPr lang="en-US" dirty="0"/>
              <a:t>Modules/Packages of unrelated classes.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Cohesion applied at different levels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Class level:</a:t>
            </a:r>
          </a:p>
          <a:p>
            <a:pPr lvl="1" eaLnBrk="1" hangingPunct="1">
              <a:defRPr/>
            </a:pPr>
            <a:r>
              <a:rPr lang="en-GB" dirty="0"/>
              <a:t>Classes should represent one single, well defined entity.</a:t>
            </a:r>
            <a:endParaRPr lang="en-GB" dirty="0"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cs typeface="+mn-cs"/>
              </a:rPr>
              <a:t>Method level:</a:t>
            </a:r>
          </a:p>
          <a:p>
            <a:pPr lvl="1" eaLnBrk="1" hangingPunct="1">
              <a:defRPr/>
            </a:pPr>
            <a:r>
              <a:rPr lang="en-GB" dirty="0">
                <a:cs typeface="+mn-cs"/>
              </a:rPr>
              <a:t>A method should be responsible for one and only one well defined task.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Module/Package level:</a:t>
            </a:r>
          </a:p>
          <a:p>
            <a:pPr lvl="1" eaLnBrk="1" hangingPunct="1">
              <a:defRPr/>
            </a:pPr>
            <a:r>
              <a:rPr lang="en-GB" dirty="0">
                <a:cs typeface="+mn-cs"/>
              </a:rPr>
              <a:t>Groups of related classes.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Thinking ahead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When designing a class, we try to think about changes likely to be made in the future.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We aim to make those changes easy.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Requires a little more effort now to greatly reduce effort later.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A45-8A7C-7D04-2D5D-F492128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Appropriate language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72CB-C5AF-ADFB-00CB-F1D62145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140338" cy="4344937"/>
          </a:xfrm>
        </p:spPr>
        <p:txBody>
          <a:bodyPr>
            <a:normAutofit/>
          </a:bodyPr>
          <a:lstStyle/>
          <a:p>
            <a:r>
              <a:rPr lang="en-GB" sz="4000" dirty="0"/>
              <a:t>Is functionally correct.</a:t>
            </a:r>
          </a:p>
          <a:p>
            <a:r>
              <a:rPr lang="en-GB" sz="4000" dirty="0"/>
              <a:t>Clearly expresses the program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C68C6-8CFE-CD69-7C7D-45B17036FAE7}"/>
              </a:ext>
            </a:extLst>
          </p:cNvPr>
          <p:cNvSpPr txBox="1"/>
          <p:nvPr/>
        </p:nvSpPr>
        <p:spPr>
          <a:xfrm>
            <a:off x="6240016" y="2924944"/>
            <a:ext cx="5010100" cy="3200876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("help"))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printHelp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("go"))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goRoom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(command);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("quit"))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wantToQuit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quit(command);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8A297-BEB0-234E-EDD2-B1108AF0669E}"/>
              </a:ext>
            </a:extLst>
          </p:cNvPr>
          <p:cNvSpPr txBox="1"/>
          <p:nvPr/>
        </p:nvSpPr>
        <p:spPr>
          <a:xfrm>
            <a:off x="7536160" y="231307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408870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A45-8A7C-7D04-2D5D-F492128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Appropriate language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72CB-C5AF-ADFB-00CB-F1D62145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428370" cy="4344937"/>
          </a:xfrm>
        </p:spPr>
        <p:txBody>
          <a:bodyPr>
            <a:normAutofit/>
          </a:bodyPr>
          <a:lstStyle/>
          <a:p>
            <a:r>
              <a:rPr lang="en-GB" sz="4000" dirty="0"/>
              <a:t>Only one word will match so, no need to check again after a match.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C68C6-8CFE-CD69-7C7D-45B17036FAE7}"/>
              </a:ext>
            </a:extLst>
          </p:cNvPr>
          <p:cNvSpPr txBox="1"/>
          <p:nvPr/>
        </p:nvSpPr>
        <p:spPr>
          <a:xfrm>
            <a:off x="6103363" y="2564904"/>
            <a:ext cx="5182015" cy="347787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("help"))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printHelp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else 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("go"))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goRoom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(command);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else if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commandWord.equals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("quit"))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wantToQuit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quit(command);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8A297-BEB0-234E-EDD2-B1108AF0669E}"/>
              </a:ext>
            </a:extLst>
          </p:cNvPr>
          <p:cNvSpPr txBox="1"/>
          <p:nvPr/>
        </p:nvSpPr>
        <p:spPr>
          <a:xfrm>
            <a:off x="7896200" y="191960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logic is clearer.</a:t>
            </a:r>
          </a:p>
        </p:txBody>
      </p:sp>
    </p:spTree>
    <p:extLst>
      <p:ext uri="{BB962C8B-B14F-4D97-AF65-F5344CB8AC3E}">
        <p14:creationId xmlns:p14="http://schemas.microsoft.com/office/powerpoint/2010/main" val="19312319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A45-8A7C-7D04-2D5D-F492128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Appropriate language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72CB-C5AF-ADFB-00CB-F1D62145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140338" cy="4344937"/>
          </a:xfrm>
        </p:spPr>
        <p:txBody>
          <a:bodyPr>
            <a:normAutofit/>
          </a:bodyPr>
          <a:lstStyle/>
          <a:p>
            <a:r>
              <a:rPr lang="en-GB" sz="4000" dirty="0"/>
              <a:t>A switch statement does not impose a sequence on the matching 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C68C6-8CFE-CD69-7C7D-45B17036FAE7}"/>
              </a:ext>
            </a:extLst>
          </p:cNvPr>
          <p:cNvSpPr txBox="1"/>
          <p:nvPr/>
        </p:nvSpPr>
        <p:spPr>
          <a:xfrm>
            <a:off x="5303912" y="2194699"/>
            <a:ext cx="6120680" cy="195438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switch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commandWord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case "help" -&gt;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printHelp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case "go"   -&gt;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goRoom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(command);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case "look" -&gt; look();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case "quit" -&gt;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wantToQuit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quit(command);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40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changes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Software is not like a novel that is written once and then remains unchanged.</a:t>
            </a:r>
          </a:p>
          <a:p>
            <a:pPr eaLnBrk="1" hangingPunct="1"/>
            <a:r>
              <a:rPr lang="en-US" altLang="en-US"/>
              <a:t>Software is extended, corrected, maintained, ported, adapted, …</a:t>
            </a:r>
          </a:p>
          <a:p>
            <a:pPr eaLnBrk="1" hangingPunct="1"/>
            <a:r>
              <a:rPr lang="en-US" altLang="en-US"/>
              <a:t>The work is done by different people over time (often decades).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AC98-50F3-9761-F46D-2B4E8805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D37C-C6D6-26B2-73C9-E1FF50BE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3628170" cy="4344937"/>
          </a:xfrm>
        </p:spPr>
        <p:txBody>
          <a:bodyPr>
            <a:normAutofit/>
          </a:bodyPr>
          <a:lstStyle/>
          <a:p>
            <a:r>
              <a:rPr lang="en-GB" sz="4000" dirty="0"/>
              <a:t>Exit selection in the Room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CB5B4-17D8-2838-8D92-FE4EEE2977F4}"/>
              </a:ext>
            </a:extLst>
          </p:cNvPr>
          <p:cNvSpPr txBox="1"/>
          <p:nvPr/>
        </p:nvSpPr>
        <p:spPr>
          <a:xfrm>
            <a:off x="4799856" y="2149174"/>
            <a:ext cx="6480720" cy="3908762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Room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getExit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(String direction)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  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Room exit = switch(direction) {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case "north" -&gt;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northExit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case "east"  -&gt;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eastExit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case "south" -&gt;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southExit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case "west"  -&gt;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westExit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default      -&gt; null;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};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return exit;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2159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893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Refactoring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When classes are maintained, code is usually added.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Classes and methods tend to become longer.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Every now and then, classes and methods should be </a:t>
            </a:r>
            <a:r>
              <a:rPr lang="en-GB" i="1" dirty="0">
                <a:cs typeface="+mn-cs"/>
              </a:rPr>
              <a:t>refactored</a:t>
            </a:r>
            <a:r>
              <a:rPr lang="en-GB" dirty="0">
                <a:cs typeface="+mn-cs"/>
              </a:rPr>
              <a:t> to maintain cohesion and low coupling.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Refactoring and testing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>
                <a:cs typeface="+mn-cs"/>
              </a:rPr>
              <a:t>When refactoring code, separate the refactoring from making other changes.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First do the refactoring only, without changing the functionality.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Test before and after refactoring to ensure that nothing was broken.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Design questions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Common questions:</a:t>
            </a:r>
          </a:p>
          <a:p>
            <a:pPr lvl="1" eaLnBrk="1" hangingPunct="1">
              <a:defRPr/>
            </a:pPr>
            <a:r>
              <a:rPr lang="en-GB" dirty="0"/>
              <a:t>How long should a class be?</a:t>
            </a:r>
          </a:p>
          <a:p>
            <a:pPr lvl="1" eaLnBrk="1" hangingPunct="1">
              <a:defRPr/>
            </a:pPr>
            <a:r>
              <a:rPr lang="en-GB" dirty="0"/>
              <a:t>How long should a method be?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GB" dirty="0"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cs typeface="+mn-cs"/>
              </a:rPr>
              <a:t>These can now be answered in terms of cohesion and coupling.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Design guidelines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>
                <a:cs typeface="+mn-cs"/>
              </a:rPr>
              <a:t>A method is too long if it does more then one logical task.</a:t>
            </a:r>
          </a:p>
          <a:p>
            <a:pPr eaLnBrk="1" hangingPunct="1">
              <a:defRPr/>
            </a:pPr>
            <a:r>
              <a:rPr lang="en-GB">
                <a:cs typeface="+mn-cs"/>
              </a:rPr>
              <a:t>A class is too complex if it represents more than one logical entity.</a:t>
            </a:r>
          </a:p>
          <a:p>
            <a:pPr eaLnBrk="1" hangingPunct="1">
              <a:defRPr/>
            </a:pPr>
            <a:endParaRPr lang="en-GB">
              <a:cs typeface="+mn-cs"/>
            </a:endParaRPr>
          </a:p>
          <a:p>
            <a:pPr eaLnBrk="1" hangingPunct="1">
              <a:defRPr/>
            </a:pPr>
            <a:r>
              <a:rPr lang="en-GB">
                <a:cs typeface="+mn-cs"/>
              </a:rPr>
              <a:t>Note: these are </a:t>
            </a:r>
            <a:r>
              <a:rPr lang="en-GB" i="1">
                <a:cs typeface="+mn-cs"/>
              </a:rPr>
              <a:t>guidelines</a:t>
            </a:r>
            <a:r>
              <a:rPr lang="en-GB">
                <a:cs typeface="+mn-cs"/>
              </a:rPr>
              <a:t> - they still leave much open to the designer.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Enumerated Types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/>
              <a:t>A language feature.</a:t>
            </a:r>
          </a:p>
          <a:p>
            <a:pPr eaLnBrk="1" hangingPunct="1"/>
            <a:r>
              <a:rPr lang="en-GB" altLang="en-US" dirty="0"/>
              <a:t>Uses </a:t>
            </a:r>
            <a:r>
              <a:rPr lang="en-GB" altLang="en-US" b="1" dirty="0" err="1">
                <a:latin typeface="Courier New" charset="0"/>
              </a:rPr>
              <a:t>enum</a:t>
            </a:r>
            <a:r>
              <a:rPr lang="en-GB" altLang="en-US" dirty="0"/>
              <a:t> instead of </a:t>
            </a:r>
            <a:r>
              <a:rPr lang="en-GB" altLang="en-US" b="1" dirty="0">
                <a:latin typeface="Courier New" charset="0"/>
              </a:rPr>
              <a:t>class</a:t>
            </a:r>
            <a:r>
              <a:rPr lang="en-GB" altLang="en-US" dirty="0"/>
              <a:t> to introduce a type name.</a:t>
            </a:r>
          </a:p>
          <a:p>
            <a:pPr eaLnBrk="1" hangingPunct="1"/>
            <a:r>
              <a:rPr lang="en-GB" altLang="en-US" dirty="0"/>
              <a:t>Their simplest use is to define a set of significant names.</a:t>
            </a:r>
          </a:p>
          <a:p>
            <a:pPr lvl="1" eaLnBrk="1" hangingPunct="1"/>
            <a:r>
              <a:rPr lang="en-GB" altLang="en-US" dirty="0"/>
              <a:t>Alternative to static </a:t>
            </a:r>
            <a:r>
              <a:rPr lang="en-GB" altLang="en-US" b="1" dirty="0">
                <a:latin typeface="Courier New" charset="0"/>
              </a:rPr>
              <a:t>int</a:t>
            </a:r>
            <a:r>
              <a:rPr lang="en-GB" altLang="en-US" dirty="0"/>
              <a:t> constants.</a:t>
            </a:r>
          </a:p>
          <a:p>
            <a:pPr lvl="1" eaLnBrk="1" hangingPunct="1"/>
            <a:r>
              <a:rPr lang="en-GB" altLang="en-US" dirty="0"/>
              <a:t>When the constants' values would be arbitrary.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 basic enumerated type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0F7CE1-E8B0-2C1D-1926-B5C0DD8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068330" cy="434493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345577"/>
              </a:buClr>
              <a:buFont typeface="Arial"/>
              <a:buChar char="•"/>
              <a:defRPr/>
            </a:pPr>
            <a:r>
              <a:rPr lang="en-GB" sz="3600" b="0" dirty="0">
                <a:solidFill>
                  <a:srgbClr val="1A3170"/>
                </a:solidFill>
                <a:latin typeface="Trebuchet MS" charset="0"/>
              </a:rPr>
              <a:t>Each name represents an object of the </a:t>
            </a:r>
            <a:r>
              <a:rPr lang="en-GB" sz="3600" b="0" dirty="0" err="1">
                <a:solidFill>
                  <a:srgbClr val="1A3170"/>
                </a:solidFill>
                <a:latin typeface="Trebuchet MS" charset="0"/>
              </a:rPr>
              <a:t>enum</a:t>
            </a:r>
            <a:r>
              <a:rPr lang="en-GB" sz="3600" b="0" dirty="0">
                <a:solidFill>
                  <a:srgbClr val="1A3170"/>
                </a:solidFill>
                <a:latin typeface="Trebuchet MS" charset="0"/>
              </a:rPr>
              <a:t> type, e.g., </a:t>
            </a:r>
            <a:r>
              <a:rPr lang="en-GB" sz="3600" b="1" dirty="0" err="1">
                <a:solidFill>
                  <a:schemeClr val="tx1"/>
                </a:solidFill>
                <a:latin typeface="Courier New" charset="0"/>
              </a:rPr>
              <a:t>CommandWord.HELP</a:t>
            </a:r>
            <a:r>
              <a:rPr lang="en-GB" sz="3600" b="0" dirty="0">
                <a:solidFill>
                  <a:srgbClr val="1A3170"/>
                </a:solidFill>
                <a:latin typeface="Trebuchet MS" charset="0"/>
              </a:rPr>
              <a:t>.</a:t>
            </a:r>
            <a:r>
              <a:rPr lang="en-GB" sz="3600" dirty="0">
                <a:solidFill>
                  <a:srgbClr val="1A3170"/>
                </a:solidFill>
                <a:latin typeface="Trebuchet MS" charset="0"/>
              </a:rPr>
              <a:t> </a:t>
            </a:r>
          </a:p>
          <a:p>
            <a:pPr marL="457200" indent="-457200">
              <a:buClr>
                <a:srgbClr val="345577"/>
              </a:buClr>
              <a:buFont typeface="Arial"/>
              <a:buChar char="•"/>
              <a:defRPr/>
            </a:pPr>
            <a:r>
              <a:rPr lang="en-GB" sz="3600" b="0" dirty="0">
                <a:solidFill>
                  <a:srgbClr val="1A3170"/>
                </a:solidFill>
                <a:latin typeface="Trebuchet MS" charset="0"/>
              </a:rPr>
              <a:t>Enum objects are not created directly.</a:t>
            </a:r>
          </a:p>
          <a:p>
            <a:pPr marL="457200" indent="-457200">
              <a:buClr>
                <a:srgbClr val="345577"/>
              </a:buClr>
              <a:buFont typeface="Arial"/>
              <a:buChar char="•"/>
              <a:defRPr/>
            </a:pPr>
            <a:r>
              <a:rPr lang="en-GB" sz="3600" b="0" dirty="0">
                <a:solidFill>
                  <a:srgbClr val="1A3170"/>
                </a:solidFill>
                <a:latin typeface="Trebuchet MS" charset="0"/>
              </a:rPr>
              <a:t>Enum definitions can also have fields, constructors and methods.</a:t>
            </a:r>
          </a:p>
          <a:p>
            <a:endParaRPr lang="en-GB" sz="3600" dirty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878909" y="2700675"/>
            <a:ext cx="5285421" cy="203132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public </a:t>
            </a:r>
            <a:r>
              <a:rPr lang="en-US" sz="1800" dirty="0" err="1">
                <a:latin typeface="Courier New" charset="0"/>
                <a:cs typeface="Times New Roman" charset="0"/>
              </a:rPr>
              <a:t>enum</a:t>
            </a:r>
            <a:r>
              <a:rPr lang="en-US" sz="1800" dirty="0">
                <a:latin typeface="Courier New" charset="0"/>
                <a:cs typeface="Times New Roman" charset="0"/>
              </a:rPr>
              <a:t> </a:t>
            </a:r>
            <a:r>
              <a:rPr lang="en-US" sz="1800" dirty="0" err="1">
                <a:latin typeface="Courier New" charset="0"/>
                <a:cs typeface="Times New Roman" charset="0"/>
              </a:rPr>
              <a:t>CommandWord</a:t>
            </a:r>
            <a:endParaRPr lang="en-US" sz="1800" dirty="0">
              <a:latin typeface="Courier New" charset="0"/>
              <a:cs typeface="Times New Roman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    // A value for each command word,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    // plus one for </a:t>
            </a:r>
            <a:r>
              <a:rPr lang="en-US" sz="1800" dirty="0" err="1">
                <a:latin typeface="Courier New" charset="0"/>
                <a:cs typeface="Times New Roman" charset="0"/>
              </a:rPr>
              <a:t>unrecognised</a:t>
            </a:r>
            <a:endParaRPr lang="en-US" sz="1800" dirty="0">
              <a:latin typeface="Courier New" charset="0"/>
              <a:cs typeface="Times New Roman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    // commands.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    GO, QUIT, HELP, UNKNOWN;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 New Roman" charset="0"/>
              </a:rPr>
              <a:t>}</a:t>
            </a:r>
            <a:r>
              <a:rPr lang="en-GB" sz="1800" b="0" dirty="0">
                <a:latin typeface="Courier New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Programs are continuously changed.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It is important to make this change possible.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Quality of code requires much more than just performing correct at one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Code must be understandable and maintainable.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Good quality code avoids duplication, displays high cohesion, low coupling.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Coding style (commenting, naming, layout, etc.) is also important.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There is a big difference in the amount of work required to change poorly structured and well-structured code.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Change or die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There are only two options for software:</a:t>
            </a:r>
          </a:p>
          <a:p>
            <a:pPr lvl="1" eaLnBrk="1" hangingPunct="1">
              <a:defRPr/>
            </a:pPr>
            <a:r>
              <a:rPr lang="en-US"/>
              <a:t>Either it is continuously maintained</a:t>
            </a:r>
          </a:p>
          <a:p>
            <a:pPr lvl="1" eaLnBrk="1" hangingPunct="1">
              <a:defRPr/>
            </a:pPr>
            <a:r>
              <a:rPr lang="en-US"/>
              <a:t>or it dies.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Software that cannot be maintained will be thrown away.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World of Zuul</a:t>
            </a:r>
          </a:p>
        </p:txBody>
      </p:sp>
      <p:pic>
        <p:nvPicPr>
          <p:cNvPr id="20483" name="Picture 5" descr="zuul-class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276872"/>
            <a:ext cx="6441078" cy="361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544272" y="3397879"/>
            <a:ext cx="2519362" cy="1169988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Explore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Courier New"/>
              </a:rPr>
              <a:t>zuul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Courier New"/>
              </a:rPr>
              <a:t>-bad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 err="1"/>
              <a:t>Zuul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/>
                <a:cs typeface="Courier New"/>
              </a:rPr>
              <a:t>Game</a:t>
            </a:r>
            <a:r>
              <a:rPr lang="en-US" dirty="0"/>
              <a:t>: The starting point and main control loop.</a:t>
            </a:r>
          </a:p>
          <a:p>
            <a:pPr eaLnBrk="1" hangingPunct="1">
              <a:defRPr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Room</a:t>
            </a:r>
            <a:r>
              <a:rPr lang="en-US" dirty="0"/>
              <a:t>: A room in the game.</a:t>
            </a:r>
          </a:p>
          <a:p>
            <a:pPr eaLnBrk="1" hangingPunct="1">
              <a:defRPr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Parser</a:t>
            </a:r>
            <a:r>
              <a:rPr lang="en-US" dirty="0"/>
              <a:t>: Reads user input.</a:t>
            </a:r>
          </a:p>
          <a:p>
            <a:pPr eaLnBrk="1" hangingPunct="1">
              <a:defRPr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Command</a:t>
            </a:r>
            <a:r>
              <a:rPr lang="en-US" dirty="0"/>
              <a:t>: A user command.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CommandWords</a:t>
            </a:r>
            <a:r>
              <a:rPr lang="en-US" dirty="0"/>
              <a:t>: Recognized user commands.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Code and design quality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If we are to be critical of code quality, we need evaluation criteria.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Two important concepts for assessing the quality of code are:</a:t>
            </a:r>
          </a:p>
          <a:p>
            <a:pPr lvl="1" eaLnBrk="1" hangingPunct="1">
              <a:defRPr/>
            </a:pPr>
            <a:r>
              <a:rPr lang="en-GB" dirty="0"/>
              <a:t>Coupling</a:t>
            </a:r>
          </a:p>
          <a:p>
            <a:pPr lvl="1" eaLnBrk="1" hangingPunct="1">
              <a:defRPr/>
            </a:pPr>
            <a:r>
              <a:rPr lang="en-GB" dirty="0"/>
              <a:t>Cohesion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Coupling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Coupling refers to links between separate units of a program.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If two classes depend closely on many details of each other, we say they are </a:t>
            </a:r>
            <a:r>
              <a:rPr lang="en-GB" i="1" dirty="0">
                <a:cs typeface="+mn-cs"/>
              </a:rPr>
              <a:t>tightly coupled</a:t>
            </a:r>
            <a:r>
              <a:rPr lang="en-GB" dirty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GB" i="1" dirty="0">
                <a:cs typeface="+mn-cs"/>
              </a:rPr>
              <a:t>We aim for loose coupling.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A class diagram provides hints at where coupling exists.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Cohesion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Cohesion refers to the number and diversity of tasks that a single unit is responsible for.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If each unit is responsible for one single logical task, we say it has </a:t>
            </a:r>
            <a:r>
              <a:rPr lang="en-GB" altLang="en-US" i="1" dirty="0"/>
              <a:t>high cohesion</a:t>
            </a:r>
            <a:r>
              <a:rPr lang="en-GB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i="1" dirty="0"/>
              <a:t>We aim for high cohesion.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'Unit' applies to classes, methods and modules (packages).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GB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5058</TotalTime>
  <Words>1663</Words>
  <Application>Microsoft Macintosh PowerPoint</Application>
  <PresentationFormat>Widescreen</PresentationFormat>
  <Paragraphs>233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Courier New</vt:lpstr>
      <vt:lpstr>Thonburi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Designing classes</vt:lpstr>
      <vt:lpstr>Main concepts to be covered</vt:lpstr>
      <vt:lpstr>Software changes</vt:lpstr>
      <vt:lpstr>Change or die</vt:lpstr>
      <vt:lpstr>World of Zuul</vt:lpstr>
      <vt:lpstr>The Zuul Classes</vt:lpstr>
      <vt:lpstr>Code and design quality</vt:lpstr>
      <vt:lpstr>Coupling</vt:lpstr>
      <vt:lpstr>Cohesion</vt:lpstr>
      <vt:lpstr>Code duplication</vt:lpstr>
      <vt:lpstr>Duplication in the Game class</vt:lpstr>
      <vt:lpstr>Duplication in the Game class</vt:lpstr>
      <vt:lpstr>A worked example to test quality</vt:lpstr>
      <vt:lpstr>A worked example to test quality</vt:lpstr>
      <vt:lpstr>Tight coupling</vt:lpstr>
      <vt:lpstr>Loose coupling</vt:lpstr>
      <vt:lpstr>Reducing coupling</vt:lpstr>
      <vt:lpstr>Responsibility-driven design</vt:lpstr>
      <vt:lpstr>RDD in the Room class</vt:lpstr>
      <vt:lpstr>Localizing change</vt:lpstr>
      <vt:lpstr>Implicit coupling</vt:lpstr>
      <vt:lpstr>Cohesion (reprise)</vt:lpstr>
      <vt:lpstr>High cohesion</vt:lpstr>
      <vt:lpstr>Loose cohesion</vt:lpstr>
      <vt:lpstr>Cohesion applied at different levels</vt:lpstr>
      <vt:lpstr>Thinking ahead</vt:lpstr>
      <vt:lpstr>Appropriate language feature</vt:lpstr>
      <vt:lpstr>Appropriate language feature</vt:lpstr>
      <vt:lpstr>Appropriate language feature</vt:lpstr>
      <vt:lpstr>Switch expression</vt:lpstr>
      <vt:lpstr>Refactoring</vt:lpstr>
      <vt:lpstr>Refactoring and testing</vt:lpstr>
      <vt:lpstr>Design questions</vt:lpstr>
      <vt:lpstr>Design guidelines</vt:lpstr>
      <vt:lpstr>Enumerated Types</vt:lpstr>
      <vt:lpstr>A basic enumerated type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7</dc:title>
  <dc:subject/>
  <dc:creator>David J. Barnes, Michael Kölling</dc:creator>
  <cp:keywords/>
  <dc:description>Copyright © David J. Barnes, Michael Kölling_x000d_</dc:description>
  <cp:lastModifiedBy>David Barnes</cp:lastModifiedBy>
  <cp:revision>189</cp:revision>
  <cp:lastPrinted>2003-09-01T07:42:30Z</cp:lastPrinted>
  <dcterms:created xsi:type="dcterms:W3CDTF">2009-04-22T19:24:48Z</dcterms:created>
  <dcterms:modified xsi:type="dcterms:W3CDTF">2025-03-11T08:51:50Z</dcterms:modified>
  <cp:category/>
</cp:coreProperties>
</file>