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61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78" r:id="rId5"/>
    <p:sldId id="279" r:id="rId6"/>
    <p:sldId id="280" r:id="rId7"/>
    <p:sldId id="258" r:id="rId8"/>
    <p:sldId id="290" r:id="rId9"/>
    <p:sldId id="260" r:id="rId10"/>
    <p:sldId id="261" r:id="rId11"/>
    <p:sldId id="262" r:id="rId12"/>
    <p:sldId id="264" r:id="rId13"/>
    <p:sldId id="283" r:id="rId14"/>
    <p:sldId id="284" r:id="rId15"/>
    <p:sldId id="263" r:id="rId16"/>
    <p:sldId id="289" r:id="rId17"/>
    <p:sldId id="265" r:id="rId18"/>
    <p:sldId id="288" r:id="rId19"/>
    <p:sldId id="266" r:id="rId20"/>
    <p:sldId id="282" r:id="rId21"/>
    <p:sldId id="281" r:id="rId22"/>
    <p:sldId id="285" r:id="rId23"/>
    <p:sldId id="292" r:id="rId24"/>
    <p:sldId id="287" r:id="rId25"/>
    <p:sldId id="267" r:id="rId26"/>
    <p:sldId id="268" r:id="rId27"/>
    <p:sldId id="269" r:id="rId28"/>
    <p:sldId id="270" r:id="rId29"/>
    <p:sldId id="271" r:id="rId30"/>
    <p:sldId id="273" r:id="rId31"/>
    <p:sldId id="272" r:id="rId32"/>
    <p:sldId id="274" r:id="rId33"/>
    <p:sldId id="277" r:id="rId34"/>
    <p:sldId id="275" r:id="rId35"/>
    <p:sldId id="291" r:id="rId36"/>
    <p:sldId id="276" r:id="rId37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/>
    <p:restoredTop sz="94719"/>
  </p:normalViewPr>
  <p:slideViewPr>
    <p:cSldViewPr>
      <p:cViewPr varScale="1">
        <p:scale>
          <a:sx n="118" d="100"/>
          <a:sy n="118" d="100"/>
        </p:scale>
        <p:origin x="208" y="8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Objects First with Java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r>
              <a:rPr lang="en-US" altLang="en-US"/>
              <a:t>© David J. Barnes and Michael Kölling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8686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F5229D2F-ADA7-9C47-B056-124D22FFD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124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73243A1B-BBC8-0745-8DB3-F764286D8B1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017773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CB5D1A44-C36D-4D46-9B65-FB2268298ADB}" type="slidenum">
              <a:rPr lang="en-GB" altLang="en-US" sz="1200">
                <a:latin typeface="Times New Roman" charset="0"/>
              </a:rPr>
              <a:pPr/>
              <a:t>1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83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9C5289B2-6204-FE4F-A12C-4CF39670AA48}" type="slidenum">
              <a:rPr lang="en-GB" altLang="en-US" sz="1200">
                <a:latin typeface="Times New Roman" charset="0"/>
              </a:rPr>
              <a:pPr/>
              <a:t>11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59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C6C6A08A-837C-E443-A411-AA3FB31B4D42}" type="slidenum">
              <a:rPr lang="en-GB" altLang="en-US" sz="1200">
                <a:latin typeface="Times New Roman" charset="0"/>
              </a:rPr>
              <a:pPr/>
              <a:t>12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2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19C1C617-0D7F-9840-8ADD-CA9A1E32D52E}" type="slidenum">
              <a:rPr lang="en-GB" altLang="en-US" sz="1200">
                <a:latin typeface="Times New Roman" charset="0"/>
              </a:rPr>
              <a:pPr/>
              <a:t>14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59703E2-7F7C-B74D-8CBA-7EE93186BB80}" type="slidenum">
              <a:rPr lang="en-GB" altLang="en-US" sz="1200">
                <a:latin typeface="Times New Roman" charset="0"/>
              </a:rPr>
              <a:pPr/>
              <a:t>16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04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91832CBB-6FB6-F941-AE5A-C9BB467C9326}" type="slidenum">
              <a:rPr lang="en-GB" altLang="en-US" sz="1200">
                <a:latin typeface="Times New Roman" charset="0"/>
              </a:rPr>
              <a:pPr/>
              <a:t>18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44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97BFA539-1671-A84D-B512-042DF67AEFF7}" type="slidenum">
              <a:rPr lang="en-GB" altLang="en-US" sz="1200">
                <a:latin typeface="Times New Roman" charset="0"/>
              </a:rPr>
              <a:pPr/>
              <a:t>24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55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62E6BB0-FF9F-E74A-86B0-56D74D23CFFD}" type="slidenum">
              <a:rPr lang="en-GB" altLang="en-US" sz="1200">
                <a:latin typeface="Times New Roman" charset="0"/>
              </a:rPr>
              <a:pPr/>
              <a:t>25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601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959C7F99-D0E7-0544-B3A8-04160AEB50E4}" type="slidenum">
              <a:rPr lang="en-GB" altLang="en-US" sz="1200">
                <a:latin typeface="Times New Roman" charset="0"/>
              </a:rPr>
              <a:pPr/>
              <a:t>26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347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9A49B34-9DC6-BC4F-B430-792752A3043F}" type="slidenum">
              <a:rPr lang="en-GB" altLang="en-US" sz="1200">
                <a:latin typeface="Times New Roman" charset="0"/>
              </a:rPr>
              <a:pPr/>
              <a:t>27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97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827998A-C0FB-A540-85E2-F2BB97250402}" type="slidenum">
              <a:rPr lang="en-GB" altLang="en-US" sz="1200">
                <a:latin typeface="Times New Roman" charset="0"/>
              </a:rPr>
              <a:pPr/>
              <a:t>28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76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AD9F826F-581B-8A48-A7B6-1A3EF5840AFE}" type="slidenum">
              <a:rPr lang="en-GB" altLang="en-US" sz="1200">
                <a:latin typeface="Times New Roman" charset="0"/>
              </a:rPr>
              <a:pPr/>
              <a:t>2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486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A250A0B-2730-AA4D-940E-61A962DFA324}" type="slidenum">
              <a:rPr lang="en-GB" altLang="en-US" sz="1200">
                <a:latin typeface="Times New Roman" charset="0"/>
              </a:rPr>
              <a:pPr/>
              <a:t>29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042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A9556FAF-8851-EC41-A7A7-F1E17E08DE2B}" type="slidenum">
              <a:rPr lang="en-GB" altLang="en-US" sz="1200">
                <a:latin typeface="Times New Roman" charset="0"/>
              </a:rPr>
              <a:pPr/>
              <a:t>30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75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F32165F-8231-3348-95AC-E72ACCC47340}" type="slidenum">
              <a:rPr lang="en-GB" altLang="en-US" sz="1200">
                <a:latin typeface="Times New Roman" charset="0"/>
              </a:rPr>
              <a:pPr/>
              <a:t>31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645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1EC0EECA-9506-914E-B64D-5AAF92D2A6A2}" type="slidenum">
              <a:rPr lang="en-GB" altLang="en-US" sz="1200">
                <a:latin typeface="Times New Roman" charset="0"/>
              </a:rPr>
              <a:pPr/>
              <a:t>32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912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0C27A3D4-9C01-E446-A809-8F1725387310}" type="slidenum">
              <a:rPr lang="en-GB" altLang="en-US" sz="1200">
                <a:latin typeface="Times New Roman" charset="0"/>
              </a:rPr>
              <a:pPr/>
              <a:t>33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378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63AA7EF8-83C5-5746-8381-C26403A55741}" type="slidenum">
              <a:rPr lang="en-GB" altLang="en-US" sz="1200">
                <a:latin typeface="Times New Roman" charset="0"/>
              </a:rPr>
              <a:pPr/>
              <a:t>35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94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81C3827-4F29-0243-8D88-75CAD4C5DE00}" type="slidenum">
              <a:rPr lang="en-GB" altLang="en-US" sz="1200">
                <a:latin typeface="Times New Roman" charset="0"/>
              </a:rPr>
              <a:pPr/>
              <a:t>3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The result is: 2</a:t>
            </a:r>
          </a:p>
          <a:p>
            <a:pPr eaLnBrk="1" hangingPunct="1"/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Double result: 22</a:t>
            </a:r>
          </a:p>
          <a:p>
            <a:pPr eaLnBrk="1" hangingPunct="1"/>
            <a:endParaRPr lang="en-US" altLang="en-US" sz="1600">
              <a:latin typeface="Lucida Grande" charset="0"/>
              <a:ea typeface="ＭＳ Ｐゴシック" charset="-128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5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C729C906-E6C7-7F44-8703-CBDAE3F3CB24}" type="slidenum">
              <a:rPr lang="en-GB" altLang="en-US" sz="1200">
                <a:latin typeface="Times New Roman" charset="0"/>
              </a:rPr>
              <a:pPr/>
              <a:t>4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09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214858C-48D1-A049-BAEE-D7C4BA2C0849}" type="slidenum">
              <a:rPr lang="en-GB" altLang="en-US" sz="1200">
                <a:latin typeface="Times New Roman" charset="0"/>
              </a:rPr>
              <a:pPr/>
              <a:t>5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The result is: 2</a:t>
            </a:r>
          </a:p>
          <a:p>
            <a:pPr eaLnBrk="1" hangingPunct="1"/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Double result: 22</a:t>
            </a:r>
          </a:p>
          <a:p>
            <a:pPr eaLnBrk="1" hangingPunct="1"/>
            <a:endParaRPr lang="en-US" altLang="en-US" sz="1600">
              <a:latin typeface="Lucida Grande" charset="0"/>
              <a:ea typeface="ＭＳ Ｐゴシック" charset="-128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9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E36F34C-22E1-FD46-BA42-A3225BE04076}" type="slidenum">
              <a:rPr lang="en-GB" altLang="en-US" sz="1200">
                <a:latin typeface="Times New Roman" charset="0"/>
              </a:rPr>
              <a:pPr/>
              <a:t>6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3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D213591F-D3B9-2245-AD01-2B4CE36E8230}" type="slidenum">
              <a:rPr lang="en-GB" altLang="en-US" sz="1200">
                <a:latin typeface="Times New Roman" charset="0"/>
              </a:rPr>
              <a:pPr/>
              <a:t>8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C78E6A97-3024-3C43-AFB4-F393F60DEC98}" type="slidenum">
              <a:rPr lang="en-GB" altLang="en-US" sz="1200">
                <a:latin typeface="Times New Roman" charset="0"/>
              </a:rPr>
              <a:pPr/>
              <a:t>9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9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>
                <a:latin typeface="Times New Roman" charset="0"/>
              </a:rPr>
              <a:t>Objects First with Java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35C83820-FE0A-1141-B89E-4E0415ED41C1}" type="slidenum">
              <a:rPr lang="en-GB" altLang="en-US" sz="1200">
                <a:latin typeface="Times New Roman" charset="0"/>
              </a:rPr>
              <a:pPr/>
              <a:t>10</a:t>
            </a:fld>
            <a:endParaRPr lang="en-GB" altLang="en-US" sz="1200">
              <a:latin typeface="Times New Roman" charset="0"/>
            </a:endParaRP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9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3121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037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54749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1939765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62417150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25873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3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625600" y="1828800"/>
            <a:ext cx="48768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828800"/>
            <a:ext cx="4876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712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95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4298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8830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Well-behaved objects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9999663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Unit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Each unit of an application may be tested.</a:t>
            </a:r>
          </a:p>
          <a:p>
            <a:pPr lvl="1" eaLnBrk="1" hangingPunct="1">
              <a:defRPr/>
            </a:pPr>
            <a:r>
              <a:rPr lang="en-US" sz="3200" dirty="0"/>
              <a:t>Method, class, module (package in Java).</a:t>
            </a:r>
          </a:p>
          <a:p>
            <a:pPr eaLnBrk="1" hangingPunct="1">
              <a:defRPr/>
            </a:pPr>
            <a:r>
              <a:rPr lang="en-US" sz="3600" dirty="0"/>
              <a:t>Can (should) be done during development.</a:t>
            </a:r>
          </a:p>
          <a:p>
            <a:pPr lvl="1" eaLnBrk="1" hangingPunct="1">
              <a:defRPr/>
            </a:pPr>
            <a:r>
              <a:rPr lang="en-US" sz="3200" dirty="0"/>
              <a:t>Finding and fixing early lowers development costs (e.g. programmer time).</a:t>
            </a:r>
          </a:p>
          <a:p>
            <a:pPr lvl="1" eaLnBrk="1" hangingPunct="1">
              <a:defRPr/>
            </a:pPr>
            <a:r>
              <a:rPr lang="en-US" sz="3200" dirty="0"/>
              <a:t>A test suite is built up.</a:t>
            </a:r>
          </a:p>
          <a:p>
            <a:pPr eaLnBrk="1" hangingPunct="1">
              <a:defRPr/>
            </a:pPr>
            <a:endParaRPr lang="en-US" sz="36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Testing fundamentals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Understand what the unit should do – its </a:t>
            </a:r>
            <a:r>
              <a:rPr lang="en-US" altLang="en-US" i="1" dirty="0">
                <a:ea typeface="MS PGothic" charset="-128"/>
              </a:rPr>
              <a:t>contract</a:t>
            </a:r>
            <a:r>
              <a:rPr lang="en-US" altLang="en-US" dirty="0">
                <a:ea typeface="MS PGothic" charset="-128"/>
              </a:rPr>
              <a:t>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You will be looking for violations.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Use positive tests and negative tests.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Test </a:t>
            </a:r>
            <a:r>
              <a:rPr lang="en-US" altLang="en-US" i="1" dirty="0">
                <a:ea typeface="MS PGothic" charset="-128"/>
              </a:rPr>
              <a:t>boundaries</a:t>
            </a:r>
            <a:r>
              <a:rPr lang="en-US" altLang="en-US" dirty="0">
                <a:ea typeface="MS PGothic" charset="-128"/>
              </a:rPr>
              <a:t>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Zero, One, Full.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Search an empty collection.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Add to a full collection.</a:t>
            </a:r>
          </a:p>
          <a:p>
            <a:pPr lvl="2" eaLnBrk="1" hangingPunct="1"/>
            <a:r>
              <a:rPr lang="en-US" altLang="en-US" dirty="0">
                <a:ea typeface="MS PGothic" charset="-128"/>
              </a:rPr>
              <a:t>Search for/remove the only element.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Well-behaved objects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Test automation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82588">
              <a:defRPr/>
            </a:pPr>
            <a:r>
              <a:rPr lang="en-US">
                <a:ea typeface="+mn-ea"/>
                <a:cs typeface="+mn-cs"/>
              </a:rPr>
              <a:t>Unit testing</a:t>
            </a:r>
          </a:p>
          <a:p>
            <a:pPr marL="382588">
              <a:defRPr/>
            </a:pPr>
            <a:r>
              <a:rPr lang="en-US">
                <a:ea typeface="+mn-ea"/>
                <a:cs typeface="+mn-cs"/>
              </a:rPr>
              <a:t>JUnit</a:t>
            </a:r>
          </a:p>
          <a:p>
            <a:pPr marL="382588">
              <a:defRPr/>
            </a:pPr>
            <a:r>
              <a:rPr lang="en-US">
                <a:ea typeface="+mn-ea"/>
                <a:cs typeface="+mn-cs"/>
              </a:rPr>
              <a:t>Regression testing</a:t>
            </a:r>
          </a:p>
          <a:p>
            <a:pPr marL="382588">
              <a:defRPr/>
            </a:pPr>
            <a:r>
              <a:rPr lang="en-US">
                <a:ea typeface="+mn-ea"/>
                <a:cs typeface="+mn-cs"/>
              </a:rPr>
              <a:t>Test cases</a:t>
            </a:r>
          </a:p>
          <a:p>
            <a:pPr marL="382588">
              <a:defRPr/>
            </a:pPr>
            <a:r>
              <a:rPr lang="en-US">
                <a:ea typeface="+mn-ea"/>
                <a:cs typeface="+mn-cs"/>
              </a:rPr>
              <a:t>Test classes</a:t>
            </a:r>
          </a:p>
          <a:p>
            <a:pPr marL="382588">
              <a:defRPr/>
            </a:pPr>
            <a:r>
              <a:rPr lang="en-US">
                <a:ea typeface="+mn-ea"/>
                <a:cs typeface="+mn-cs"/>
              </a:rPr>
              <a:t>Assertions</a:t>
            </a:r>
          </a:p>
          <a:p>
            <a:pPr marL="382588">
              <a:defRPr/>
            </a:pPr>
            <a:r>
              <a:rPr lang="en-US">
                <a:ea typeface="+mn-ea"/>
                <a:cs typeface="+mn-cs"/>
              </a:rPr>
              <a:t>Fixtures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Unit testing within BlueJ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Objects of individual classes can be created.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Individual methods can be invoked.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Inspectors provide an up-to-date view of an object</a:t>
            </a:r>
            <a:r>
              <a:rPr lang="en-US" altLang="ja-JP" dirty="0">
                <a:ea typeface="MS PGothic" charset="-128"/>
              </a:rPr>
              <a:t>'s state.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Explore through the </a:t>
            </a:r>
            <a:r>
              <a:rPr lang="en-US" altLang="en-US" i="1" dirty="0">
                <a:ea typeface="MS PGothic" charset="-128"/>
              </a:rPr>
              <a:t>online-shop </a:t>
            </a:r>
            <a:r>
              <a:rPr lang="en-US" altLang="en-US" dirty="0">
                <a:ea typeface="MS PGothic" charset="-128"/>
              </a:rPr>
              <a:t>project.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63599" y="2857499"/>
            <a:ext cx="10464801" cy="1143001"/>
          </a:xfrm>
        </p:spPr>
        <p:txBody>
          <a:bodyPr/>
          <a:lstStyle/>
          <a:p>
            <a:r>
              <a:rPr lang="en-US" dirty="0"/>
              <a:t>Demo of </a:t>
            </a:r>
            <a:r>
              <a:rPr lang="en-US" i="1" dirty="0"/>
              <a:t>online-shop</a:t>
            </a:r>
          </a:p>
        </p:txBody>
      </p:sp>
    </p:spTree>
    <p:extLst>
      <p:ext uri="{BB962C8B-B14F-4D97-AF65-F5344CB8AC3E}">
        <p14:creationId xmlns:p14="http://schemas.microsoft.com/office/powerpoint/2010/main" val="8228221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 automation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Good testing is a creative process, but ...</a:t>
            </a:r>
          </a:p>
          <a:p>
            <a:pPr eaLnBrk="1" hangingPunct="1">
              <a:defRPr/>
            </a:pPr>
            <a:r>
              <a:rPr lang="en-US" sz="3600" dirty="0"/>
              <a:t>... thorough testing is time consuming and repetitive.</a:t>
            </a:r>
            <a:endParaRPr lang="en-US" sz="3600" i="1" dirty="0"/>
          </a:p>
          <a:p>
            <a:pPr eaLnBrk="1" hangingPunct="1">
              <a:defRPr/>
            </a:pPr>
            <a:r>
              <a:rPr lang="en-US" sz="3600" i="1" dirty="0"/>
              <a:t>Regression testing</a:t>
            </a:r>
            <a:r>
              <a:rPr lang="en-US" sz="3600" dirty="0"/>
              <a:t> involves re-running tests.</a:t>
            </a:r>
          </a:p>
          <a:p>
            <a:pPr eaLnBrk="1" hangingPunct="1">
              <a:defRPr/>
            </a:pPr>
            <a:r>
              <a:rPr lang="en-US" sz="3600" dirty="0"/>
              <a:t>Use of a </a:t>
            </a:r>
            <a:r>
              <a:rPr lang="en-US" sz="3600" i="1" dirty="0"/>
              <a:t>test rig</a:t>
            </a:r>
            <a:r>
              <a:rPr lang="en-US" sz="3600" dirty="0"/>
              <a:t> or </a:t>
            </a:r>
            <a:r>
              <a:rPr lang="en-US" sz="3600" i="1" dirty="0"/>
              <a:t>test harness</a:t>
            </a:r>
            <a:r>
              <a:rPr lang="en-US" sz="3600" dirty="0"/>
              <a:t> can relieve some of the burden.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Test harness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Additional test classes are written to automate the testing.</a:t>
            </a:r>
          </a:p>
          <a:p>
            <a:pPr eaLnBrk="1" hangingPunct="1">
              <a:defRPr/>
            </a:pPr>
            <a:r>
              <a:rPr lang="en-US" dirty="0"/>
              <a:t>Objects of the harness classes replace human interactivity.</a:t>
            </a:r>
          </a:p>
          <a:p>
            <a:pPr eaLnBrk="1" hangingPunct="1">
              <a:defRPr/>
            </a:pPr>
            <a:r>
              <a:rPr lang="en-US" dirty="0"/>
              <a:t>Creativity and imagination required to create these test classes.</a:t>
            </a:r>
          </a:p>
          <a:p>
            <a:pPr eaLnBrk="1" hangingPunct="1">
              <a:defRPr/>
            </a:pPr>
            <a:r>
              <a:rPr lang="en-US" dirty="0"/>
              <a:t>Test classes must be kept up to date as functionality is added.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 automation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Test frameworks exist to support automation.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Explore fuller automation through the </a:t>
            </a:r>
            <a:r>
              <a:rPr lang="en-US" i="1" dirty="0">
                <a:ea typeface="+mn-ea"/>
                <a:cs typeface="+mn-cs"/>
              </a:rPr>
              <a:t>online-shop-</a:t>
            </a:r>
            <a:r>
              <a:rPr lang="en-US" i="1" dirty="0" err="1">
                <a:ea typeface="+mn-ea"/>
                <a:cs typeface="+mn-cs"/>
              </a:rPr>
              <a:t>junit</a:t>
            </a:r>
            <a:r>
              <a:rPr lang="en-US" dirty="0">
                <a:ea typeface="+mn-ea"/>
                <a:cs typeface="+mn-cs"/>
              </a:rPr>
              <a:t> project.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Intervention only required if a failure is reported.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857500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Demo of </a:t>
            </a:r>
            <a:r>
              <a:rPr lang="en-US" i="1" dirty="0">
                <a:ea typeface="+mj-ea"/>
                <a:cs typeface="+mj-cs"/>
              </a:rPr>
              <a:t>online-shop-</a:t>
            </a:r>
            <a:r>
              <a:rPr lang="en-US" i="1" dirty="0" err="1">
                <a:ea typeface="+mj-ea"/>
                <a:cs typeface="+mj-cs"/>
              </a:rPr>
              <a:t>junit</a:t>
            </a:r>
            <a:endParaRPr lang="en-US" i="1" dirty="0">
              <a:ea typeface="+mj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Testing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Debugging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Test automation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Writing for maintainability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JUnit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82588"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JUnit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is a Java test framework</a:t>
            </a:r>
          </a:p>
          <a:p>
            <a:pPr marL="382588"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Test cases</a:t>
            </a:r>
            <a:r>
              <a:rPr lang="en-US" dirty="0">
                <a:solidFill>
                  <a:srgbClr val="7030A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are methods that contain tests</a:t>
            </a:r>
          </a:p>
          <a:p>
            <a:pPr marL="382588"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Test classes</a:t>
            </a:r>
            <a:r>
              <a:rPr lang="en-US" dirty="0">
                <a:solidFill>
                  <a:srgbClr val="7030A0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contain test methods</a:t>
            </a:r>
          </a:p>
          <a:p>
            <a:pPr marL="382588"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Assertions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are used to assert expected method results</a:t>
            </a:r>
          </a:p>
          <a:p>
            <a:pPr marL="382588">
              <a:lnSpc>
                <a:spcPct val="90000"/>
              </a:lnSpc>
              <a:defRPr/>
            </a:pPr>
            <a:r>
              <a:rPr lang="en-US" dirty="0">
                <a:solidFill>
                  <a:srgbClr val="7030A0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Fixtures</a:t>
            </a:r>
            <a:r>
              <a:rPr lang="en-US" dirty="0">
                <a:solidFill>
                  <a:schemeClr val="accent6"/>
                </a:solidFill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are used to support multiple tests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Well-behaved objects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9688">
              <a:defRPr/>
            </a:pPr>
            <a:r>
              <a:rPr lang="en-US">
                <a:ea typeface="+mn-ea"/>
                <a:cs typeface="+mn-cs"/>
              </a:rPr>
              <a:t>Debugging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7FEE9-19D5-2F22-984E-F6E536D4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BF816B4-8A3C-EE85-A6B7-12198C89C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Prevention vs Detection </a:t>
            </a:r>
            <a:r>
              <a:rPr lang="en-US" sz="3600" dirty="0"/>
              <a:t>(Reprise)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A242D-93A1-1A70-3667-0BA2369F3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can lessen the likelihood of errors:</a:t>
            </a:r>
          </a:p>
          <a:p>
            <a:pPr lvl="1"/>
            <a:r>
              <a:rPr lang="en-GB" dirty="0"/>
              <a:t>Use software engineering techniques, like encapsulation.</a:t>
            </a:r>
          </a:p>
          <a:p>
            <a:pPr lvl="1"/>
            <a:r>
              <a:rPr lang="en-GB" dirty="0"/>
              <a:t>Pay attention to cohesion and coupling.</a:t>
            </a:r>
          </a:p>
          <a:p>
            <a:r>
              <a:rPr lang="en-GB" dirty="0"/>
              <a:t>We can improve the chances of detection:</a:t>
            </a:r>
          </a:p>
          <a:p>
            <a:pPr lvl="1"/>
            <a:r>
              <a:rPr lang="en-GB" dirty="0"/>
              <a:t>Use software engineering practices, like modularization and good documentation.</a:t>
            </a:r>
          </a:p>
          <a:p>
            <a:r>
              <a:rPr lang="en-GB" dirty="0"/>
              <a:t>We can develop detection skills.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0229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Debugging techniques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82588">
              <a:defRPr/>
            </a:pPr>
            <a:r>
              <a:rPr lang="en-US">
                <a:ea typeface="+mn-ea"/>
                <a:cs typeface="+mn-cs"/>
              </a:rPr>
              <a:t>Manual walkthroughs</a:t>
            </a:r>
          </a:p>
          <a:p>
            <a:pPr marL="382588">
              <a:defRPr/>
            </a:pPr>
            <a:r>
              <a:rPr lang="en-US">
                <a:ea typeface="+mn-ea"/>
                <a:cs typeface="+mn-cs"/>
              </a:rPr>
              <a:t>Print statements</a:t>
            </a:r>
          </a:p>
          <a:p>
            <a:pPr marL="382588">
              <a:defRPr/>
            </a:pPr>
            <a:r>
              <a:rPr lang="en-US">
                <a:ea typeface="+mn-ea"/>
                <a:cs typeface="+mn-cs"/>
              </a:rPr>
              <a:t>Debuggers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Modularization and interfaces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Applications often consist of different modules:</a:t>
            </a:r>
          </a:p>
          <a:p>
            <a:pPr lvl="1" eaLnBrk="1" hangingPunct="1">
              <a:defRPr/>
            </a:pPr>
            <a:r>
              <a:rPr lang="en-US" sz="3200" dirty="0"/>
              <a:t>E.g. so that different teams can work on them.</a:t>
            </a:r>
          </a:p>
          <a:p>
            <a:pPr eaLnBrk="1" hangingPunct="1">
              <a:defRPr/>
            </a:pPr>
            <a:r>
              <a:rPr lang="en-US" sz="3600" dirty="0"/>
              <a:t>The </a:t>
            </a:r>
            <a:r>
              <a:rPr lang="en-US" sz="3600" i="1" dirty="0"/>
              <a:t>interface</a:t>
            </a:r>
            <a:r>
              <a:rPr lang="en-US" sz="3600" dirty="0"/>
              <a:t> between modules must be clearly specified.</a:t>
            </a:r>
          </a:p>
          <a:p>
            <a:pPr lvl="1" eaLnBrk="1" hangingPunct="1">
              <a:defRPr/>
            </a:pPr>
            <a:r>
              <a:rPr lang="en-US" sz="3200" dirty="0"/>
              <a:t>Supports independent concurrent development.</a:t>
            </a:r>
          </a:p>
          <a:p>
            <a:pPr lvl="1" eaLnBrk="1" hangingPunct="1">
              <a:defRPr/>
            </a:pPr>
            <a:r>
              <a:rPr lang="en-US" sz="3200" dirty="0"/>
              <a:t>Increases the likelihood of successful integration.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Modularization in a calculator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1271464" y="3789040"/>
            <a:ext cx="9649072" cy="2438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Each module does not need to know implementation details of the other.</a:t>
            </a:r>
          </a:p>
          <a:p>
            <a:pPr lvl="1" eaLnBrk="1" hangingPunct="1">
              <a:defRPr/>
            </a:pPr>
            <a:r>
              <a:rPr lang="en-US" sz="2400" dirty="0"/>
              <a:t>User controls could be a GUI or a hardware device.</a:t>
            </a:r>
          </a:p>
          <a:p>
            <a:pPr lvl="1" eaLnBrk="1" hangingPunct="1">
              <a:defRPr/>
            </a:pPr>
            <a:r>
              <a:rPr lang="en-US" sz="2400" dirty="0"/>
              <a:t>Logic could be hardware or software.</a:t>
            </a:r>
          </a:p>
        </p:txBody>
      </p:sp>
      <p:pic>
        <p:nvPicPr>
          <p:cNvPr id="56324" name="Picture 5" descr="fig6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060848"/>
            <a:ext cx="6019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Method headers as an interface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764737" y="2060848"/>
            <a:ext cx="49984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Courier New" charset="0"/>
              </a:rPr>
              <a:t>// Return the value to be displayed. </a:t>
            </a:r>
          </a:p>
          <a:p>
            <a:pPr eaLnBrk="1" hangingPunct="1"/>
            <a:r>
              <a:rPr lang="en-US" altLang="en-US" sz="1600" dirty="0">
                <a:latin typeface="Courier New" charset="0"/>
              </a:rPr>
              <a:t>public int </a:t>
            </a:r>
            <a:r>
              <a:rPr lang="en-US" altLang="en-US" sz="1600" dirty="0" err="1">
                <a:latin typeface="Courier New" charset="0"/>
              </a:rPr>
              <a:t>getDisplayValue</a:t>
            </a:r>
            <a:r>
              <a:rPr lang="en-US" altLang="en-US" sz="1600" dirty="0">
                <a:latin typeface="Courier New" charset="0"/>
              </a:rPr>
              <a:t>();</a:t>
            </a:r>
            <a:endParaRPr lang="en-US" altLang="en-US" sz="1200" dirty="0">
              <a:latin typeface="Courier New" charset="0"/>
            </a:endParaRPr>
          </a:p>
          <a:p>
            <a:pPr eaLnBrk="1" hangingPunct="1"/>
            <a:r>
              <a:rPr lang="en-US" altLang="en-US" sz="1200" dirty="0">
                <a:latin typeface="Courier New" charset="0"/>
              </a:rPr>
              <a:t> </a:t>
            </a:r>
            <a:endParaRPr lang="en-US" altLang="en-US" sz="1600" dirty="0">
              <a:latin typeface="Courier New" charset="0"/>
            </a:endParaRPr>
          </a:p>
          <a:p>
            <a:pPr eaLnBrk="1" hangingPunct="1"/>
            <a:r>
              <a:rPr lang="en-US" altLang="en-US" sz="1600" dirty="0">
                <a:latin typeface="Courier New" charset="0"/>
              </a:rPr>
              <a:t>// Call when a digit button is pressed.</a:t>
            </a:r>
          </a:p>
          <a:p>
            <a:pPr eaLnBrk="1" hangingPunct="1"/>
            <a:r>
              <a:rPr lang="en-US" altLang="en-US" sz="1600" dirty="0">
                <a:latin typeface="Courier New" charset="0"/>
              </a:rPr>
              <a:t>public void </a:t>
            </a:r>
            <a:r>
              <a:rPr lang="en-US" altLang="en-US" sz="1600" dirty="0" err="1">
                <a:latin typeface="Courier New" charset="0"/>
              </a:rPr>
              <a:t>numberPressed</a:t>
            </a:r>
            <a:r>
              <a:rPr lang="en-US" altLang="en-US" sz="1600" dirty="0">
                <a:latin typeface="Courier New" charset="0"/>
              </a:rPr>
              <a:t>(int number);</a:t>
            </a:r>
            <a:endParaRPr lang="en-US" altLang="en-US" sz="1200" dirty="0">
              <a:latin typeface="Courier New" charset="0"/>
            </a:endParaRPr>
          </a:p>
          <a:p>
            <a:pPr eaLnBrk="1" hangingPunct="1"/>
            <a:r>
              <a:rPr lang="en-US" altLang="en-US" sz="1200" dirty="0">
                <a:latin typeface="Courier New" charset="0"/>
              </a:rPr>
              <a:t> </a:t>
            </a:r>
            <a:endParaRPr lang="en-US" altLang="en-US" sz="1600" dirty="0">
              <a:latin typeface="Courier New" charset="0"/>
            </a:endParaRPr>
          </a:p>
          <a:p>
            <a:pPr eaLnBrk="1" hangingPunct="1"/>
            <a:r>
              <a:rPr lang="en-US" altLang="en-US" sz="1600" dirty="0">
                <a:latin typeface="Courier New" charset="0"/>
              </a:rPr>
              <a:t>// Plus operator is pressed.</a:t>
            </a:r>
          </a:p>
          <a:p>
            <a:pPr eaLnBrk="1" hangingPunct="1"/>
            <a:r>
              <a:rPr lang="en-US" altLang="en-US" sz="1600" dirty="0">
                <a:latin typeface="Courier New" charset="0"/>
              </a:rPr>
              <a:t>public void plus();</a:t>
            </a:r>
            <a:endParaRPr lang="en-US" altLang="en-US" sz="1200" dirty="0">
              <a:latin typeface="Courier New" charset="0"/>
            </a:endParaRPr>
          </a:p>
          <a:p>
            <a:pPr eaLnBrk="1" hangingPunct="1"/>
            <a:r>
              <a:rPr lang="en-US" altLang="en-US" sz="1200" dirty="0">
                <a:latin typeface="Courier New" charset="0"/>
              </a:rPr>
              <a:t> </a:t>
            </a:r>
            <a:endParaRPr lang="en-US" altLang="en-US" sz="1600" dirty="0">
              <a:latin typeface="Courier New" charset="0"/>
            </a:endParaRPr>
          </a:p>
          <a:p>
            <a:pPr eaLnBrk="1" hangingPunct="1"/>
            <a:r>
              <a:rPr lang="en-US" altLang="en-US" sz="1600" dirty="0">
                <a:latin typeface="Courier New" charset="0"/>
              </a:rPr>
              <a:t>// Minus operator is pressed.</a:t>
            </a:r>
          </a:p>
          <a:p>
            <a:pPr eaLnBrk="1" hangingPunct="1"/>
            <a:r>
              <a:rPr lang="en-US" altLang="en-US" sz="1600" dirty="0">
                <a:latin typeface="Courier New" charset="0"/>
              </a:rPr>
              <a:t>public void minus();</a:t>
            </a:r>
            <a:endParaRPr lang="en-US" altLang="en-US" sz="1200" dirty="0">
              <a:latin typeface="Courier New" charset="0"/>
            </a:endParaRPr>
          </a:p>
          <a:p>
            <a:pPr eaLnBrk="1" hangingPunct="1"/>
            <a:r>
              <a:rPr lang="en-US" altLang="en-US" sz="1200" dirty="0">
                <a:latin typeface="Courier New" charset="0"/>
              </a:rPr>
              <a:t> </a:t>
            </a:r>
            <a:endParaRPr lang="en-US" altLang="en-US" sz="1600" dirty="0">
              <a:latin typeface="Courier New" charset="0"/>
            </a:endParaRPr>
          </a:p>
          <a:p>
            <a:pPr eaLnBrk="1" hangingPunct="1"/>
            <a:r>
              <a:rPr lang="en-US" altLang="en-US" sz="1600" dirty="0">
                <a:latin typeface="Courier New" charset="0"/>
              </a:rPr>
              <a:t>// Call to complete a calculation.</a:t>
            </a:r>
          </a:p>
          <a:p>
            <a:pPr eaLnBrk="1" hangingPunct="1"/>
            <a:r>
              <a:rPr lang="en-US" altLang="en-US" sz="1600" dirty="0">
                <a:latin typeface="Courier New" charset="0"/>
              </a:rPr>
              <a:t>public void equals();</a:t>
            </a:r>
            <a:endParaRPr lang="en-US" altLang="en-US" sz="1200" dirty="0">
              <a:latin typeface="Courier New" charset="0"/>
            </a:endParaRPr>
          </a:p>
          <a:p>
            <a:pPr eaLnBrk="1" hangingPunct="1"/>
            <a:r>
              <a:rPr lang="en-US" altLang="en-US" sz="1200" dirty="0">
                <a:latin typeface="Courier New" charset="0"/>
              </a:rPr>
              <a:t> </a:t>
            </a:r>
            <a:endParaRPr lang="en-US" altLang="en-US" sz="1600" dirty="0">
              <a:latin typeface="Courier New" charset="0"/>
            </a:endParaRPr>
          </a:p>
          <a:p>
            <a:pPr eaLnBrk="1" hangingPunct="1"/>
            <a:r>
              <a:rPr lang="en-US" altLang="en-US" sz="1600" dirty="0">
                <a:latin typeface="Courier New" charset="0"/>
              </a:rPr>
              <a:t>// Call to reset the calculator.</a:t>
            </a:r>
          </a:p>
          <a:p>
            <a:pPr eaLnBrk="1" hangingPunct="1"/>
            <a:r>
              <a:rPr lang="en-US" altLang="en-US" sz="1600" dirty="0">
                <a:latin typeface="Courier New" charset="0"/>
              </a:rPr>
              <a:t>public void clear();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039BF3-5119-45DC-FC16-00CB3E0408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62" y="2506049"/>
            <a:ext cx="3382653" cy="307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Debugging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It is important to develop code-reading skills.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Debugging will often be performed on others</a:t>
            </a:r>
            <a:r>
              <a:rPr lang="en-US" altLang="ja-JP" dirty="0">
                <a:ea typeface="MS PGothic" charset="-128"/>
              </a:rPr>
              <a:t>' code.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Techniques and tools exist to support the debugging process.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Explore through the </a:t>
            </a:r>
            <a:r>
              <a:rPr lang="en-US" altLang="en-US" i="1" dirty="0">
                <a:ea typeface="MS PGothic" charset="-128"/>
              </a:rPr>
              <a:t>calculator-engine</a:t>
            </a:r>
            <a:r>
              <a:rPr lang="en-US" altLang="en-US" dirty="0">
                <a:ea typeface="MS PGothic" charset="-128"/>
              </a:rPr>
              <a:t> project.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Manual walkthroughs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Relatively underused.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A low-tech approach.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More powerful than appreciated.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Get away from the computer!</a:t>
            </a:r>
          </a:p>
          <a:p>
            <a:pPr eaLnBrk="1" hangingPunct="1"/>
            <a:r>
              <a:rPr lang="en-US" altLang="ja-JP" dirty="0">
                <a:ea typeface="MS PGothic" charset="-128"/>
              </a:rPr>
              <a:t>'Run' a program by hand.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High-level (Step) or low-level (Step into) views.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Tabulating object state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An object</a:t>
            </a:r>
            <a:r>
              <a:rPr lang="en-US" altLang="ja-JP" dirty="0">
                <a:ea typeface="MS PGothic" charset="-128"/>
              </a:rPr>
              <a:t>'s behavior is largely determined by its state …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… so incorrect behavior is often the result of incorrect state.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Tabulate the values of key fields.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Document state changes after each method call.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Code snippet of the day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1916832"/>
            <a:ext cx="7797800" cy="4267200"/>
          </a:xfrm>
        </p:spPr>
        <p:txBody>
          <a:bodyPr vert="horz" wrap="square" lIns="91440" tIns="45720" rIns="13208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39688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public void test() 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sum = 1;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>
              <a:buNone/>
              <a:defRPr/>
            </a:pP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for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&lt;= 4;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++); 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954088" lvl="2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sum = sum + 1;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>
              <a:buNone/>
              <a:defRPr/>
            </a:pP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("The result is: " + sum);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("Double result: " +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sum+sum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</p:txBody>
      </p:sp>
      <p:sp>
        <p:nvSpPr>
          <p:cNvPr id="5125" name="Rectangle 4"/>
          <p:cNvSpPr>
            <a:spLocks/>
          </p:cNvSpPr>
          <p:nvPr/>
        </p:nvSpPr>
        <p:spPr bwMode="auto">
          <a:xfrm>
            <a:off x="6456040" y="2420888"/>
            <a:ext cx="324095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eaLnBrk="1" hangingPunct="1">
              <a:defRPr/>
            </a:pPr>
            <a:r>
              <a:rPr lang="en-US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MS PGothic" charset="0"/>
                <a:cs typeface="Times New Roman" charset="0"/>
                <a:sym typeface="Times New Roman" charset="0"/>
              </a:rPr>
              <a:t>What is the output?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Verbal walkthroughs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Explain to someone else what the code is doing:</a:t>
            </a:r>
          </a:p>
          <a:p>
            <a:pPr lvl="1" eaLnBrk="1" hangingPunct="1">
              <a:defRPr/>
            </a:pPr>
            <a:r>
              <a:rPr lang="en-US" i="1" dirty="0">
                <a:ea typeface="+mn-ea"/>
              </a:rPr>
              <a:t>They</a:t>
            </a:r>
            <a:r>
              <a:rPr lang="en-US" dirty="0">
                <a:ea typeface="+mn-ea"/>
              </a:rPr>
              <a:t> might spot the error.</a:t>
            </a:r>
          </a:p>
          <a:p>
            <a:pPr lvl="1" eaLnBrk="1" hangingPunct="1">
              <a:defRPr/>
            </a:pPr>
            <a:r>
              <a:rPr lang="en-US" i="1" dirty="0">
                <a:ea typeface="+mn-ea"/>
              </a:rPr>
              <a:t>You</a:t>
            </a:r>
            <a:r>
              <a:rPr lang="en-US" dirty="0">
                <a:ea typeface="+mn-ea"/>
              </a:rPr>
              <a:t> might spot the error, through the process of explaining.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Group-based processes exist for conducting formal walkthroughs or </a:t>
            </a:r>
            <a:r>
              <a:rPr lang="en-US" i="1" dirty="0">
                <a:ea typeface="+mn-ea"/>
                <a:cs typeface="+mn-cs"/>
              </a:rPr>
              <a:t>inspections</a:t>
            </a:r>
            <a:r>
              <a:rPr lang="en-US" dirty="0"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Print statements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The most popular technique.</a:t>
            </a:r>
          </a:p>
          <a:p>
            <a:pPr eaLnBrk="1" hangingPunct="1">
              <a:defRPr/>
            </a:pPr>
            <a:r>
              <a:rPr lang="en-US" sz="3600" dirty="0"/>
              <a:t>No special tools required.</a:t>
            </a:r>
          </a:p>
          <a:p>
            <a:pPr eaLnBrk="1" hangingPunct="1">
              <a:defRPr/>
            </a:pPr>
            <a:r>
              <a:rPr lang="en-US" sz="3600" dirty="0"/>
              <a:t>All programming languages support them.</a:t>
            </a:r>
          </a:p>
          <a:p>
            <a:pPr eaLnBrk="1" hangingPunct="1">
              <a:defRPr/>
            </a:pPr>
            <a:r>
              <a:rPr lang="en-US" sz="3600" dirty="0"/>
              <a:t>Only effective if the right methods are documented.</a:t>
            </a:r>
          </a:p>
          <a:p>
            <a:pPr eaLnBrk="1" hangingPunct="1">
              <a:defRPr/>
            </a:pPr>
            <a:r>
              <a:rPr lang="en-US" sz="3600" dirty="0"/>
              <a:t>Output may be voluminous!</a:t>
            </a:r>
          </a:p>
          <a:p>
            <a:pPr eaLnBrk="1" hangingPunct="1">
              <a:defRPr/>
            </a:pPr>
            <a:r>
              <a:rPr lang="en-US" sz="3600" dirty="0"/>
              <a:t>Turning off and on requires forethought.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Choosing a test strategy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Be aware of the available strategies.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Choose strategies appropriate to the point of development.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Automate whenever possible.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Reduces tedium.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Reduces human error.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Makes (re)testing more likely.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Debuggers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Debuggers are both language- and environment-specific.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>
                <a:ea typeface="+mn-ea"/>
              </a:rPr>
              <a:t>BlueJ</a:t>
            </a:r>
            <a:r>
              <a:rPr lang="en-US" dirty="0">
                <a:ea typeface="+mn-ea"/>
              </a:rPr>
              <a:t> has an integrated debugger.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Support breakpoints.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ea typeface="+mn-ea"/>
                <a:cs typeface="+mn-cs"/>
              </a:rPr>
              <a:t>Step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Step-into </a:t>
            </a:r>
            <a:r>
              <a:rPr lang="en-US" dirty="0">
                <a:ea typeface="+mn-ea"/>
                <a:cs typeface="+mn-cs"/>
              </a:rPr>
              <a:t>controlled execution.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Call sequence (stack).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Object state.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pipeline of multiple operations might be hard to debug.</a:t>
            </a:r>
          </a:p>
          <a:p>
            <a:r>
              <a:rPr lang="en-US" dirty="0"/>
              <a:t>The </a:t>
            </a:r>
            <a:r>
              <a:rPr lang="en-US" sz="4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peek</a:t>
            </a:r>
            <a:r>
              <a:rPr lang="en-US" dirty="0"/>
              <a:t> operation can provide insights.</a:t>
            </a:r>
          </a:p>
          <a:p>
            <a:r>
              <a:rPr lang="en-US" dirty="0"/>
              <a:t>Consumer that passes on its input unchanged; e.g.: </a:t>
            </a:r>
            <a:br>
              <a:rPr lang="en-US" dirty="0"/>
            </a:br>
            <a:r>
              <a:rPr lang="en-US" dirty="0"/>
              <a:t>		</a:t>
            </a:r>
            <a:r>
              <a: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peek(s -&gt; System.out.println(s))</a:t>
            </a:r>
          </a:p>
        </p:txBody>
      </p:sp>
    </p:spTree>
    <p:extLst>
      <p:ext uri="{BB962C8B-B14F-4D97-AF65-F5344CB8AC3E}">
        <p14:creationId xmlns:p14="http://schemas.microsoft.com/office/powerpoint/2010/main" val="95833650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3600" dirty="0"/>
              <a:t>Errors are a fact of life in programs.</a:t>
            </a:r>
          </a:p>
          <a:p>
            <a:pPr eaLnBrk="1" hangingPunct="1">
              <a:defRPr/>
            </a:pPr>
            <a:r>
              <a:rPr lang="en-US" sz="3600" dirty="0"/>
              <a:t>Good software development techniques can reduce their occurrence.</a:t>
            </a:r>
          </a:p>
          <a:p>
            <a:pPr eaLnBrk="1" hangingPunct="1">
              <a:defRPr/>
            </a:pPr>
            <a:r>
              <a:rPr lang="en-US" sz="3600" dirty="0"/>
              <a:t>Testing and debugging skills are essential.</a:t>
            </a:r>
          </a:p>
          <a:p>
            <a:pPr eaLnBrk="1" hangingPunct="1">
              <a:defRPr/>
            </a:pPr>
            <a:r>
              <a:rPr lang="en-US" sz="3600" dirty="0"/>
              <a:t>Make testing a habit.</a:t>
            </a:r>
          </a:p>
          <a:p>
            <a:pPr eaLnBrk="1" hangingPunct="1">
              <a:defRPr/>
            </a:pPr>
            <a:r>
              <a:rPr lang="en-US" sz="3600" dirty="0"/>
              <a:t>Automate testing where possible.</a:t>
            </a:r>
          </a:p>
          <a:p>
            <a:pPr eaLnBrk="1" hangingPunct="1">
              <a:defRPr/>
            </a:pPr>
            <a:r>
              <a:rPr lang="en-US" sz="3600" dirty="0"/>
              <a:t>Continually repeat tests.</a:t>
            </a:r>
          </a:p>
          <a:p>
            <a:pPr eaLnBrk="1" hangingPunct="1">
              <a:defRPr/>
            </a:pPr>
            <a:r>
              <a:rPr lang="en-US" sz="3600" dirty="0"/>
              <a:t>Practice a range of debugging skills.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Possible results</a:t>
            </a:r>
          </a:p>
        </p:txBody>
      </p:sp>
      <p:sp>
        <p:nvSpPr>
          <p:cNvPr id="65539" name="Rectangle 1027"/>
          <p:cNvSpPr>
            <a:spLocks/>
          </p:cNvSpPr>
          <p:nvPr/>
        </p:nvSpPr>
        <p:spPr bwMode="auto">
          <a:xfrm>
            <a:off x="1703512" y="2731864"/>
            <a:ext cx="2439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 dirty="0">
                <a:latin typeface="Courier New" charset="0"/>
                <a:sym typeface="Courier" charset="0"/>
              </a:rPr>
              <a:t>The result is: 6</a:t>
            </a:r>
          </a:p>
        </p:txBody>
      </p:sp>
      <p:sp>
        <p:nvSpPr>
          <p:cNvPr id="65540" name="Rectangle 1028"/>
          <p:cNvSpPr>
            <a:spLocks/>
          </p:cNvSpPr>
          <p:nvPr/>
        </p:nvSpPr>
        <p:spPr bwMode="auto">
          <a:xfrm>
            <a:off x="1703512" y="3125564"/>
            <a:ext cx="25860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The result is: 11</a:t>
            </a:r>
          </a:p>
        </p:txBody>
      </p:sp>
      <p:sp>
        <p:nvSpPr>
          <p:cNvPr id="65541" name="Rectangle 1029"/>
          <p:cNvSpPr>
            <a:spLocks/>
          </p:cNvSpPr>
          <p:nvPr/>
        </p:nvSpPr>
        <p:spPr bwMode="auto">
          <a:xfrm>
            <a:off x="1703512" y="2338164"/>
            <a:ext cx="2439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The result is: 5</a:t>
            </a:r>
          </a:p>
        </p:txBody>
      </p:sp>
      <p:sp>
        <p:nvSpPr>
          <p:cNvPr id="65542" name="Rectangle 1030"/>
          <p:cNvSpPr>
            <a:spLocks/>
          </p:cNvSpPr>
          <p:nvPr/>
        </p:nvSpPr>
        <p:spPr bwMode="auto">
          <a:xfrm>
            <a:off x="1703512" y="3519264"/>
            <a:ext cx="2439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The result is: 2</a:t>
            </a:r>
          </a:p>
        </p:txBody>
      </p:sp>
      <p:sp>
        <p:nvSpPr>
          <p:cNvPr id="65543" name="Rectangle 1031"/>
          <p:cNvSpPr>
            <a:spLocks/>
          </p:cNvSpPr>
          <p:nvPr/>
        </p:nvSpPr>
        <p:spPr bwMode="auto">
          <a:xfrm>
            <a:off x="1703512" y="4332064"/>
            <a:ext cx="25860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 dirty="0">
                <a:latin typeface="Courier New" charset="0"/>
                <a:sym typeface="Courier" charset="0"/>
              </a:rPr>
              <a:t>Double result: 12</a:t>
            </a:r>
          </a:p>
        </p:txBody>
      </p:sp>
      <p:sp>
        <p:nvSpPr>
          <p:cNvPr id="65544" name="Rectangle 1032"/>
          <p:cNvSpPr>
            <a:spLocks/>
          </p:cNvSpPr>
          <p:nvPr/>
        </p:nvSpPr>
        <p:spPr bwMode="auto">
          <a:xfrm>
            <a:off x="1703512" y="4725764"/>
            <a:ext cx="2439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Double result: 4</a:t>
            </a:r>
          </a:p>
        </p:txBody>
      </p:sp>
      <p:sp>
        <p:nvSpPr>
          <p:cNvPr id="65545" name="Rectangle 1033"/>
          <p:cNvSpPr>
            <a:spLocks/>
          </p:cNvSpPr>
          <p:nvPr/>
        </p:nvSpPr>
        <p:spPr bwMode="auto">
          <a:xfrm>
            <a:off x="1703512" y="5119464"/>
            <a:ext cx="25860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Double result: 22</a:t>
            </a:r>
          </a:p>
        </p:txBody>
      </p:sp>
      <p:sp>
        <p:nvSpPr>
          <p:cNvPr id="65546" name="Rectangle 1034"/>
          <p:cNvSpPr>
            <a:spLocks/>
          </p:cNvSpPr>
          <p:nvPr/>
        </p:nvSpPr>
        <p:spPr bwMode="auto">
          <a:xfrm>
            <a:off x="1703512" y="5513164"/>
            <a:ext cx="25860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1900">
                <a:latin typeface="Courier New" charset="0"/>
                <a:sym typeface="Courier" charset="0"/>
              </a:rPr>
              <a:t>Double result: 66</a:t>
            </a:r>
          </a:p>
        </p:txBody>
      </p:sp>
      <p:sp>
        <p:nvSpPr>
          <p:cNvPr id="65547" name="Rectangle 1035"/>
          <p:cNvSpPr>
            <a:spLocks/>
          </p:cNvSpPr>
          <p:nvPr/>
        </p:nvSpPr>
        <p:spPr bwMode="auto">
          <a:xfrm>
            <a:off x="5078786" y="3212864"/>
            <a:ext cx="5029200" cy="173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 anchor="ctr"/>
          <a:lstStyle>
            <a:lvl1pPr marL="39688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en-US" sz="2700" b="0" dirty="0">
                <a:solidFill>
                  <a:schemeClr val="bg1"/>
                </a:solidFill>
                <a:latin typeface="Courier" charset="0"/>
                <a:sym typeface="Courier" charset="0"/>
              </a:rPr>
              <a:t>   </a:t>
            </a:r>
            <a:r>
              <a:rPr lang="en-US" altLang="en-US" sz="2700" dirty="0">
                <a:solidFill>
                  <a:schemeClr val="bg1"/>
                </a:solidFill>
                <a:latin typeface="Courier New" charset="0"/>
                <a:sym typeface="Courier" charset="0"/>
              </a:rPr>
              <a:t>The result is: 2</a:t>
            </a:r>
          </a:p>
          <a:p>
            <a:pPr eaLnBrk="1" hangingPunct="1"/>
            <a:r>
              <a:rPr lang="en-US" altLang="en-US" sz="2700" dirty="0">
                <a:solidFill>
                  <a:schemeClr val="bg1"/>
                </a:solidFill>
                <a:latin typeface="Courier New" charset="0"/>
                <a:sym typeface="Courier" charset="0"/>
              </a:rPr>
              <a:t>   Double result: 22</a:t>
            </a:r>
          </a:p>
        </p:txBody>
      </p:sp>
      <p:sp>
        <p:nvSpPr>
          <p:cNvPr id="6157" name="Rectangle 1036"/>
          <p:cNvSpPr>
            <a:spLocks/>
          </p:cNvSpPr>
          <p:nvPr/>
        </p:nvSpPr>
        <p:spPr bwMode="auto">
          <a:xfrm>
            <a:off x="5447927" y="2237992"/>
            <a:ext cx="42909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eaLnBrk="1" hangingPunct="1">
              <a:defRPr/>
            </a:pPr>
            <a:r>
              <a:rPr lang="en-US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MS PGothic" charset="0"/>
                <a:cs typeface="Times New Roman" charset="0"/>
                <a:sym typeface="Times New Roman" charset="0"/>
              </a:rPr>
              <a:t>Which of these is printed?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utoUpdateAnimBg="0"/>
      <p:bldP spid="65541" grpId="0" autoUpdateAnimBg="0"/>
      <p:bldP spid="65542" grpId="0" autoUpdateAnimBg="0"/>
      <p:bldP spid="65543" grpId="0" autoUpdateAnimBg="0"/>
      <p:bldP spid="65544" grpId="0" autoUpdateAnimBg="0"/>
      <p:bldP spid="65545" grpId="0" autoUpdateAnimBg="0"/>
      <p:bldP spid="65546" grpId="0" autoUpdateAnimBg="0"/>
      <p:bldP spid="6554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Code snippet of the day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15480" y="1916832"/>
            <a:ext cx="7797800" cy="4267200"/>
          </a:xfrm>
        </p:spPr>
        <p:txBody>
          <a:bodyPr vert="horz" wrap="square" lIns="91440" tIns="45720" rIns="13208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39688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public void test() 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sum = 1;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>
              <a:buNone/>
              <a:defRPr/>
            </a:pP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for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 &lt;= 4;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++); 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954088" lvl="2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sum = sum + 1;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>
              <a:buNone/>
              <a:defRPr/>
            </a:pP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("The result is: " + sum);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496888" lvl="1" indent="0">
              <a:buNone/>
              <a:defRPr/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("Double result: " + 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sum+sum</a:t>
            </a: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  <a:p>
            <a:pPr marL="39688" indent="0"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/>
              <a:ea typeface="ヒラギノ角ゴ ProN W6" pitchFamily="-32" charset="-128"/>
              <a:cs typeface="Courier New"/>
            </a:endParaRPr>
          </a:p>
        </p:txBody>
      </p:sp>
      <p:sp>
        <p:nvSpPr>
          <p:cNvPr id="89093" name="Oval 5"/>
          <p:cNvSpPr>
            <a:spLocks/>
          </p:cNvSpPr>
          <p:nvPr/>
        </p:nvSpPr>
        <p:spPr bwMode="auto">
          <a:xfrm>
            <a:off x="5629208" y="3212976"/>
            <a:ext cx="622300" cy="609600"/>
          </a:xfrm>
          <a:prstGeom prst="ellipse">
            <a:avLst/>
          </a:prstGeom>
          <a:noFill/>
          <a:ln w="508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89094" name="Oval 6"/>
          <p:cNvSpPr>
            <a:spLocks/>
          </p:cNvSpPr>
          <p:nvPr/>
        </p:nvSpPr>
        <p:spPr bwMode="auto">
          <a:xfrm>
            <a:off x="6809493" y="5301208"/>
            <a:ext cx="622300" cy="609600"/>
          </a:xfrm>
          <a:prstGeom prst="ellipse">
            <a:avLst/>
          </a:prstGeom>
          <a:noFill/>
          <a:ln w="508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89095" name="Oval 7"/>
          <p:cNvSpPr>
            <a:spLocks/>
          </p:cNvSpPr>
          <p:nvPr/>
        </p:nvSpPr>
        <p:spPr bwMode="auto">
          <a:xfrm>
            <a:off x="7536160" y="5304653"/>
            <a:ext cx="622300" cy="609600"/>
          </a:xfrm>
          <a:prstGeom prst="ellipse">
            <a:avLst/>
          </a:prstGeom>
          <a:noFill/>
          <a:ln w="508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4" grpId="0" animBg="1"/>
      <p:bldP spid="890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 have to deal with errors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3200" dirty="0"/>
              <a:t>Early errors are usually </a:t>
            </a:r>
            <a:r>
              <a:rPr lang="en-US" sz="3200" i="1" dirty="0"/>
              <a:t>syntax errors</a:t>
            </a:r>
            <a:r>
              <a:rPr lang="en-US" sz="3200" dirty="0"/>
              <a:t>.</a:t>
            </a:r>
          </a:p>
          <a:p>
            <a:pPr lvl="1" eaLnBrk="1" hangingPunct="1">
              <a:defRPr/>
            </a:pPr>
            <a:r>
              <a:rPr lang="en-US" sz="2800" dirty="0"/>
              <a:t>The compiler will spot these.</a:t>
            </a:r>
          </a:p>
          <a:p>
            <a:pPr eaLnBrk="1" hangingPunct="1">
              <a:defRPr/>
            </a:pPr>
            <a:r>
              <a:rPr lang="en-US" sz="3200" dirty="0"/>
              <a:t>Later errors are usually </a:t>
            </a:r>
            <a:r>
              <a:rPr lang="en-US" sz="3200" i="1" dirty="0"/>
              <a:t>logic errors</a:t>
            </a:r>
            <a:r>
              <a:rPr lang="en-US" sz="3200" dirty="0"/>
              <a:t>.</a:t>
            </a:r>
          </a:p>
          <a:p>
            <a:pPr lvl="1" eaLnBrk="1" hangingPunct="1">
              <a:defRPr/>
            </a:pPr>
            <a:r>
              <a:rPr lang="en-US" sz="2800" dirty="0"/>
              <a:t>The compiler cannot help with these.</a:t>
            </a:r>
          </a:p>
          <a:p>
            <a:pPr lvl="1" eaLnBrk="1" hangingPunct="1">
              <a:defRPr/>
            </a:pPr>
            <a:r>
              <a:rPr lang="en-US" sz="2800" dirty="0"/>
              <a:t>Also known as bugs.</a:t>
            </a:r>
          </a:p>
          <a:p>
            <a:pPr eaLnBrk="1" hangingPunct="1">
              <a:defRPr/>
            </a:pPr>
            <a:r>
              <a:rPr lang="en-US" sz="3200" dirty="0"/>
              <a:t>Some logical errors have no immediately obvious manifestation.</a:t>
            </a:r>
          </a:p>
          <a:p>
            <a:pPr lvl="1" eaLnBrk="1" hangingPunct="1">
              <a:defRPr/>
            </a:pPr>
            <a:r>
              <a:rPr lang="en-US" sz="2800" dirty="0"/>
              <a:t>Commercial software is rarely error free.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9736" y="341783"/>
            <a:ext cx="10747254" cy="1143001"/>
          </a:xfrm>
        </p:spPr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Prevention vs Detection</a:t>
            </a:r>
            <a:br>
              <a:rPr lang="en-US" dirty="0">
                <a:ea typeface="+mj-ea"/>
                <a:cs typeface="+mj-cs"/>
              </a:rPr>
            </a:br>
            <a:r>
              <a:rPr lang="en-US" sz="3600" dirty="0"/>
              <a:t>(Developer vs Maintainer)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9F4E7-8BA6-6602-8544-26119A782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can lessen the likelihood of errors:</a:t>
            </a:r>
          </a:p>
          <a:p>
            <a:pPr lvl="1"/>
            <a:r>
              <a:rPr lang="en-GB" dirty="0"/>
              <a:t>Use software engineering techniques, like encapsulation.</a:t>
            </a:r>
          </a:p>
          <a:p>
            <a:pPr lvl="1"/>
            <a:r>
              <a:rPr lang="en-GB" dirty="0"/>
              <a:t>Pay attention to cohesion and coupling.</a:t>
            </a:r>
          </a:p>
          <a:p>
            <a:r>
              <a:rPr lang="en-GB" dirty="0"/>
              <a:t>We can improve the chances of detection:</a:t>
            </a:r>
          </a:p>
          <a:p>
            <a:pPr lvl="1"/>
            <a:r>
              <a:rPr lang="en-GB" dirty="0"/>
              <a:t>Use software engineering practices, like modularization and good documentation.</a:t>
            </a:r>
          </a:p>
          <a:p>
            <a:r>
              <a:rPr lang="en-GB" dirty="0"/>
              <a:t>We can develop detection skills.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435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Testing and debugging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These are crucial skills.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Testing searches for the </a:t>
            </a:r>
            <a:r>
              <a:rPr lang="en-US" altLang="en-US" i="1" dirty="0">
                <a:ea typeface="MS PGothic" charset="-128"/>
              </a:rPr>
              <a:t>presence</a:t>
            </a:r>
            <a:r>
              <a:rPr lang="en-US" altLang="en-US" dirty="0">
                <a:ea typeface="MS PGothic" charset="-128"/>
              </a:rPr>
              <a:t> of errors.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Debugging searches for the </a:t>
            </a:r>
            <a:r>
              <a:rPr lang="en-US" altLang="en-US" i="1" dirty="0">
                <a:ea typeface="MS PGothic" charset="-128"/>
              </a:rPr>
              <a:t>source</a:t>
            </a:r>
            <a:r>
              <a:rPr lang="en-US" altLang="en-US" dirty="0">
                <a:ea typeface="MS PGothic" charset="-128"/>
              </a:rPr>
              <a:t> of errors.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The manifestation of an error may well occur some </a:t>
            </a:r>
            <a:r>
              <a:rPr lang="en-US" altLang="ja-JP" dirty="0">
                <a:ea typeface="MS PGothic" charset="-128"/>
              </a:rPr>
              <a:t>'distance' from its source.</a:t>
            </a: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Testing and debugging techniques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Unit testing (within BlueJ)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Test automation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Manual walkthroughs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Print statements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Debuggers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568</TotalTime>
  <Words>1608</Words>
  <Application>Microsoft Macintosh PowerPoint</Application>
  <PresentationFormat>Widescreen</PresentationFormat>
  <Paragraphs>299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MS PGothic</vt:lpstr>
      <vt:lpstr>Courier</vt:lpstr>
      <vt:lpstr>Courier New</vt:lpstr>
      <vt:lpstr>Lucida Grande</vt:lpstr>
      <vt:lpstr>Times</vt:lpstr>
      <vt:lpstr>Times New Roman</vt:lpstr>
      <vt:lpstr>Times Roman</vt:lpstr>
      <vt:lpstr>Trebuchet MS</vt:lpstr>
      <vt:lpstr>Trebuchet MS Italic</vt:lpstr>
      <vt:lpstr>Tw Cen MT</vt:lpstr>
      <vt:lpstr>Theme5</vt:lpstr>
      <vt:lpstr>1_OFWJ-7e</vt:lpstr>
      <vt:lpstr>Well-behaved objects</vt:lpstr>
      <vt:lpstr>Main concepts to be covered</vt:lpstr>
      <vt:lpstr>Code snippet of the day</vt:lpstr>
      <vt:lpstr>Possible results</vt:lpstr>
      <vt:lpstr>Code snippet of the day</vt:lpstr>
      <vt:lpstr>We have to deal with errors</vt:lpstr>
      <vt:lpstr>Prevention vs Detection (Developer vs Maintainer)</vt:lpstr>
      <vt:lpstr>Testing and debugging</vt:lpstr>
      <vt:lpstr>Testing and debugging techniques</vt:lpstr>
      <vt:lpstr>Unit testing</vt:lpstr>
      <vt:lpstr>Testing fundamentals</vt:lpstr>
      <vt:lpstr>Well-behaved objects</vt:lpstr>
      <vt:lpstr>Main concepts to be covered</vt:lpstr>
      <vt:lpstr>Unit testing within BlueJ</vt:lpstr>
      <vt:lpstr>Demo of online-shop</vt:lpstr>
      <vt:lpstr>Test automation</vt:lpstr>
      <vt:lpstr>Test harness</vt:lpstr>
      <vt:lpstr>Test automation</vt:lpstr>
      <vt:lpstr>Demo of online-shop-junit</vt:lpstr>
      <vt:lpstr>JUnit</vt:lpstr>
      <vt:lpstr>Well-behaved objects</vt:lpstr>
      <vt:lpstr>Prevention vs Detection (Reprise)</vt:lpstr>
      <vt:lpstr>Debugging techniques</vt:lpstr>
      <vt:lpstr>Modularization and interfaces</vt:lpstr>
      <vt:lpstr>Modularization in a calculator</vt:lpstr>
      <vt:lpstr>Method headers as an interface</vt:lpstr>
      <vt:lpstr>Debugging</vt:lpstr>
      <vt:lpstr>Manual walkthroughs</vt:lpstr>
      <vt:lpstr>Tabulating object state</vt:lpstr>
      <vt:lpstr>Verbal walkthroughs</vt:lpstr>
      <vt:lpstr>Print statements</vt:lpstr>
      <vt:lpstr>Choosing a test strategy</vt:lpstr>
      <vt:lpstr>Debuggers</vt:lpstr>
      <vt:lpstr>Debugging streams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6</dc:title>
  <dc:subject/>
  <dc:creator>David J. Barnes, Michael Kölling</dc:creator>
  <cp:keywords/>
  <dc:description>Copyright © David J. Barnes, Michael Kölling</dc:description>
  <cp:lastModifiedBy>David Barnes</cp:lastModifiedBy>
  <cp:revision>59</cp:revision>
  <cp:lastPrinted>2003-09-01T06:58:01Z</cp:lastPrinted>
  <dcterms:created xsi:type="dcterms:W3CDTF">2002-09-11T08:48:08Z</dcterms:created>
  <dcterms:modified xsi:type="dcterms:W3CDTF">2025-03-11T09:47:11Z</dcterms:modified>
  <cp:category/>
</cp:coreProperties>
</file>