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71" r:id="rId2"/>
  </p:sldMasterIdLst>
  <p:notesMasterIdLst>
    <p:notesMasterId r:id="rId41"/>
  </p:notesMasterIdLst>
  <p:sldIdLst>
    <p:sldId id="317" r:id="rId3"/>
    <p:sldId id="318" r:id="rId4"/>
    <p:sldId id="307" r:id="rId5"/>
    <p:sldId id="340" r:id="rId6"/>
    <p:sldId id="259" r:id="rId7"/>
    <p:sldId id="341" r:id="rId8"/>
    <p:sldId id="260" r:id="rId9"/>
    <p:sldId id="261" r:id="rId10"/>
    <p:sldId id="262" r:id="rId11"/>
    <p:sldId id="342" r:id="rId12"/>
    <p:sldId id="343" r:id="rId13"/>
    <p:sldId id="336" r:id="rId14"/>
    <p:sldId id="265" r:id="rId15"/>
    <p:sldId id="266" r:id="rId16"/>
    <p:sldId id="344" r:id="rId17"/>
    <p:sldId id="345" r:id="rId18"/>
    <p:sldId id="346" r:id="rId19"/>
    <p:sldId id="270" r:id="rId20"/>
    <p:sldId id="347" r:id="rId21"/>
    <p:sldId id="335" r:id="rId22"/>
    <p:sldId id="272" r:id="rId23"/>
    <p:sldId id="273" r:id="rId24"/>
    <p:sldId id="338" r:id="rId25"/>
    <p:sldId id="274" r:id="rId26"/>
    <p:sldId id="275" r:id="rId27"/>
    <p:sldId id="348" r:id="rId28"/>
    <p:sldId id="277" r:id="rId29"/>
    <p:sldId id="339" r:id="rId30"/>
    <p:sldId id="278" r:id="rId31"/>
    <p:sldId id="279" r:id="rId32"/>
    <p:sldId id="281" r:id="rId33"/>
    <p:sldId id="285" r:id="rId34"/>
    <p:sldId id="288" r:id="rId35"/>
    <p:sldId id="349" r:id="rId36"/>
    <p:sldId id="350" r:id="rId37"/>
    <p:sldId id="294" r:id="rId38"/>
    <p:sldId id="351" r:id="rId39"/>
    <p:sldId id="352" r:id="rId40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228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1143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1600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A8D"/>
    <a:srgbClr val="EDEAE0"/>
    <a:srgbClr val="EEE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1"/>
    <p:restoredTop sz="95782"/>
  </p:normalViewPr>
  <p:slideViewPr>
    <p:cSldViewPr snapToGrid="0">
      <p:cViewPr varScale="1">
        <p:scale>
          <a:sx n="103" d="100"/>
          <a:sy n="103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F2C16-990D-F44A-8C56-5113E9B205DE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3864D-549C-044F-B27E-A8246162D7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90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B96DA8DB-698C-E8BB-CD36-B364A96646CF}"/>
              </a:ext>
            </a:extLst>
          </p:cNvPr>
          <p:cNvSpPr/>
          <p:nvPr/>
        </p:nvSpPr>
        <p:spPr>
          <a:xfrm>
            <a:off x="728723" y="877418"/>
            <a:ext cx="10734555" cy="51031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63600" y="2286000"/>
            <a:ext cx="10464801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16" name="Subtitle"/>
          <p:cNvSpPr txBox="1">
            <a:spLocks noGrp="1"/>
          </p:cNvSpPr>
          <p:nvPr>
            <p:ph type="body" sz="quarter" idx="22"/>
          </p:nvPr>
        </p:nvSpPr>
        <p:spPr>
          <a:xfrm>
            <a:off x="957115" y="3465604"/>
            <a:ext cx="10134430" cy="84638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F4468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1544" y="6360984"/>
            <a:ext cx="495649" cy="4924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24406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72471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35045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" name="Objects First with Java - A Practical Introduction using BlueJ, © David J. Barnes, Michael Kölling"/>
          <p:cNvSpPr txBox="1"/>
          <p:nvPr/>
        </p:nvSpPr>
        <p:spPr>
          <a:xfrm>
            <a:off x="2077269" y="6495551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426285586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"/>
          <p:cNvSpPr/>
          <p:nvPr/>
        </p:nvSpPr>
        <p:spPr>
          <a:xfrm>
            <a:off x="736086" y="2635906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29736" y="2669512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4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62406054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74400" y="6450914"/>
            <a:ext cx="543739" cy="55399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Times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45724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4648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10464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28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F3F7D-5FD6-57EA-4762-5097FE4B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92933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3" name="Rectangle"/>
          <p:cNvSpPr/>
          <p:nvPr/>
        </p:nvSpPr>
        <p:spPr>
          <a:xfrm>
            <a:off x="736086" y="1770173"/>
            <a:ext cx="10734555" cy="46667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027670" y="1931087"/>
            <a:ext cx="10248026" cy="43449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>
            <a:lvl2pPr marL="1110342" indent="-653142">
              <a:defRPr sz="6400"/>
            </a:lvl2pPr>
            <a:lvl3pPr marL="1524000" indent="-609600">
              <a:defRPr sz="6400"/>
            </a:lvl3pPr>
            <a:lvl4pPr marL="2103120" indent="-731520">
              <a:defRPr sz="6400"/>
            </a:lvl4pPr>
            <a:lvl5pPr marL="2560320" indent="-731520">
              <a:defRPr sz="6400"/>
            </a:lvl5pPr>
          </a:lstStyle>
          <a:p>
            <a:r>
              <a:rPr lang="en-GB" dirty="0"/>
              <a:t>Body Level One</a:t>
            </a:r>
          </a:p>
          <a:p>
            <a:pPr lvl="1"/>
            <a:r>
              <a:rPr lang="en-GB" dirty="0"/>
              <a:t>Body Level Two</a:t>
            </a:r>
          </a:p>
          <a:p>
            <a:pPr lvl="2"/>
            <a:r>
              <a:rPr lang="en-GB" dirty="0"/>
              <a:t>Body Level Three</a:t>
            </a:r>
          </a:p>
          <a:p>
            <a:pPr lvl="3"/>
            <a:r>
              <a:rPr lang="en-GB" dirty="0"/>
              <a:t>Body Level Four</a:t>
            </a:r>
          </a:p>
          <a:p>
            <a:pPr lvl="4"/>
            <a:r>
              <a:rPr lang="en-GB" dirty="0"/>
              <a:t>Body Level Five </a:t>
            </a:r>
            <a:r>
              <a:rPr dirty="0"/>
              <a:t>Five</a:t>
            </a:r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213000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/>
        </p:nvSpPr>
        <p:spPr>
          <a:xfrm>
            <a:off x="736086" y="404664"/>
            <a:ext cx="10734555" cy="603227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02511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D9DA-9D0C-13AD-30CB-3442A75F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7D10241-858F-A47F-C9A6-E82AFF15C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9663" y="6537329"/>
            <a:ext cx="3658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000" b="0" dirty="0">
                <a:latin typeface="Trebuchet MS" charset="0"/>
              </a:rPr>
              <a:t>7.0</a:t>
            </a:r>
          </a:p>
        </p:txBody>
      </p:sp>
    </p:spTree>
    <p:extLst>
      <p:ext uri="{BB962C8B-B14F-4D97-AF65-F5344CB8AC3E}">
        <p14:creationId xmlns:p14="http://schemas.microsoft.com/office/powerpoint/2010/main" val="16386810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270E-6E3D-1A5C-58AC-494C5D60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Avoiding infinite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843E1-2EEC-72DE-9A47-99742DFF5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if condition will either make another recursive call …</a:t>
            </a:r>
          </a:p>
          <a:p>
            <a:r>
              <a:rPr lang="en-GB" sz="2800" dirty="0"/>
              <a:t>… or choose a non-recursive base case.</a:t>
            </a:r>
          </a:p>
          <a:p>
            <a:r>
              <a:rPr lang="en-GB" sz="2800" dirty="0"/>
              <a:t>In this case, the base case does nothing, but ends the recursion.</a:t>
            </a:r>
          </a:p>
          <a:p>
            <a:r>
              <a:rPr lang="en-GB" sz="2800" dirty="0"/>
              <a:t>So, there is a non-recursive route through the method.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8CDD9-1D1F-599F-7E8D-37652DF3A07D}"/>
              </a:ext>
            </a:extLst>
          </p:cNvPr>
          <p:cNvSpPr txBox="1"/>
          <p:nvPr/>
        </p:nvSpPr>
        <p:spPr>
          <a:xfrm>
            <a:off x="3146536" y="4244699"/>
            <a:ext cx="5898928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numberOfTimes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numberOfTimes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System.out.println("Hello!");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numberOfTimes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- 1); 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3448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54D2-F953-1D1D-F9C0-323F66AE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recursive calls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BEC8F-711A-3467-8182-994DFE2A41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14" y="1902371"/>
            <a:ext cx="7874371" cy="43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2608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AC0EDD-787B-7DF8-2B42-468882EE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Divide and Conquer Technique</a:t>
            </a:r>
          </a:p>
        </p:txBody>
      </p:sp>
    </p:spTree>
    <p:extLst>
      <p:ext uri="{BB962C8B-B14F-4D97-AF65-F5344CB8AC3E}">
        <p14:creationId xmlns:p14="http://schemas.microsoft.com/office/powerpoint/2010/main" val="16987757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44DA-64A8-94B1-7170-B846EA66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43FE-0103-926A-E72C-FD583CE32E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'Divide and conquer' is a problem-solving technique that often involves recursion.</a:t>
            </a:r>
          </a:p>
          <a:p>
            <a:r>
              <a:rPr lang="en-GB" sz="2800" dirty="0"/>
              <a:t>A complex problem is broken down into smaller, less complex problems.</a:t>
            </a:r>
          </a:p>
          <a:p>
            <a:r>
              <a:rPr lang="en-GB" sz="2800" dirty="0"/>
              <a:t>Breaking down the problem often involves recursive steps.</a:t>
            </a:r>
          </a:p>
          <a:p>
            <a:r>
              <a:rPr lang="en-GB" sz="2800" dirty="0"/>
              <a:t>The lowest-level problems are the base cases.</a:t>
            </a:r>
          </a:p>
          <a:p>
            <a:r>
              <a:rPr lang="en-GB" sz="2800" dirty="0"/>
              <a:t>The sub-problems are often independent.</a:t>
            </a:r>
          </a:p>
          <a:p>
            <a:r>
              <a:rPr lang="en-GB" sz="2800" dirty="0"/>
              <a:t>It might be possible to solve them concurrently for faster runtime.</a:t>
            </a:r>
          </a:p>
        </p:txBody>
      </p:sp>
    </p:spTree>
    <p:extLst>
      <p:ext uri="{BB962C8B-B14F-4D97-AF65-F5344CB8AC3E}">
        <p14:creationId xmlns:p14="http://schemas.microsoft.com/office/powerpoint/2010/main" val="15880568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FA5A-2D31-DECC-089B-F2EC2803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Divide and Conquer: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ACBA-862D-CB4E-E88F-83DE6CC49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Searching an </a:t>
            </a:r>
            <a:r>
              <a:rPr lang="en-GB" sz="2400" i="1" dirty="0"/>
              <a:t>unsorted</a:t>
            </a:r>
            <a:r>
              <a:rPr lang="en-GB" sz="2400" dirty="0"/>
              <a:t> list is relatively slow.</a:t>
            </a:r>
          </a:p>
          <a:p>
            <a:pPr lvl="1"/>
            <a:r>
              <a:rPr lang="en-GB" sz="2400" dirty="0"/>
              <a:t>On average, half the list will have to be searched.</a:t>
            </a:r>
          </a:p>
          <a:p>
            <a:pPr lvl="1"/>
            <a:r>
              <a:rPr lang="en-GB" sz="2400" dirty="0"/>
              <a:t>The whole list must be searched if the value is not present.</a:t>
            </a:r>
          </a:p>
          <a:p>
            <a:r>
              <a:rPr lang="en-GB" sz="2400" dirty="0"/>
              <a:t>If the list is </a:t>
            </a:r>
            <a:r>
              <a:rPr lang="en-GB" sz="2400" i="1" dirty="0"/>
              <a:t>sorted</a:t>
            </a:r>
            <a:r>
              <a:rPr lang="en-GB" sz="2400" dirty="0"/>
              <a:t>, then the search time can be reduced considerably.</a:t>
            </a:r>
          </a:p>
          <a:p>
            <a:pPr lvl="1"/>
            <a:r>
              <a:rPr lang="en-GB" sz="2400" dirty="0"/>
              <a:t>Check against the item in the middle of the list.</a:t>
            </a:r>
          </a:p>
          <a:p>
            <a:pPr lvl="1"/>
            <a:r>
              <a:rPr lang="en-GB" sz="2400" dirty="0"/>
              <a:t>If it is the one being looked for then the search is over.</a:t>
            </a:r>
          </a:p>
          <a:p>
            <a:pPr lvl="1"/>
            <a:r>
              <a:rPr lang="en-GB" sz="2400" dirty="0"/>
              <a:t>If not, then the middle one is either smaller or larger.</a:t>
            </a:r>
          </a:p>
          <a:p>
            <a:pPr lvl="1"/>
            <a:r>
              <a:rPr lang="en-GB" sz="2400" dirty="0"/>
              <a:t>If it is larger, just check the items to the left of the middle one.</a:t>
            </a:r>
          </a:p>
          <a:p>
            <a:pPr lvl="1"/>
            <a:r>
              <a:rPr lang="en-GB" sz="2400" dirty="0"/>
              <a:t>If it is smaller, check the items to the right of the middle one.</a:t>
            </a:r>
          </a:p>
        </p:txBody>
      </p:sp>
    </p:spTree>
    <p:extLst>
      <p:ext uri="{BB962C8B-B14F-4D97-AF65-F5344CB8AC3E}">
        <p14:creationId xmlns:p14="http://schemas.microsoft.com/office/powerpoint/2010/main" val="367512322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FA5A-2D31-DECC-089B-F2EC2803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Divide and Conquer: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ACBA-862D-CB4E-E88F-83DE6CC49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At each step, we eliminate half of the remaining items.</a:t>
            </a:r>
          </a:p>
          <a:p>
            <a:r>
              <a:rPr lang="en-GB" sz="3600" dirty="0"/>
              <a:t>This considerably reduces the search time.</a:t>
            </a:r>
          </a:p>
          <a:p>
            <a:r>
              <a:rPr lang="en-GB" sz="3600" dirty="0"/>
              <a:t>At each step, we (recursively) apply the previous technique by starting in the middle of whichever half is left.</a:t>
            </a:r>
          </a:p>
        </p:txBody>
      </p:sp>
    </p:spTree>
    <p:extLst>
      <p:ext uri="{BB962C8B-B14F-4D97-AF65-F5344CB8AC3E}">
        <p14:creationId xmlns:p14="http://schemas.microsoft.com/office/powerpoint/2010/main" val="5256564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F51C-FFC3-094F-3FA0-7C0D110D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of sorted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036EF-9E9F-2541-75D6-88879524D95A}"/>
              </a:ext>
            </a:extLst>
          </p:cNvPr>
          <p:cNvSpPr txBox="1"/>
          <p:nvPr/>
        </p:nvSpPr>
        <p:spPr>
          <a:xfrm>
            <a:off x="2485697" y="2492911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int search(int[]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 value)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Search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tnums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to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nums.length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1]. 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value,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0,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nums.length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36315-3FFA-DC50-3212-141CBC312B05}"/>
              </a:ext>
            </a:extLst>
          </p:cNvPr>
          <p:cNvSpPr txBox="1"/>
          <p:nvPr/>
        </p:nvSpPr>
        <p:spPr>
          <a:xfrm>
            <a:off x="3310761" y="1882548"/>
            <a:ext cx="6117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panose="02070309020205020404" pitchFamily="49" charset="0"/>
              </a:rPr>
              <a:t>Find the index of </a:t>
            </a:r>
            <a:r>
              <a:rPr lang="en-GB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panose="02070309020205020404" pitchFamily="49" charset="0"/>
              </a:rPr>
              <a:t> in </a:t>
            </a:r>
            <a:r>
              <a:rPr lang="en-GB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D1544-5232-69C3-017B-E56DF9F36FDF}"/>
              </a:ext>
            </a:extLst>
          </p:cNvPr>
          <p:cNvSpPr txBox="1"/>
          <p:nvPr/>
        </p:nvSpPr>
        <p:spPr>
          <a:xfrm>
            <a:off x="1292775" y="4841006"/>
            <a:ext cx="5370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panose="02070309020205020404" pitchFamily="49" charset="0"/>
              </a:rPr>
              <a:t>First index of the search range (inclusive)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50482A-AE4B-C250-7260-B92B4F5DF78F}"/>
              </a:ext>
            </a:extLst>
          </p:cNvPr>
          <p:cNvSpPr txBox="1"/>
          <p:nvPr/>
        </p:nvSpPr>
        <p:spPr>
          <a:xfrm>
            <a:off x="6979528" y="4918841"/>
            <a:ext cx="4245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panose="02070309020205020404" pitchFamily="49" charset="0"/>
              </a:rPr>
              <a:t>Last index of the search range (exclusive)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383E86-D575-A22D-F4BA-16352A774B20}"/>
              </a:ext>
            </a:extLst>
          </p:cNvPr>
          <p:cNvCxnSpPr>
            <a:cxnSpLocks/>
          </p:cNvCxnSpPr>
          <p:nvPr/>
        </p:nvCxnSpPr>
        <p:spPr bwMode="auto">
          <a:xfrm flipV="1">
            <a:off x="3594539" y="3951888"/>
            <a:ext cx="2617076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D108B1-9324-B26D-68AB-4F19CDF0BBA7}"/>
              </a:ext>
            </a:extLst>
          </p:cNvPr>
          <p:cNvCxnSpPr>
            <a:cxnSpLocks/>
          </p:cNvCxnSpPr>
          <p:nvPr/>
        </p:nvCxnSpPr>
        <p:spPr bwMode="auto">
          <a:xfrm flipV="1">
            <a:off x="7462346" y="4056992"/>
            <a:ext cx="0" cy="9354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687837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F51C-FFC3-094F-3FA0-7C0D110D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of sorted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036EF-9E9F-2541-75D6-88879524D95A}"/>
              </a:ext>
            </a:extLst>
          </p:cNvPr>
          <p:cNvSpPr txBox="1"/>
          <p:nvPr/>
        </p:nvSpPr>
        <p:spPr>
          <a:xfrm>
            <a:off x="2380596" y="1901024"/>
            <a:ext cx="7620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int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(int[]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int value,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int first, int last)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if(first &gt;= last) 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-1; 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{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middle = (last + first) / 2;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if(value ==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[middle])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middle;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if(value &lt;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[middle]) 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value, first, middle);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value, 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middle + 1, last);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50482A-AE4B-C250-7260-B92B4F5DF78F}"/>
              </a:ext>
            </a:extLst>
          </p:cNvPr>
          <p:cNvSpPr txBox="1"/>
          <p:nvPr/>
        </p:nvSpPr>
        <p:spPr>
          <a:xfrm>
            <a:off x="3546586" y="5770644"/>
            <a:ext cx="6354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panose="02070309020205020404" pitchFamily="49" charset="0"/>
              </a:rPr>
              <a:t>Recursive calls with reduced ranges.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D108B1-9324-B26D-68AB-4F19CDF0BBA7}"/>
              </a:ext>
            </a:extLst>
          </p:cNvPr>
          <p:cNvCxnSpPr>
            <a:cxnSpLocks/>
          </p:cNvCxnSpPr>
          <p:nvPr/>
        </p:nvCxnSpPr>
        <p:spPr bwMode="auto">
          <a:xfrm flipV="1">
            <a:off x="5023948" y="5224107"/>
            <a:ext cx="0" cy="6301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CFB637-082E-97BC-8148-94CCC4D941EA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4403" y="4593021"/>
            <a:ext cx="0" cy="12612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22F4A5-8BC9-92C0-6366-3967BB17512E}"/>
              </a:ext>
            </a:extLst>
          </p:cNvPr>
          <p:cNvSpPr txBox="1"/>
          <p:nvPr/>
        </p:nvSpPr>
        <p:spPr>
          <a:xfrm>
            <a:off x="7300752" y="3734947"/>
            <a:ext cx="135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panose="02070309020205020404" pitchFamily="49" charset="0"/>
              </a:rPr>
              <a:t>Match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F6503A-B4BA-1D34-01EA-A907BF9FEBA3}"/>
              </a:ext>
            </a:extLst>
          </p:cNvPr>
          <p:cNvCxnSpPr>
            <a:cxnSpLocks/>
          </p:cNvCxnSpPr>
          <p:nvPr/>
        </p:nvCxnSpPr>
        <p:spPr bwMode="auto">
          <a:xfrm flipH="1">
            <a:off x="5738652" y="4010163"/>
            <a:ext cx="156210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720311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FA5A-2D31-DECC-089B-F2EC2803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Divide and Conquer: binary 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753F0-5B75-77D5-4030-8F8B7B450546}"/>
              </a:ext>
            </a:extLst>
          </p:cNvPr>
          <p:cNvSpPr txBox="1"/>
          <p:nvPr/>
        </p:nvSpPr>
        <p:spPr>
          <a:xfrm>
            <a:off x="1600994" y="2045476"/>
            <a:ext cx="900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Search for the value 8424 in a sorted array of 1000 integers.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022167B-246C-F8F6-2A0D-95E1CD290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810" y="2747322"/>
            <a:ext cx="9722380" cy="220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659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247724C-AC4A-B97C-4F86-59A47C621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47" y="2486120"/>
            <a:ext cx="9087305" cy="36750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8FFA5A-2D31-DECC-089B-F2EC2803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Divide and Conquer: binary 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753F0-5B75-77D5-4030-8F8B7B450546}"/>
              </a:ext>
            </a:extLst>
          </p:cNvPr>
          <p:cNvSpPr txBox="1"/>
          <p:nvPr/>
        </p:nvSpPr>
        <p:spPr>
          <a:xfrm>
            <a:off x="1527421" y="2003435"/>
            <a:ext cx="9151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Search for the value -100 in a sorted array of 1000 integers.</a:t>
            </a:r>
          </a:p>
        </p:txBody>
      </p:sp>
    </p:spTree>
    <p:extLst>
      <p:ext uri="{BB962C8B-B14F-4D97-AF65-F5344CB8AC3E}">
        <p14:creationId xmlns:p14="http://schemas.microsoft.com/office/powerpoint/2010/main" val="243717758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9B90-4305-6961-3861-CAF87731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concepts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3DF4-0EF1-19F1-7F45-704AD03E7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Recursive methods.</a:t>
            </a:r>
          </a:p>
          <a:p>
            <a:r>
              <a:rPr lang="en-GB" dirty="0"/>
              <a:t>Recursive classes.</a:t>
            </a:r>
          </a:p>
          <a:p>
            <a:r>
              <a:rPr lang="en-GB" dirty="0"/>
              <a:t>Recursive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200699738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AC0EDD-787B-7DF8-2B42-468882EE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 in Class Definitions</a:t>
            </a:r>
          </a:p>
        </p:txBody>
      </p:sp>
    </p:spTree>
    <p:extLst>
      <p:ext uri="{BB962C8B-B14F-4D97-AF65-F5344CB8AC3E}">
        <p14:creationId xmlns:p14="http://schemas.microsoft.com/office/powerpoint/2010/main" val="229043712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3436-27AA-7065-6C9B-42852B81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40F0F-43FF-0C73-008D-387121AF9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fields of a class may be defined recursively.</a:t>
            </a:r>
          </a:p>
          <a:p>
            <a:r>
              <a:rPr lang="en-GB" sz="2400" dirty="0"/>
              <a:t>This means that a class is defined with fields of that class type.</a:t>
            </a:r>
          </a:p>
          <a:p>
            <a:r>
              <a:rPr lang="en-GB" sz="2400" dirty="0"/>
              <a:t>The Room class is defined recursively.</a:t>
            </a:r>
          </a:p>
          <a:p>
            <a:r>
              <a:rPr lang="en-GB" sz="2400" dirty="0"/>
              <a:t>A Room object contains other Room objects – that is how rooms are connected.</a:t>
            </a:r>
          </a:p>
          <a:p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A552F-57A5-4A5E-375F-76D2934CF614}"/>
              </a:ext>
            </a:extLst>
          </p:cNvPr>
          <p:cNvSpPr txBox="1"/>
          <p:nvPr/>
        </p:nvSpPr>
        <p:spPr>
          <a:xfrm>
            <a:off x="2751085" y="3993278"/>
            <a:ext cx="7619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Room 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The room's name.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String name;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The room's description.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String description;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Exits to connected rooms.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HashMap&lt;String, Room&gt; exits;</a:t>
            </a:r>
          </a:p>
          <a:p>
            <a:pPr algn="l"/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6FA9140-A3A1-4CA5-1F40-C78CC82B7190}"/>
              </a:ext>
            </a:extLst>
          </p:cNvPr>
          <p:cNvSpPr/>
          <p:nvPr/>
        </p:nvSpPr>
        <p:spPr bwMode="auto">
          <a:xfrm rot="19791519" flipV="1">
            <a:off x="4417171" y="3739951"/>
            <a:ext cx="3628363" cy="3728466"/>
          </a:xfrm>
          <a:prstGeom prst="arc">
            <a:avLst>
              <a:gd name="adj1" fmla="val 18980552"/>
              <a:gd name="adj2" fmla="val 5533649"/>
            </a:avLst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2420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3436-27AA-7065-6C9B-42852B81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40F0F-43FF-0C73-008D-387121AF9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Recursive class definitions are common in implementing 'recursive data types':</a:t>
            </a:r>
          </a:p>
          <a:p>
            <a:pPr lvl="1"/>
            <a:r>
              <a:rPr lang="en-GB" sz="2400" dirty="0"/>
              <a:t>Linked list.</a:t>
            </a:r>
          </a:p>
          <a:p>
            <a:pPr lvl="1"/>
            <a:r>
              <a:rPr lang="en-GB" sz="2400" dirty="0"/>
              <a:t>Queue.</a:t>
            </a:r>
          </a:p>
          <a:p>
            <a:pPr lvl="1"/>
            <a:r>
              <a:rPr lang="en-GB" sz="2400" dirty="0"/>
              <a:t>Tree.</a:t>
            </a:r>
          </a:p>
          <a:p>
            <a:pPr lvl="1"/>
            <a:r>
              <a:rPr lang="en-GB" sz="2400" dirty="0"/>
              <a:t>Graph.</a:t>
            </a:r>
          </a:p>
          <a:p>
            <a:r>
              <a:rPr lang="en-GB" sz="2800" dirty="0"/>
              <a:t>Recursive data structures commonly have methods that are recursive.</a:t>
            </a:r>
          </a:p>
          <a:p>
            <a:r>
              <a:rPr lang="en-GB" sz="2800" dirty="0"/>
              <a:t>Recursive methods are often easier to write for their functionality.</a:t>
            </a:r>
          </a:p>
          <a:p>
            <a:pPr lvl="1"/>
            <a:r>
              <a:rPr lang="en-GB" sz="2400" dirty="0"/>
              <a:t>For example, inserting data into a tree. </a:t>
            </a:r>
          </a:p>
        </p:txBody>
      </p:sp>
    </p:spTree>
    <p:extLst>
      <p:ext uri="{BB962C8B-B14F-4D97-AF65-F5344CB8AC3E}">
        <p14:creationId xmlns:p14="http://schemas.microsoft.com/office/powerpoint/2010/main" val="156488849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AC0EDD-787B-7DF8-2B42-468882EE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Recursion seen in a computer file system</a:t>
            </a:r>
          </a:p>
        </p:txBody>
      </p:sp>
    </p:spTree>
    <p:extLst>
      <p:ext uri="{BB962C8B-B14F-4D97-AF65-F5344CB8AC3E}">
        <p14:creationId xmlns:p14="http://schemas.microsoft.com/office/powerpoint/2010/main" val="40805441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39FA-A49B-BD91-9C5F-55CAAE51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file-system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6AC4-0651-34EE-03AA-14C397370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/>
              <a:t>A computer file system is a recursive data structure.</a:t>
            </a:r>
          </a:p>
          <a:p>
            <a:r>
              <a:rPr lang="en-GB" sz="2800" dirty="0"/>
              <a:t>A folder (aka 'directory') contains:</a:t>
            </a:r>
          </a:p>
          <a:p>
            <a:pPr lvl="1"/>
            <a:r>
              <a:rPr lang="en-GB" sz="2400" dirty="0"/>
              <a:t>Ordinary files: Word documents, images, spreadsheets, source files, etc.</a:t>
            </a:r>
          </a:p>
          <a:p>
            <a:pPr lvl="1"/>
            <a:r>
              <a:rPr lang="en-GB" sz="2400" dirty="0"/>
              <a:t>Folders - which contain ordinary files and folders (which contain …)</a:t>
            </a:r>
          </a:p>
          <a:p>
            <a:r>
              <a:rPr lang="en-GB" sz="2800" dirty="0"/>
              <a:t>The recursion stops when either a folder is empty, or it only contains ordinary files.</a:t>
            </a:r>
          </a:p>
          <a:p>
            <a:r>
              <a:rPr lang="en-GB" sz="2800" dirty="0"/>
              <a:t>This is called a 'tree structure'.</a:t>
            </a:r>
          </a:p>
          <a:p>
            <a:pPr lvl="1"/>
            <a:r>
              <a:rPr lang="en-GB" sz="2400" dirty="0"/>
              <a:t>The 'root' is at the top.</a:t>
            </a:r>
          </a:p>
          <a:p>
            <a:pPr lvl="1"/>
            <a:r>
              <a:rPr lang="en-GB" sz="2400" dirty="0"/>
              <a:t>The 'leaves' are at the bottom:</a:t>
            </a:r>
            <a:br>
              <a:rPr lang="en-GB" sz="2400" dirty="0"/>
            </a:br>
            <a:r>
              <a:rPr lang="en-GB" sz="2400" dirty="0"/>
              <a:t>files and empty folders.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2F39D-287D-3A4E-4760-28B68611CC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994" y="4134436"/>
            <a:ext cx="3105807" cy="217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0506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8481-51B6-D59E-8973-49437B4E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Computer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52985-6AD6-21B6-D74D-65CAC26A11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Tasks we might want to perform on a file system:</a:t>
            </a:r>
          </a:p>
          <a:p>
            <a:pPr lvl="1"/>
            <a:r>
              <a:rPr lang="en-GB" sz="2800" dirty="0"/>
              <a:t>Find all files of a particular type; e.g., music files.</a:t>
            </a:r>
          </a:p>
          <a:p>
            <a:pPr lvl="1"/>
            <a:r>
              <a:rPr lang="en-GB" sz="2800" dirty="0"/>
              <a:t>Find very large files so that they can be removed to free-up space.</a:t>
            </a:r>
          </a:p>
          <a:p>
            <a:pPr lvl="1"/>
            <a:r>
              <a:rPr lang="en-GB" sz="2800" dirty="0"/>
              <a:t>Find empty files.</a:t>
            </a:r>
          </a:p>
          <a:p>
            <a:pPr lvl="1"/>
            <a:r>
              <a:rPr lang="en-GB" sz="2800" dirty="0"/>
              <a:t>Find empty folders.</a:t>
            </a:r>
          </a:p>
          <a:p>
            <a:pPr lvl="1"/>
            <a:r>
              <a:rPr lang="en-GB" sz="2800" dirty="0"/>
              <a:t>Find the amount of space occupied by the files in a folder.</a:t>
            </a:r>
          </a:p>
        </p:txBody>
      </p:sp>
    </p:spTree>
    <p:extLst>
      <p:ext uri="{BB962C8B-B14F-4D97-AF65-F5344CB8AC3E}">
        <p14:creationId xmlns:p14="http://schemas.microsoft.com/office/powerpoint/2010/main" val="81459577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8481-51B6-D59E-8973-49437B4E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Computer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52985-6AD6-21B6-D74D-65CAC26A11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We often want to perform these tasks on a folder and all of its subfolders, and all of those subfolders, etc.</a:t>
            </a:r>
          </a:p>
          <a:p>
            <a:r>
              <a:rPr lang="en-GB" sz="3200" dirty="0"/>
              <a:t>These tasks can all be expressed recursively.</a:t>
            </a:r>
          </a:p>
          <a:p>
            <a:r>
              <a:rPr lang="en-GB" sz="3200" dirty="0"/>
              <a:t>It is typically easier to code recursively than iteratively the operations applied to recursive data structures.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3292146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E207-0538-0569-FDE7-833B685F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Recursively List Folders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E15F0-E0F1-210E-3B37-83E69A931FBF}"/>
              </a:ext>
            </a:extLst>
          </p:cNvPr>
          <p:cNvSpPr txBox="1"/>
          <p:nvPr/>
        </p:nvSpPr>
        <p:spPr>
          <a:xfrm>
            <a:off x="1380140" y="2167154"/>
            <a:ext cx="7006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listFolder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(File folder)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for(File file :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folder.listFiles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file.getName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file.isDirectory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listFolder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(file);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D1821-06F3-23B0-B0BA-36A19F2C6921}"/>
              </a:ext>
            </a:extLst>
          </p:cNvPr>
          <p:cNvSpPr txBox="1"/>
          <p:nvPr/>
        </p:nvSpPr>
        <p:spPr>
          <a:xfrm>
            <a:off x="3241128" y="5134853"/>
            <a:ext cx="4977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panose="02070309020205020404" pitchFamily="49" charset="0"/>
              </a:rPr>
              <a:t>Recursive call for sub-folders.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00AE3C-5D7D-9578-2324-2B2FD1062294}"/>
              </a:ext>
            </a:extLst>
          </p:cNvPr>
          <p:cNvCxnSpPr>
            <a:cxnSpLocks/>
          </p:cNvCxnSpPr>
          <p:nvPr/>
        </p:nvCxnSpPr>
        <p:spPr bwMode="auto">
          <a:xfrm flipV="1">
            <a:off x="4151587" y="4162097"/>
            <a:ext cx="0" cy="11351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805591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AC0EDD-787B-7DF8-2B42-468882EE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 for route finding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3C296C-CE5A-AA96-4DE4-EE66A4AD76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5012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810-AEF7-C26E-8A08-0638DB96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</p:spPr>
        <p:txBody>
          <a:bodyPr>
            <a:noAutofit/>
          </a:bodyPr>
          <a:lstStyle/>
          <a:p>
            <a:r>
              <a:rPr lang="en-GB" sz="4800" dirty="0"/>
              <a:t>Route Finding: recursive classes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6B62-058B-6E34-9481-5C26C7ECE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7670" y="1931087"/>
            <a:ext cx="5446702" cy="43449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Recall that the Room class is defined recursively.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Suppose we want to find a route within a network of rooms.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299A7-5155-F3CE-BDFE-4617B3AF3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178" y="2831427"/>
            <a:ext cx="4466152" cy="25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74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1BD4-A340-4DED-5DF8-9DF44270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92E2-8878-D130-B4D3-852BB781A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Recursion is a powerful programming feature.</a:t>
            </a:r>
          </a:p>
          <a:p>
            <a:r>
              <a:rPr lang="en-GB" dirty="0"/>
              <a:t>It allows things to be repeated.</a:t>
            </a:r>
          </a:p>
          <a:p>
            <a:r>
              <a:rPr lang="en-GB" dirty="0"/>
              <a:t>It is an alternative to using a loop to repeat actions.</a:t>
            </a:r>
          </a:p>
          <a:p>
            <a:r>
              <a:rPr lang="en-GB" dirty="0"/>
              <a:t>Functional programming languages use recursion exclusively to repeat actions – they don't have loops.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25119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810-AEF7-C26E-8A08-0638DB96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15F-C380-2A41-34FC-888530AC0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7670" y="1931087"/>
            <a:ext cx="10228909" cy="43449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accent1">
                    <a:lumMod val="50000"/>
                  </a:schemeClr>
                </a:solidFill>
              </a:rPr>
              <a:t>Find a route from 'this' room to the given destination.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accent1">
                    <a:lumMod val="50000"/>
                  </a:schemeClr>
                </a:solidFill>
              </a:rPr>
              <a:t>First check the </a:t>
            </a:r>
            <a:r>
              <a:rPr lang="en-GB" sz="3600" dirty="0" err="1">
                <a:solidFill>
                  <a:schemeClr val="accent1">
                    <a:lumMod val="50000"/>
                  </a:schemeClr>
                </a:solidFill>
              </a:rPr>
              <a:t>neighbors</a:t>
            </a:r>
            <a:r>
              <a:rPr lang="en-GB" sz="3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6BC0D-19E2-BDF6-AB52-56E8CC0C758B}"/>
              </a:ext>
            </a:extLst>
          </p:cNvPr>
          <p:cNvSpPr txBox="1"/>
          <p:nvPr/>
        </p:nvSpPr>
        <p:spPr>
          <a:xfrm>
            <a:off x="2255924" y="3429000"/>
            <a:ext cx="7772400" cy="267765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findRoute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destination)</a:t>
            </a:r>
          </a:p>
          <a:p>
            <a:pPr algn="l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pPr algn="l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route = null;</a:t>
            </a:r>
          </a:p>
          <a:p>
            <a:pPr algn="l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Iterator&lt;Entry&lt;String, Room&gt;&gt; it =</a:t>
            </a:r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exits.entrySet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().iterator();</a:t>
            </a:r>
          </a:p>
          <a:p>
            <a:pPr algn="l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&amp;&amp; route == null) {</a:t>
            </a:r>
          </a:p>
          <a:p>
            <a:pPr algn="l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Entry&lt;String, Room&gt; pair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pair.getValue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().equals(destination))</a:t>
            </a:r>
          </a:p>
          <a:p>
            <a:pPr algn="l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route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pair.getKey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pPr algn="l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if(route != null) </a:t>
            </a:r>
          </a:p>
          <a:p>
            <a:pPr algn="l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route;</a:t>
            </a:r>
          </a:p>
        </p:txBody>
      </p:sp>
    </p:spTree>
    <p:extLst>
      <p:ext uri="{BB962C8B-B14F-4D97-AF65-F5344CB8AC3E}">
        <p14:creationId xmlns:p14="http://schemas.microsoft.com/office/powerpoint/2010/main" val="359224633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3CAB8D5-9D64-3093-80BB-0E6EA4F4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 finding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4C6222B-EEEE-76FE-751B-691CB3938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Ask the </a:t>
            </a:r>
            <a:r>
              <a:rPr lang="en-GB" sz="3600" dirty="0" err="1"/>
              <a:t>neighbors</a:t>
            </a:r>
            <a:r>
              <a:rPr lang="en-GB" sz="3600" dirty="0"/>
              <a:t> if 'this' is not directly connected.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808A1-5117-4293-4E7B-8367EF9CE369}"/>
              </a:ext>
            </a:extLst>
          </p:cNvPr>
          <p:cNvSpPr txBox="1"/>
          <p:nvPr/>
        </p:nvSpPr>
        <p:spPr>
          <a:xfrm>
            <a:off x="2209800" y="2676765"/>
            <a:ext cx="7772400" cy="3416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if(route != null) 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route;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it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exits.entrySet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().iterator();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&amp;&amp; route == null) {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Entry&lt;String, Room&gt; pair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route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pair.getValue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findRoute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(destination);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if(route != null)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route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pair.getKey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+ " " + route;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route;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D7C05-0286-1B10-D488-E4EE0CDC35A4}"/>
              </a:ext>
            </a:extLst>
          </p:cNvPr>
          <p:cNvSpPr txBox="1"/>
          <p:nvPr/>
        </p:nvSpPr>
        <p:spPr>
          <a:xfrm>
            <a:off x="4573312" y="5601474"/>
            <a:ext cx="5230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panose="02070309020205020404" pitchFamily="49" charset="0"/>
              </a:rPr>
              <a:t>Recursive call to </a:t>
            </a:r>
            <a:r>
              <a:rPr lang="en-GB" sz="2800" dirty="0" err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panose="02070309020205020404" pitchFamily="49" charset="0"/>
              </a:rPr>
              <a:t>neighbors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79B025-35FD-6972-C507-7C69056DE484}"/>
              </a:ext>
            </a:extLst>
          </p:cNvPr>
          <p:cNvCxnSpPr>
            <a:cxnSpLocks/>
          </p:cNvCxnSpPr>
          <p:nvPr/>
        </p:nvCxnSpPr>
        <p:spPr bwMode="auto">
          <a:xfrm flipV="1">
            <a:off x="7157545" y="4708634"/>
            <a:ext cx="0" cy="10510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4993276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C1A7298-BDD9-B705-FE07-45931F8F9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19" y="3466684"/>
            <a:ext cx="7772400" cy="2911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6F94D2-F77B-054B-FC41-22ABDB85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 finding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B05E64-7C74-43F7-558B-60236DEF9B81}"/>
              </a:ext>
            </a:extLst>
          </p:cNvPr>
          <p:cNvSpPr txBox="1"/>
          <p:nvPr/>
        </p:nvSpPr>
        <p:spPr>
          <a:xfrm>
            <a:off x="949434" y="2615408"/>
            <a:ext cx="5146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garden.findRoute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("band-room1");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0EA38A-20B9-0F81-2C7C-2C941559D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76" y="1977686"/>
            <a:ext cx="4866271" cy="2772193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49D5829-FA58-6D41-9D12-DAEFE3EA4A55}"/>
              </a:ext>
            </a:extLst>
          </p:cNvPr>
          <p:cNvSpPr/>
          <p:nvPr/>
        </p:nvSpPr>
        <p:spPr bwMode="auto">
          <a:xfrm>
            <a:off x="7660682" y="1933253"/>
            <a:ext cx="1234077" cy="520521"/>
          </a:xfrm>
          <a:prstGeom prst="roundRect">
            <a:avLst>
              <a:gd name="adj" fmla="val 6956"/>
            </a:avLst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F939A29-4768-D935-D350-2FBA677A70B6}"/>
              </a:ext>
            </a:extLst>
          </p:cNvPr>
          <p:cNvSpPr/>
          <p:nvPr/>
        </p:nvSpPr>
        <p:spPr bwMode="auto">
          <a:xfrm>
            <a:off x="7006572" y="3115878"/>
            <a:ext cx="1234077" cy="520521"/>
          </a:xfrm>
          <a:prstGeom prst="roundRect">
            <a:avLst>
              <a:gd name="adj" fmla="val 6956"/>
            </a:avLst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3002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94D2-F77B-054B-FC41-22ABDB85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 finding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9BCB2-E0FA-3416-867B-CF0C40D0B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1">
                    <a:lumMod val="50000"/>
                  </a:schemeClr>
                </a:solidFill>
              </a:rPr>
              <a:t>'garden' asks its neighbour 'kitchen' to find a route.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1">
                    <a:lumMod val="50000"/>
                  </a:schemeClr>
                </a:solidFill>
              </a:rPr>
              <a:t>'kitchen' doesn't have 'band-room1' as a direct neighbour.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1">
                    <a:lumMod val="50000"/>
                  </a:schemeClr>
                </a:solidFill>
              </a:rPr>
              <a:t>So, it asks its neighbour 'garden'.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1">
                    <a:lumMod val="50000"/>
                  </a:schemeClr>
                </a:solidFill>
              </a:rPr>
              <a:t>'garden' asks 'kitchen'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1">
                    <a:lumMod val="50000"/>
                  </a:schemeClr>
                </a:solidFill>
              </a:rPr>
              <a:t>… endlessly.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1">
                    <a:lumMod val="50000"/>
                  </a:schemeClr>
                </a:solidFill>
              </a:rPr>
              <a:t>We need a way to avoid revisiting</a:t>
            </a:r>
            <a:br>
              <a:rPr lang="en-GB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3200" dirty="0">
                <a:solidFill>
                  <a:schemeClr val="accent1">
                    <a:lumMod val="50000"/>
                  </a:schemeClr>
                </a:solidFill>
              </a:rPr>
              <a:t>a room that's already been tried.</a:t>
            </a:r>
          </a:p>
          <a:p>
            <a:endParaRPr lang="en-GB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BC3EC0-5BFB-4866-6190-C0467347E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 t="-302" r="41577" b="21660"/>
          <a:stretch/>
        </p:blipFill>
        <p:spPr>
          <a:xfrm>
            <a:off x="7194118" y="3278178"/>
            <a:ext cx="3621923" cy="27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4438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E2EFCF-69BA-A249-CF3F-4C0ACBEB683C}"/>
              </a:ext>
            </a:extLst>
          </p:cNvPr>
          <p:cNvSpPr txBox="1"/>
          <p:nvPr/>
        </p:nvSpPr>
        <p:spPr>
          <a:xfrm>
            <a:off x="2456794" y="619105"/>
            <a:ext cx="783020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findRoute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destination,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Set&lt;Room&gt; visited) 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visited.add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route = null;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Iterator&lt;Entry&lt;String, Room&gt;&gt; it =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exits.entrySet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().iterator();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&amp;&amp; route == null) {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Entry&lt;String, Room&gt; pair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Room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pair.getValue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if(!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visited.contains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neighbor.getName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().equals(destination)) 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route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pair.getKey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{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route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neighbor.findRoute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(destination,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visited);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if(route != null)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route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pair.getKey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+ " " + route;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  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  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route;</a:t>
            </a:r>
          </a:p>
          <a:p>
            <a:pPr algn="l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B09FD-FE22-DE0F-B7AA-9534B61CBEAD}"/>
              </a:ext>
            </a:extLst>
          </p:cNvPr>
          <p:cNvSpPr txBox="1"/>
          <p:nvPr/>
        </p:nvSpPr>
        <p:spPr>
          <a:xfrm>
            <a:off x="6132784" y="1313438"/>
            <a:ext cx="464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panose="02070309020205020404" pitchFamily="49" charset="0"/>
              </a:rPr>
              <a:t>Keep track of 'visited' rooms.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87AAD5-98DA-D016-4B52-1E0C4C79A263}"/>
              </a:ext>
            </a:extLst>
          </p:cNvPr>
          <p:cNvCxnSpPr>
            <a:cxnSpLocks/>
          </p:cNvCxnSpPr>
          <p:nvPr/>
        </p:nvCxnSpPr>
        <p:spPr bwMode="auto">
          <a:xfrm flipV="1">
            <a:off x="7147034" y="1114099"/>
            <a:ext cx="0" cy="283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756F79-36A3-EC0E-0C74-D94B4BC21A1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6123" y="3237187"/>
            <a:ext cx="212768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E89ABF-2A81-4B89-476A-76AD86E6696A}"/>
              </a:ext>
            </a:extLst>
          </p:cNvPr>
          <p:cNvCxnSpPr>
            <a:cxnSpLocks/>
            <a:stCxn id="4" idx="1"/>
          </p:cNvCxnSpPr>
          <p:nvPr/>
        </p:nvCxnSpPr>
        <p:spPr bwMode="auto">
          <a:xfrm flipH="1" flipV="1">
            <a:off x="5339255" y="1513493"/>
            <a:ext cx="793529" cy="307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1A71DF-2BB4-5458-5F42-075695401431}"/>
              </a:ext>
            </a:extLst>
          </p:cNvPr>
          <p:cNvCxnSpPr>
            <a:cxnSpLocks/>
          </p:cNvCxnSpPr>
          <p:nvPr/>
        </p:nvCxnSpPr>
        <p:spPr bwMode="auto">
          <a:xfrm flipH="1">
            <a:off x="9080281" y="4419604"/>
            <a:ext cx="79353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4937923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94D2-F77B-054B-FC41-22ABDB85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 finding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B05E64-7C74-43F7-558B-60236DEF9B81}"/>
              </a:ext>
            </a:extLst>
          </p:cNvPr>
          <p:cNvSpPr txBox="1"/>
          <p:nvPr/>
        </p:nvSpPr>
        <p:spPr>
          <a:xfrm>
            <a:off x="897811" y="2089005"/>
            <a:ext cx="5146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garden.findRoute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("band-room1");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0EA38A-20B9-0F81-2C7C-2C941559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22" y="1962966"/>
            <a:ext cx="4866271" cy="2772193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49D5829-FA58-6D41-9D12-DAEFE3EA4A55}"/>
              </a:ext>
            </a:extLst>
          </p:cNvPr>
          <p:cNvSpPr/>
          <p:nvPr/>
        </p:nvSpPr>
        <p:spPr bwMode="auto">
          <a:xfrm>
            <a:off x="7735279" y="1904954"/>
            <a:ext cx="1234077" cy="520521"/>
          </a:xfrm>
          <a:prstGeom prst="roundRect">
            <a:avLst>
              <a:gd name="adj" fmla="val 6956"/>
            </a:avLst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F939A29-4768-D935-D350-2FBA677A70B6}"/>
              </a:ext>
            </a:extLst>
          </p:cNvPr>
          <p:cNvSpPr/>
          <p:nvPr/>
        </p:nvSpPr>
        <p:spPr bwMode="auto">
          <a:xfrm>
            <a:off x="7086711" y="3104017"/>
            <a:ext cx="1234077" cy="520521"/>
          </a:xfrm>
          <a:prstGeom prst="roundRect">
            <a:avLst>
              <a:gd name="adj" fmla="val 6956"/>
            </a:avLst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sign&#10;&#10;Description automatically generated">
            <a:extLst>
              <a:ext uri="{FF2B5EF4-FFF2-40B4-BE49-F238E27FC236}">
                <a16:creationId xmlns:a16="http://schemas.microsoft.com/office/drawing/2014/main" id="{A5774C50-A75D-7273-7301-BB4647A38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07" y="2533608"/>
            <a:ext cx="3187700" cy="120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48CAAC-D051-81BA-5708-05E534C06CAC}"/>
              </a:ext>
            </a:extLst>
          </p:cNvPr>
          <p:cNvSpPr txBox="1"/>
          <p:nvPr/>
        </p:nvSpPr>
        <p:spPr>
          <a:xfrm>
            <a:off x="1059706" y="3956683"/>
            <a:ext cx="514656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Note: This finds a route but does not guarantee to find </a:t>
            </a:r>
            <a:r>
              <a:rPr lang="en-GB" sz="2800" i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the shortest route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.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A shorter route is: south south up west.</a:t>
            </a:r>
          </a:p>
        </p:txBody>
      </p:sp>
    </p:spTree>
    <p:extLst>
      <p:ext uri="{BB962C8B-B14F-4D97-AF65-F5344CB8AC3E}">
        <p14:creationId xmlns:p14="http://schemas.microsoft.com/office/powerpoint/2010/main" val="282803265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CD33-D1DD-1120-090F-63E32F7A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C2A9-B907-3E06-0B1E-8650377F5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Recursion is a powerful programming feature.</a:t>
            </a:r>
          </a:p>
          <a:p>
            <a:r>
              <a:rPr lang="en-GB" dirty="0"/>
              <a:t>Recursion exists when something is defined by reference to itself:</a:t>
            </a:r>
          </a:p>
          <a:p>
            <a:pPr lvl="1"/>
            <a:r>
              <a:rPr lang="en-GB" dirty="0"/>
              <a:t>A method that calls itself.</a:t>
            </a:r>
          </a:p>
          <a:p>
            <a:pPr lvl="1"/>
            <a:r>
              <a:rPr lang="en-GB" dirty="0"/>
              <a:t>A class defined in terms of itself.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72FD04-9BE7-6586-FFF0-D7A0FA17FA88}"/>
              </a:ext>
            </a:extLst>
          </p:cNvPr>
          <p:cNvSpPr txBox="1">
            <a:spLocks/>
          </p:cNvSpPr>
          <p:nvPr/>
        </p:nvSpPr>
        <p:spPr>
          <a:xfrm>
            <a:off x="838200" y="1088233"/>
            <a:ext cx="10515600" cy="5103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82931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CD33-D1DD-1120-090F-63E32F7A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C2A9-B907-3E06-0B1E-8650377F5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Recursion allows actions to be repeated.</a:t>
            </a:r>
          </a:p>
          <a:p>
            <a:r>
              <a:rPr lang="en-GB" dirty="0"/>
              <a:t>It is an alternative to using a loop to repeat actions.</a:t>
            </a:r>
          </a:p>
          <a:p>
            <a:r>
              <a:rPr lang="en-GB" dirty="0"/>
              <a:t>Recursion often works well with recursive data structures, such as graphs and trees.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72FD04-9BE7-6586-FFF0-D7A0FA17FA88}"/>
              </a:ext>
            </a:extLst>
          </p:cNvPr>
          <p:cNvSpPr txBox="1">
            <a:spLocks/>
          </p:cNvSpPr>
          <p:nvPr/>
        </p:nvSpPr>
        <p:spPr>
          <a:xfrm>
            <a:off x="838200" y="1088233"/>
            <a:ext cx="10515600" cy="5103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931062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CD33-D1DD-1120-090F-63E32F7A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C2A9-B907-3E06-0B1E-8650377F5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Care must be taken to avoid 'infinite recursion'.</a:t>
            </a:r>
          </a:p>
          <a:p>
            <a:r>
              <a:rPr lang="en-GB" dirty="0"/>
              <a:t>Infinite recursion is avoided by having one or more non-recursive 'base cases' within the logic of a recursive method.</a:t>
            </a:r>
          </a:p>
          <a:p>
            <a:r>
              <a:rPr lang="en-GB" dirty="0"/>
              <a:t>It is also avoided by avoiding repeating previous, identical actions.</a:t>
            </a: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72FD04-9BE7-6586-FFF0-D7A0FA17FA88}"/>
              </a:ext>
            </a:extLst>
          </p:cNvPr>
          <p:cNvSpPr txBox="1">
            <a:spLocks/>
          </p:cNvSpPr>
          <p:nvPr/>
        </p:nvSpPr>
        <p:spPr>
          <a:xfrm>
            <a:off x="838200" y="1088233"/>
            <a:ext cx="10515600" cy="5103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9703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1BD4-A340-4DED-5DF8-9DF44270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92E2-8878-D130-B4D3-852BB781A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Recursion exists when something is defined by reference to itself:</a:t>
            </a:r>
          </a:p>
          <a:p>
            <a:pPr lvl="1"/>
            <a:r>
              <a:rPr lang="en-GB" dirty="0"/>
              <a:t>A method that calls itself.</a:t>
            </a:r>
          </a:p>
          <a:p>
            <a:pPr lvl="1"/>
            <a:r>
              <a:rPr lang="en-GB" dirty="0"/>
              <a:t>A class defined in terms of itself.</a:t>
            </a:r>
          </a:p>
          <a:p>
            <a:r>
              <a:rPr lang="en-GB" dirty="0"/>
              <a:t>We will look at both of these ideas.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6A7976-F56A-BE17-084D-F5385CCF3E9A}"/>
              </a:ext>
            </a:extLst>
          </p:cNvPr>
          <p:cNvSpPr txBox="1">
            <a:spLocks/>
          </p:cNvSpPr>
          <p:nvPr/>
        </p:nvSpPr>
        <p:spPr>
          <a:xfrm>
            <a:off x="452959" y="4738146"/>
            <a:ext cx="10515600" cy="4969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2833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618D-2B58-C493-5F64-7EC990C1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recursive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98530-09CB-E088-0B42-48D5DC9E91C2}"/>
              </a:ext>
            </a:extLst>
          </p:cNvPr>
          <p:cNvSpPr txBox="1"/>
          <p:nvPr/>
        </p:nvSpPr>
        <p:spPr>
          <a:xfrm>
            <a:off x="1187669" y="2062872"/>
            <a:ext cx="64901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System.out.println("Hello!");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1F384715-B6DA-AD84-B534-BCCB08F8EED9}"/>
              </a:ext>
            </a:extLst>
          </p:cNvPr>
          <p:cNvSpPr/>
          <p:nvPr/>
        </p:nvSpPr>
        <p:spPr bwMode="auto">
          <a:xfrm rot="14134805">
            <a:off x="1719172" y="2498896"/>
            <a:ext cx="1477574" cy="1171213"/>
          </a:xfrm>
          <a:prstGeom prst="arc">
            <a:avLst>
              <a:gd name="adj1" fmla="val 17734070"/>
              <a:gd name="adj2" fmla="val 1258364"/>
            </a:avLst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E7CE0-89A7-96FB-5E25-5B42B0C0AAE4}"/>
              </a:ext>
            </a:extLst>
          </p:cNvPr>
          <p:cNvSpPr txBox="1"/>
          <p:nvPr/>
        </p:nvSpPr>
        <p:spPr>
          <a:xfrm>
            <a:off x="4161218" y="3170868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panose="02070309020205020404" pitchFamily="49" charset="0"/>
              </a:rPr>
              <a:t>The </a:t>
            </a:r>
            <a:r>
              <a:rPr lang="en-GB" sz="2800" dirty="0" err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panose="02070309020205020404" pitchFamily="49" charset="0"/>
              </a:rPr>
              <a:t>sayHello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panose="02070309020205020404" pitchFamily="49" charset="0"/>
              </a:rPr>
              <a:t> method calls itself – infinitely.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4AD2C-FFDC-BCB1-DFA2-B8E80DA9767C}"/>
              </a:ext>
            </a:extLst>
          </p:cNvPr>
          <p:cNvSpPr txBox="1"/>
          <p:nvPr/>
        </p:nvSpPr>
        <p:spPr>
          <a:xfrm>
            <a:off x="6482255" y="3694088"/>
            <a:ext cx="2391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panose="02070309020205020404" pitchFamily="49" charset="0"/>
              </a:rPr>
              <a:t>Expected output: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Hello!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Hello!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Hello!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Hello!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Hello!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976680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D173-E599-4101-E3D5-4DAFC85F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recursive method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BC1EF5F-69F3-DCDE-5010-1E1679A28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35" y="1914541"/>
            <a:ext cx="6783849" cy="4547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1B0005-B3EA-0DE0-BFB4-AB19B5D09DF6}"/>
              </a:ext>
            </a:extLst>
          </p:cNvPr>
          <p:cNvSpPr txBox="1"/>
          <p:nvPr/>
        </p:nvSpPr>
        <p:spPr>
          <a:xfrm>
            <a:off x="8085084" y="3422491"/>
            <a:ext cx="2638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panose="02070309020205020404" pitchFamily="49" charset="0"/>
              </a:rPr>
              <a:t>Actual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E32EC-B34F-EF56-0217-1551405CD8CA}"/>
              </a:ext>
            </a:extLst>
          </p:cNvPr>
          <p:cNvSpPr txBox="1"/>
          <p:nvPr/>
        </p:nvSpPr>
        <p:spPr>
          <a:xfrm>
            <a:off x="2263664" y="2474893"/>
            <a:ext cx="6470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panose="02070309020205020404" pitchFamily="49" charset="0"/>
              </a:rPr>
              <a:t>Infinite recursion leads to a runtime failure: </a:t>
            </a:r>
            <a:r>
              <a:rPr lang="en-GB" sz="2800" dirty="0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StackOverflowError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103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86E6-49AA-1DE9-4D35-13E0C87C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Infinite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7C661-74B9-2CE0-6F05-A2C07B6F4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Each time the </a:t>
            </a:r>
            <a:r>
              <a:rPr lang="en-GB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GB" sz="2800" dirty="0"/>
              <a:t> method is called (recursively) more runtime memory is used.</a:t>
            </a:r>
          </a:p>
          <a:p>
            <a:r>
              <a:rPr lang="en-GB" sz="2800" dirty="0"/>
              <a:t>The total amount of memory is limited.</a:t>
            </a:r>
          </a:p>
          <a:p>
            <a:r>
              <a:rPr lang="en-GB" sz="2800" dirty="0"/>
              <a:t>Eventually, there is no more left and there is no room for (yet) another recursive call.</a:t>
            </a:r>
          </a:p>
          <a:p>
            <a:r>
              <a:rPr lang="en-GB" sz="2800" dirty="0"/>
              <a:t>The manifestation is a </a:t>
            </a:r>
            <a:r>
              <a:rPr lang="en-GB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StackOverflowError</a:t>
            </a:r>
            <a:r>
              <a:rPr lang="en-GB" sz="2800" dirty="0"/>
              <a:t>.</a:t>
            </a:r>
          </a:p>
          <a:p>
            <a:r>
              <a:rPr lang="en-GB" sz="2800" dirty="0"/>
              <a:t>That doesn't happen with an equivalent 'forever' loop version because repeating a loop does not require more memory.</a:t>
            </a:r>
          </a:p>
        </p:txBody>
      </p:sp>
    </p:spTree>
    <p:extLst>
      <p:ext uri="{BB962C8B-B14F-4D97-AF65-F5344CB8AC3E}">
        <p14:creationId xmlns:p14="http://schemas.microsoft.com/office/powerpoint/2010/main" val="5468780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0BF6-8504-56B7-95AF-E85DE0AE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Avoiding infinite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7914-4B15-4BF6-F6B7-A0DBCCF5E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To avoid infinite recursion, there needs to be a route through a recursive method that does not involve a recursive call.</a:t>
            </a:r>
          </a:p>
          <a:p>
            <a:r>
              <a:rPr lang="en-GB" sz="3200" dirty="0"/>
              <a:t>This is called a 'base case'.</a:t>
            </a:r>
          </a:p>
          <a:p>
            <a:r>
              <a:rPr lang="en-GB" sz="3200" dirty="0"/>
              <a:t>A base case provides an escape from infinite recursion.</a:t>
            </a:r>
          </a:p>
          <a:p>
            <a:r>
              <a:rPr lang="en-GB" sz="3200" dirty="0"/>
              <a:t>A base case could be 'empty'; i.e., involve no action, but that still has the effect of limiting the recursion.</a:t>
            </a:r>
          </a:p>
        </p:txBody>
      </p:sp>
    </p:spTree>
    <p:extLst>
      <p:ext uri="{BB962C8B-B14F-4D97-AF65-F5344CB8AC3E}">
        <p14:creationId xmlns:p14="http://schemas.microsoft.com/office/powerpoint/2010/main" val="41894130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270E-6E3D-1A5C-58AC-494C5D60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Avoiding infinite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843E1-2EEC-72DE-9A47-99742DFF5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 base case often results from the use of an if-statement.</a:t>
            </a:r>
          </a:p>
          <a:p>
            <a:r>
              <a:rPr lang="en-GB" sz="4000" dirty="0"/>
              <a:t>This example limits the number of times "Hello!" is printed.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0FBB2-0063-DC20-88F6-0F6C04DC0342}"/>
              </a:ext>
            </a:extLst>
          </p:cNvPr>
          <p:cNvSpPr txBox="1"/>
          <p:nvPr/>
        </p:nvSpPr>
        <p:spPr>
          <a:xfrm>
            <a:off x="4771389" y="4029255"/>
            <a:ext cx="6232635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numberOfTimes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numberOfTimes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System.out.println("Hello!");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numberOfTimes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- 1); 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6532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heme5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heme5" id="{7463D3D9-3C38-F340-8013-6B5B2B69D8C7}" vid="{80E05BFF-A530-C346-91A6-F798A848294F}"/>
    </a:ext>
  </a:extLst>
</a:theme>
</file>

<file path=ppt/theme/theme2.xml><?xml version="1.0" encoding="utf-8"?>
<a:theme xmlns:a="http://schemas.openxmlformats.org/drawingml/2006/main" name="1_OFWJ-7e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WJ-7e" id="{7DC09FEA-DA55-6A45-B872-CEBA92787FA5}" vid="{28F90C76-D640-CC45-9D44-CE7079CB9D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a9fa56-3f32-449a-a721-3e3f49aa5e9a}" enabled="0" method="" siteId="{51a9fa56-3f32-449a-a721-3e3f49aa5e9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OFWJ-7e</Template>
  <TotalTime>3414</TotalTime>
  <Words>1962</Words>
  <Application>Microsoft Macintosh PowerPoint</Application>
  <PresentationFormat>Widescreen</PresentationFormat>
  <Paragraphs>254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Times</vt:lpstr>
      <vt:lpstr>Times Roman</vt:lpstr>
      <vt:lpstr>Trebuchet MS</vt:lpstr>
      <vt:lpstr>Tw Cen MT</vt:lpstr>
      <vt:lpstr>Theme5</vt:lpstr>
      <vt:lpstr>1_OFWJ-7e</vt:lpstr>
      <vt:lpstr>Recursion</vt:lpstr>
      <vt:lpstr>Main concepts to be covered</vt:lpstr>
      <vt:lpstr>Recursion</vt:lpstr>
      <vt:lpstr>Recursion</vt:lpstr>
      <vt:lpstr>A recursive method</vt:lpstr>
      <vt:lpstr>A recursive method</vt:lpstr>
      <vt:lpstr>Infinite recursion</vt:lpstr>
      <vt:lpstr>Avoiding infinite recursion</vt:lpstr>
      <vt:lpstr>Avoiding infinite recursion</vt:lpstr>
      <vt:lpstr>Avoiding infinite recursion</vt:lpstr>
      <vt:lpstr>The recursive calls</vt:lpstr>
      <vt:lpstr>The Divide and Conquer Technique</vt:lpstr>
      <vt:lpstr>Divide and Conquer</vt:lpstr>
      <vt:lpstr>Divide and Conquer: binary search</vt:lpstr>
      <vt:lpstr>Divide and Conquer: binary search</vt:lpstr>
      <vt:lpstr>Binary search of sorted data</vt:lpstr>
      <vt:lpstr>Binary search of sorted data</vt:lpstr>
      <vt:lpstr>Divide and Conquer: binary search</vt:lpstr>
      <vt:lpstr>Divide and Conquer: binary search</vt:lpstr>
      <vt:lpstr>Recursion in Class Definitions</vt:lpstr>
      <vt:lpstr>Recursive classes</vt:lpstr>
      <vt:lpstr>Recursive data types</vt:lpstr>
      <vt:lpstr>Recursion seen in a computer file system</vt:lpstr>
      <vt:lpstr>The file-system project</vt:lpstr>
      <vt:lpstr>A Computer File System</vt:lpstr>
      <vt:lpstr>A Computer File System</vt:lpstr>
      <vt:lpstr>Recursively List Folders</vt:lpstr>
      <vt:lpstr>Recursion for route finding</vt:lpstr>
      <vt:lpstr>Route Finding: recursive classes and methods</vt:lpstr>
      <vt:lpstr>Route finding</vt:lpstr>
      <vt:lpstr>Route finding</vt:lpstr>
      <vt:lpstr>Route finding</vt:lpstr>
      <vt:lpstr>Route finding</vt:lpstr>
      <vt:lpstr>PowerPoint Presentation</vt:lpstr>
      <vt:lpstr>Route finding</vt:lpstr>
      <vt:lpstr>Review</vt:lpstr>
      <vt:lpstr>Review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Barnes</dc:creator>
  <cp:lastModifiedBy>David Barnes</cp:lastModifiedBy>
  <cp:revision>30</cp:revision>
  <dcterms:created xsi:type="dcterms:W3CDTF">2024-02-21T15:27:53Z</dcterms:created>
  <dcterms:modified xsi:type="dcterms:W3CDTF">2025-03-11T10:45:18Z</dcterms:modified>
</cp:coreProperties>
</file>