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  <p:sldMasterId id="2147483760" r:id="rId2"/>
  </p:sldMasterIdLst>
  <p:notesMasterIdLst>
    <p:notesMasterId r:id="rId41"/>
  </p:notesMasterIdLst>
  <p:handoutMasterIdLst>
    <p:handoutMasterId r:id="rId42"/>
  </p:handoutMasterIdLst>
  <p:sldIdLst>
    <p:sldId id="256" r:id="rId3"/>
    <p:sldId id="257" r:id="rId4"/>
    <p:sldId id="259" r:id="rId5"/>
    <p:sldId id="258" r:id="rId6"/>
    <p:sldId id="260" r:id="rId7"/>
    <p:sldId id="262" r:id="rId8"/>
    <p:sldId id="261" r:id="rId9"/>
    <p:sldId id="263" r:id="rId10"/>
    <p:sldId id="264" r:id="rId11"/>
    <p:sldId id="265" r:id="rId12"/>
    <p:sldId id="266" r:id="rId13"/>
    <p:sldId id="284" r:id="rId14"/>
    <p:sldId id="267" r:id="rId15"/>
    <p:sldId id="268" r:id="rId16"/>
    <p:sldId id="269" r:id="rId17"/>
    <p:sldId id="270" r:id="rId18"/>
    <p:sldId id="274" r:id="rId19"/>
    <p:sldId id="275" r:id="rId20"/>
    <p:sldId id="271" r:id="rId21"/>
    <p:sldId id="286" r:id="rId22"/>
    <p:sldId id="272" r:id="rId23"/>
    <p:sldId id="273" r:id="rId24"/>
    <p:sldId id="276" r:id="rId25"/>
    <p:sldId id="285" r:id="rId26"/>
    <p:sldId id="280" r:id="rId27"/>
    <p:sldId id="281" r:id="rId28"/>
    <p:sldId id="282" r:id="rId29"/>
    <p:sldId id="283" r:id="rId30"/>
    <p:sldId id="277" r:id="rId31"/>
    <p:sldId id="278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79" r:id="rId40"/>
  </p:sldIdLst>
  <p:sldSz cx="12192000" cy="6858000"/>
  <p:notesSz cx="6794500" cy="9906000"/>
  <p:defaultTextStyle>
    <a:defPPr marL="0" marR="0" indent="0" algn="l" defTabSz="4572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1pPr>
    <a:lvl2pPr marL="0" marR="0" indent="228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2pPr>
    <a:lvl3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3pPr>
    <a:lvl4pPr marL="0" marR="0" indent="685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4pPr>
    <a:lvl5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5pPr>
    <a:lvl6pPr marL="0" marR="0" indent="1143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6pPr>
    <a:lvl7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7pPr>
    <a:lvl8pPr marL="0" marR="0" indent="1600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8pPr>
    <a:lvl9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Trebuchet MS"/>
        <a:ea typeface="Trebuchet MS"/>
        <a:cs typeface="Trebuchet MS"/>
        <a:sym typeface="Trebuchet M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71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>
      <p:cViewPr varScale="1">
        <p:scale>
          <a:sx n="104" d="100"/>
          <a:sy n="104" d="100"/>
        </p:scale>
        <p:origin x="232" y="5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7945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Verdan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/>
              <a:t>Objects First with Java</a:t>
            </a:r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10700"/>
            <a:ext cx="5359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Verdana" charset="0"/>
              </a:defRPr>
            </a:lvl1pPr>
          </a:lstStyle>
          <a:p>
            <a:r>
              <a:rPr lang="en-GB" altLang="en-US"/>
              <a:t>© David J. Barnes and Michael Kölling</a:t>
            </a:r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11800" y="9410700"/>
            <a:ext cx="12827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Verdana" charset="0"/>
              </a:defRPr>
            </a:lvl1pPr>
          </a:lstStyle>
          <a:p>
            <a:fld id="{1D80ABF8-47DE-A340-95A0-0B537D223BF8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72638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-32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/>
              <a:t>Objects First with Java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4812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itchFamily="-32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" y="742950"/>
            <a:ext cx="6604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05350"/>
            <a:ext cx="4981575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10700"/>
            <a:ext cx="29448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GB" altLang="en-US"/>
              <a:t>© David J. Barnes and Michael Kölling</a:t>
            </a:r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10700"/>
            <a:ext cx="2944812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0D9A124-E75F-9440-8D55-5B3AB7C78FC2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0901947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32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32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32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32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32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1200"/>
              <a:t>Objects First with Java</a:t>
            </a:r>
          </a:p>
        </p:txBody>
      </p:sp>
      <p:sp>
        <p:nvSpPr>
          <p:cNvPr id="33795" name="Rectangle 6"/>
          <p:cNvSpPr>
            <a:spLocks noGrp="1" noChangeArrowheads="1"/>
          </p:cNvSpPr>
          <p:nvPr>
            <p:ph type="ftr" sz="quarter" idx="4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GB" altLang="en-US" sz="1200"/>
              <a:t>© David J. Barnes and Michael Kölling</a:t>
            </a:r>
          </a:p>
        </p:txBody>
      </p:sp>
      <p:sp>
        <p:nvSpPr>
          <p:cNvPr id="3379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469F116F-56CF-BB40-A482-A9B57B710DDA}" type="slidenum">
              <a:rPr lang="en-GB" altLang="en-US" sz="1200"/>
              <a:pPr/>
              <a:t>1</a:t>
            </a:fld>
            <a:endParaRPr lang="en-GB" altLang="en-US" sz="1200"/>
          </a:p>
        </p:txBody>
      </p:sp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" y="742950"/>
            <a:ext cx="6604000" cy="3714750"/>
          </a:xfrm>
          <a:ln/>
        </p:spPr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defRPr/>
            </a:pPr>
            <a:endParaRPr lang="en-GB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3955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>
            <a:extLst>
              <a:ext uri="{FF2B5EF4-FFF2-40B4-BE49-F238E27FC236}">
                <a16:creationId xmlns:a16="http://schemas.microsoft.com/office/drawing/2014/main" id="{B96DA8DB-698C-E8BB-CD36-B364A96646CF}"/>
              </a:ext>
            </a:extLst>
          </p:cNvPr>
          <p:cNvSpPr/>
          <p:nvPr/>
        </p:nvSpPr>
        <p:spPr>
          <a:xfrm>
            <a:off x="728723" y="877418"/>
            <a:ext cx="10734555" cy="5103164"/>
          </a:xfrm>
          <a:prstGeom prst="rect">
            <a:avLst/>
          </a:prstGeom>
          <a:solidFill>
            <a:srgbClr val="FFFFFF">
              <a:alpha val="89711"/>
            </a:srgbClr>
          </a:solidFill>
          <a:ln w="25400">
            <a:solidFill>
              <a:srgbClr val="232A37">
                <a:alpha val="89711"/>
              </a:srgbClr>
            </a:solidFill>
          </a:ln>
          <a:effectLst>
            <a:outerShdw blurRad="190500" dist="92197" dir="3028767" rotWithShape="0">
              <a:srgbClr val="000000">
                <a:alpha val="47650"/>
              </a:srgbClr>
            </a:outerShdw>
          </a:effectLst>
        </p:spPr>
        <p:txBody>
          <a:bodyPr tIns="45720" bIns="45720"/>
          <a:lstStyle/>
          <a:p>
            <a:endParaRPr sz="1200"/>
          </a:p>
        </p:txBody>
      </p:sp>
      <p:sp>
        <p:nvSpPr>
          <p:cNvPr id="15" name="Title Text"/>
          <p:cNvSpPr txBox="1">
            <a:spLocks noGrp="1"/>
          </p:cNvSpPr>
          <p:nvPr>
            <p:ph type="title"/>
          </p:nvPr>
        </p:nvSpPr>
        <p:spPr>
          <a:xfrm>
            <a:off x="863600" y="2286000"/>
            <a:ext cx="10464801" cy="1143001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dirty="0"/>
          </a:p>
        </p:txBody>
      </p:sp>
      <p:sp>
        <p:nvSpPr>
          <p:cNvPr id="16" name="Subtitle"/>
          <p:cNvSpPr txBox="1">
            <a:spLocks noGrp="1"/>
          </p:cNvSpPr>
          <p:nvPr>
            <p:ph type="body" sz="quarter" idx="22"/>
          </p:nvPr>
        </p:nvSpPr>
        <p:spPr>
          <a:xfrm>
            <a:off x="957115" y="3465604"/>
            <a:ext cx="10134430" cy="84638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FontTx/>
              <a:buNone/>
              <a:defRPr>
                <a:solidFill>
                  <a:srgbClr val="2F4468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1544" y="6360984"/>
            <a:ext cx="495649" cy="49244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792400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400"/>
            </a:lvl1pPr>
            <a:lvl2pPr>
              <a:defRPr sz="4000"/>
            </a:lvl2pPr>
            <a:lvl3pPr>
              <a:defRPr sz="3200"/>
            </a:lvl3pPr>
            <a:lvl4pPr>
              <a:defRPr sz="2800"/>
            </a:lvl4pPr>
            <a:lvl5pPr>
              <a:defRPr sz="2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089159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691066" y="6493542"/>
            <a:ext cx="434734" cy="43088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4" name="Title Text"/>
          <p:cNvSpPr txBox="1">
            <a:spLocks noGrp="1"/>
          </p:cNvSpPr>
          <p:nvPr>
            <p:ph type="title"/>
          </p:nvPr>
        </p:nvSpPr>
        <p:spPr>
          <a:xfrm>
            <a:off x="729736" y="395556"/>
            <a:ext cx="10747254" cy="1143001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1936559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"/>
          <p:cNvSpPr/>
          <p:nvPr/>
        </p:nvSpPr>
        <p:spPr>
          <a:xfrm>
            <a:off x="736086" y="361950"/>
            <a:ext cx="10734555" cy="1210213"/>
          </a:xfrm>
          <a:prstGeom prst="rect">
            <a:avLst/>
          </a:prstGeom>
          <a:solidFill>
            <a:srgbClr val="FFFFFF">
              <a:alpha val="89711"/>
            </a:srgbClr>
          </a:solidFill>
          <a:ln w="25400">
            <a:solidFill>
              <a:srgbClr val="232A37">
                <a:alpha val="89711"/>
              </a:srgbClr>
            </a:solidFill>
          </a:ln>
          <a:effectLst>
            <a:outerShdw blurRad="190500" dist="92197" dir="3028767" rotWithShape="0">
              <a:srgbClr val="000000">
                <a:alpha val="47650"/>
              </a:srgbClr>
            </a:outerShdw>
          </a:effectLst>
        </p:spPr>
        <p:txBody>
          <a:bodyPr tIns="45720" bIns="45720"/>
          <a:lstStyle/>
          <a:p>
            <a:endParaRPr sz="1200"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691066" y="6493542"/>
            <a:ext cx="434734" cy="43088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3" name="Title Text"/>
          <p:cNvSpPr txBox="1">
            <a:spLocks noGrp="1"/>
          </p:cNvSpPr>
          <p:nvPr>
            <p:ph type="title"/>
          </p:nvPr>
        </p:nvSpPr>
        <p:spPr>
          <a:xfrm>
            <a:off x="729736" y="395556"/>
            <a:ext cx="10747254" cy="1143001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44" name="Objects First with Java - A Practical Introduction using BlueJ, © David J. Barnes, Michael Kölling"/>
          <p:cNvSpPr txBox="1"/>
          <p:nvPr/>
        </p:nvSpPr>
        <p:spPr>
          <a:xfrm>
            <a:off x="2077269" y="6495551"/>
            <a:ext cx="8052188" cy="33855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45720" bIns="45720">
            <a:spAutoFit/>
          </a:bodyPr>
          <a:lstStyle>
            <a:lvl1pPr algn="r" defTabSz="457200">
              <a:defRPr sz="3200"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rPr sz="1600" dirty="0"/>
              <a:t>Objects First with Java - A Practical Introduction using BlueJ, © David J. Barnes, Michael Kölling</a:t>
            </a:r>
          </a:p>
        </p:txBody>
      </p:sp>
    </p:spTree>
    <p:extLst>
      <p:ext uri="{BB962C8B-B14F-4D97-AF65-F5344CB8AC3E}">
        <p14:creationId xmlns:p14="http://schemas.microsoft.com/office/powerpoint/2010/main" val="4045146720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"/>
          <p:cNvSpPr/>
          <p:nvPr/>
        </p:nvSpPr>
        <p:spPr>
          <a:xfrm>
            <a:off x="736086" y="2635906"/>
            <a:ext cx="10734555" cy="1210213"/>
          </a:xfrm>
          <a:prstGeom prst="rect">
            <a:avLst/>
          </a:prstGeom>
          <a:solidFill>
            <a:srgbClr val="FFFFFF">
              <a:alpha val="89711"/>
            </a:srgbClr>
          </a:solidFill>
          <a:ln w="25400">
            <a:solidFill>
              <a:srgbClr val="232A37">
                <a:alpha val="89711"/>
              </a:srgbClr>
            </a:solidFill>
          </a:ln>
          <a:effectLst>
            <a:outerShdw blurRad="190500" dist="92197" dir="3028767" rotWithShape="0">
              <a:srgbClr val="000000">
                <a:alpha val="47650"/>
              </a:srgbClr>
            </a:outerShdw>
          </a:effectLst>
        </p:spPr>
        <p:txBody>
          <a:bodyPr tIns="45720" bIns="45720"/>
          <a:lstStyle/>
          <a:p>
            <a:endParaRPr sz="1200"/>
          </a:p>
        </p:txBody>
      </p:sp>
      <p:sp>
        <p:nvSpPr>
          <p:cNvPr id="5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691066" y="6493542"/>
            <a:ext cx="434734" cy="43088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xfrm>
            <a:off x="729736" y="2669512"/>
            <a:ext cx="10747254" cy="1143001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54" name="Objects First with Java - A Practical Introduction using BlueJ, © David J. Barnes, Michael Kölling"/>
          <p:cNvSpPr txBox="1"/>
          <p:nvPr/>
        </p:nvSpPr>
        <p:spPr>
          <a:xfrm>
            <a:off x="2069906" y="6493542"/>
            <a:ext cx="8052188" cy="33855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45720" bIns="45720">
            <a:spAutoFit/>
          </a:bodyPr>
          <a:lstStyle>
            <a:lvl1pPr algn="r" defTabSz="457200">
              <a:defRPr sz="3200"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rPr sz="1600" dirty="0"/>
              <a:t>Objects First with Java - A Practical Introduction using BlueJ, © David J. Barnes, Michael Kölling</a:t>
            </a:r>
          </a:p>
        </p:txBody>
      </p:sp>
    </p:spTree>
    <p:extLst>
      <p:ext uri="{BB962C8B-B14F-4D97-AF65-F5344CB8AC3E}">
        <p14:creationId xmlns:p14="http://schemas.microsoft.com/office/powerpoint/2010/main" val="192221605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74400" y="6450914"/>
            <a:ext cx="543739" cy="553996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  <a:sym typeface="Times Roma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36626253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2057400"/>
            <a:ext cx="10464800" cy="1143000"/>
          </a:xfrm>
        </p:spPr>
        <p:txBody>
          <a:bodyPr/>
          <a:lstStyle>
            <a:lvl1pPr>
              <a:defRPr>
                <a:solidFill>
                  <a:srgbClr val="1A3170"/>
                </a:solidFill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962400"/>
            <a:ext cx="10464800" cy="1752600"/>
          </a:xfrm>
        </p:spPr>
        <p:txBody>
          <a:bodyPr/>
          <a:lstStyle>
            <a:lvl1pPr marL="0" indent="0" algn="ctr">
              <a:buFont typeface="Times" charset="0"/>
              <a:buNone/>
              <a:defRPr/>
            </a:lvl1pPr>
          </a:lstStyle>
          <a:p>
            <a:pPr lvl="0"/>
            <a:r>
              <a:rPr lang="en-GB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3214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3810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25600" y="1828800"/>
            <a:ext cx="48768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5600" y="1828800"/>
            <a:ext cx="48768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18184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8F3F7D-5FD6-57EA-4762-5097FE4BCE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694511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736086" y="361950"/>
            <a:ext cx="10734555" cy="1210213"/>
          </a:xfrm>
          <a:prstGeom prst="rect">
            <a:avLst/>
          </a:prstGeom>
          <a:solidFill>
            <a:srgbClr val="FFFFFF">
              <a:alpha val="89711"/>
            </a:srgbClr>
          </a:solidFill>
          <a:ln w="25400">
            <a:solidFill>
              <a:srgbClr val="232A37">
                <a:alpha val="89711"/>
              </a:srgbClr>
            </a:solidFill>
          </a:ln>
          <a:effectLst>
            <a:outerShdw blurRad="190500" dist="92197" dir="3028767" rotWithShape="0">
              <a:srgbClr val="000000">
                <a:alpha val="47650"/>
              </a:srgbClr>
            </a:outerShdw>
          </a:effectLst>
        </p:spPr>
        <p:txBody>
          <a:bodyPr tIns="45720" bIns="45720"/>
          <a:lstStyle/>
          <a:p>
            <a:endParaRPr sz="1200"/>
          </a:p>
        </p:txBody>
      </p:sp>
      <p:sp>
        <p:nvSpPr>
          <p:cNvPr id="3" name="Rectangle"/>
          <p:cNvSpPr/>
          <p:nvPr/>
        </p:nvSpPr>
        <p:spPr>
          <a:xfrm>
            <a:off x="736086" y="1770173"/>
            <a:ext cx="10734555" cy="4666764"/>
          </a:xfrm>
          <a:prstGeom prst="rect">
            <a:avLst/>
          </a:prstGeom>
          <a:solidFill>
            <a:srgbClr val="FFFFFF">
              <a:alpha val="89711"/>
            </a:srgbClr>
          </a:solidFill>
          <a:ln w="25400">
            <a:solidFill>
              <a:srgbClr val="232A37">
                <a:alpha val="89711"/>
              </a:srgbClr>
            </a:solidFill>
          </a:ln>
          <a:effectLst>
            <a:outerShdw blurRad="190500" dist="92197" dir="3028767" rotWithShape="0">
              <a:srgbClr val="000000">
                <a:alpha val="47650"/>
              </a:srgbClr>
            </a:outerShdw>
          </a:effectLst>
        </p:spPr>
        <p:txBody>
          <a:bodyPr tIns="45720" bIns="45720"/>
          <a:lstStyle/>
          <a:p>
            <a:endParaRPr sz="1200"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691066" y="6493542"/>
            <a:ext cx="434734" cy="430885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>
            <a:lvl1pPr>
              <a:defRPr sz="1600"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Title Text"/>
          <p:cNvSpPr txBox="1">
            <a:spLocks noGrp="1"/>
          </p:cNvSpPr>
          <p:nvPr>
            <p:ph type="title"/>
          </p:nvPr>
        </p:nvSpPr>
        <p:spPr>
          <a:xfrm>
            <a:off x="729736" y="395556"/>
            <a:ext cx="10747254" cy="1143001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 anchor="ctr">
            <a:normAutofit/>
          </a:bodyPr>
          <a:lstStyle/>
          <a:p>
            <a:r>
              <a:rPr dirty="0"/>
              <a:t>Title Text</a:t>
            </a:r>
          </a:p>
        </p:txBody>
      </p:sp>
      <p:sp>
        <p:nvSpPr>
          <p:cNvPr id="6" name="Body Level One…"/>
          <p:cNvSpPr txBox="1">
            <a:spLocks noGrp="1"/>
          </p:cNvSpPr>
          <p:nvPr>
            <p:ph type="body" idx="1"/>
          </p:nvPr>
        </p:nvSpPr>
        <p:spPr>
          <a:xfrm>
            <a:off x="1027670" y="1931087"/>
            <a:ext cx="10248026" cy="4344937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>
            <a:normAutofit/>
          </a:bodyPr>
          <a:lstStyle>
            <a:lvl2pPr marL="1110342" indent="-653142">
              <a:defRPr sz="6400"/>
            </a:lvl2pPr>
            <a:lvl3pPr marL="1524000" indent="-609600">
              <a:defRPr sz="6400"/>
            </a:lvl3pPr>
            <a:lvl4pPr marL="2103120" indent="-731520">
              <a:defRPr sz="6400"/>
            </a:lvl4pPr>
            <a:lvl5pPr marL="2560320" indent="-731520">
              <a:defRPr sz="6400"/>
            </a:lvl5pPr>
          </a:lstStyle>
          <a:p>
            <a:r>
              <a:rPr lang="en-GB" dirty="0"/>
              <a:t>Body Level One</a:t>
            </a:r>
          </a:p>
          <a:p>
            <a:pPr lvl="1"/>
            <a:r>
              <a:rPr lang="en-GB" dirty="0"/>
              <a:t>Body Level Two</a:t>
            </a:r>
          </a:p>
          <a:p>
            <a:pPr lvl="2"/>
            <a:r>
              <a:rPr lang="en-GB" dirty="0"/>
              <a:t>Body Level Three</a:t>
            </a:r>
          </a:p>
          <a:p>
            <a:pPr lvl="3"/>
            <a:r>
              <a:rPr lang="en-GB" dirty="0"/>
              <a:t>Body Level Four</a:t>
            </a:r>
          </a:p>
          <a:p>
            <a:pPr lvl="4"/>
            <a:r>
              <a:rPr lang="en-GB" dirty="0"/>
              <a:t>Body Level Five </a:t>
            </a:r>
            <a:r>
              <a:rPr dirty="0"/>
              <a:t>Five</a:t>
            </a:r>
          </a:p>
        </p:txBody>
      </p:sp>
      <p:sp>
        <p:nvSpPr>
          <p:cNvPr id="7" name="Objects First with Java - A Practical Introduction using BlueJ, © David J. Barnes, Michael Kölling"/>
          <p:cNvSpPr txBox="1"/>
          <p:nvPr/>
        </p:nvSpPr>
        <p:spPr>
          <a:xfrm>
            <a:off x="2069906" y="6493542"/>
            <a:ext cx="8052188" cy="33855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45720" bIns="45720">
            <a:spAutoFit/>
          </a:bodyPr>
          <a:lstStyle>
            <a:lvl1pPr algn="r" defTabSz="457200">
              <a:defRPr sz="3200"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rPr sz="1600" dirty="0"/>
              <a:t>Objects First with Java - A Practical Introduction using BlueJ, © David J. Barnes, Michael Kölling</a:t>
            </a:r>
          </a:p>
        </p:txBody>
      </p:sp>
    </p:spTree>
    <p:extLst>
      <p:ext uri="{BB962C8B-B14F-4D97-AF65-F5344CB8AC3E}">
        <p14:creationId xmlns:p14="http://schemas.microsoft.com/office/powerpoint/2010/main" val="1191791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</p:sldLayoutIdLst>
  <p:transition spd="med"/>
  <p:hf sldNum="0" hdr="0" ftr="0" dt="0"/>
  <p:txStyles>
    <p:titleStyle>
      <a:lvl1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1pPr>
      <a:lvl2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2pPr>
      <a:lvl3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3pPr>
      <a:lvl4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4pPr>
      <a:lvl5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5pPr>
      <a:lvl6pPr marL="0" marR="0" indent="22860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6pPr>
      <a:lvl7pPr marL="0" marR="0" indent="45720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7pPr>
      <a:lvl8pPr marL="0" marR="0" indent="68580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8pPr>
      <a:lvl9pPr marL="0" marR="0" indent="91440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9pPr>
    </p:titleStyle>
    <p:bodyStyle>
      <a:lvl1pPr marL="342900" marR="0" indent="-34290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•"/>
        <a:tabLst/>
        <a:defRPr sz="44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1pPr>
      <a:lvl2pPr marL="667430" marR="0" indent="-43883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–"/>
        <a:tabLst/>
        <a:defRPr sz="60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2pPr>
      <a:lvl3pPr marL="866775" marR="0" indent="-409575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•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3pPr>
      <a:lvl4pPr marL="11772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–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4pPr>
      <a:lvl5pPr marL="14058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28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5pPr>
      <a:lvl6pPr marL="16344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6pPr>
      <a:lvl7pPr marL="18630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7pPr>
      <a:lvl8pPr marL="20916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8pPr>
      <a:lvl9pPr marL="23202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9pPr>
    </p:bodyStyle>
    <p:otherStyle>
      <a:lvl1pPr marL="0" marR="0" indent="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1pPr>
      <a:lvl2pPr marL="0" marR="0" indent="2286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2pPr>
      <a:lvl3pPr marL="0" marR="0" indent="4572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3pPr>
      <a:lvl4pPr marL="0" marR="0" indent="6858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4pPr>
      <a:lvl5pPr marL="0" marR="0" indent="9144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5pPr>
      <a:lvl6pPr marL="0" marR="0" indent="11430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6pPr>
      <a:lvl7pPr marL="0" marR="0" indent="13716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7pPr>
      <a:lvl8pPr marL="0" marR="0" indent="16002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8pPr>
      <a:lvl9pPr marL="0" marR="0" indent="18288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"/>
          <p:cNvSpPr/>
          <p:nvPr/>
        </p:nvSpPr>
        <p:spPr>
          <a:xfrm>
            <a:off x="736086" y="404664"/>
            <a:ext cx="10734555" cy="6032273"/>
          </a:xfrm>
          <a:prstGeom prst="rect">
            <a:avLst/>
          </a:prstGeom>
          <a:solidFill>
            <a:srgbClr val="FFFFFF">
              <a:alpha val="89711"/>
            </a:srgbClr>
          </a:solidFill>
          <a:ln w="25400">
            <a:solidFill>
              <a:srgbClr val="232A37">
                <a:alpha val="89711"/>
              </a:srgbClr>
            </a:solidFill>
          </a:ln>
          <a:effectLst>
            <a:outerShdw blurRad="190500" dist="92197" dir="3028767" rotWithShape="0">
              <a:srgbClr val="000000">
                <a:alpha val="47650"/>
              </a:srgbClr>
            </a:outerShdw>
          </a:effectLst>
        </p:spPr>
        <p:txBody>
          <a:bodyPr tIns="45720" bIns="45720"/>
          <a:lstStyle/>
          <a:p>
            <a:endParaRPr sz="1200"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691066" y="6493542"/>
            <a:ext cx="434734" cy="430885"/>
          </a:xfrm>
          <a:prstGeom prst="rect">
            <a:avLst/>
          </a:prstGeom>
          <a:ln w="25400">
            <a:miter lim="400000"/>
          </a:ln>
        </p:spPr>
        <p:txBody>
          <a:bodyPr wrap="none" tIns="91439" bIns="91439">
            <a:spAutoFit/>
          </a:bodyPr>
          <a:lstStyle>
            <a:lvl1pPr>
              <a:defRPr sz="1600"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" name="Objects First with Java - A Practical Introduction using BlueJ, © David J. Barnes, Michael Kölling"/>
          <p:cNvSpPr txBox="1"/>
          <p:nvPr/>
        </p:nvSpPr>
        <p:spPr>
          <a:xfrm>
            <a:off x="2069906" y="6493542"/>
            <a:ext cx="8052188" cy="338554"/>
          </a:xfrm>
          <a:prstGeom prst="rect">
            <a:avLst/>
          </a:prstGeom>
          <a:ln w="254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45720" bIns="45720">
            <a:spAutoFit/>
          </a:bodyPr>
          <a:lstStyle>
            <a:lvl1pPr algn="r" defTabSz="457200">
              <a:defRPr sz="3200"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r>
              <a:rPr sz="1600" dirty="0"/>
              <a:t>Objects First with Java - A Practical Introduction using BlueJ, © David J. Barnes, Michael Kölling</a:t>
            </a:r>
          </a:p>
        </p:txBody>
      </p:sp>
    </p:spTree>
    <p:extLst>
      <p:ext uri="{BB962C8B-B14F-4D97-AF65-F5344CB8AC3E}">
        <p14:creationId xmlns:p14="http://schemas.microsoft.com/office/powerpoint/2010/main" val="3367170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</p:sldLayoutIdLst>
  <p:transition spd="med"/>
  <p:hf sldNum="0" hdr="0" ftr="0" dt="0"/>
  <p:txStyles>
    <p:titleStyle>
      <a:lvl1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1pPr>
      <a:lvl2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2pPr>
      <a:lvl3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3pPr>
      <a:lvl4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4pPr>
      <a:lvl5pPr marL="0" marR="0" indent="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5pPr>
      <a:lvl6pPr marL="0" marR="0" indent="22860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6pPr>
      <a:lvl7pPr marL="0" marR="0" indent="45720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7pPr>
      <a:lvl8pPr marL="0" marR="0" indent="68580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8pPr>
      <a:lvl9pPr marL="0" marR="0" indent="914400" algn="ctr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2F4468"/>
          </a:solidFill>
          <a:uFillTx/>
          <a:latin typeface="Tw Cen MT"/>
          <a:ea typeface="Tw Cen MT"/>
          <a:cs typeface="Tw Cen MT"/>
          <a:sym typeface="Tw Cen MT"/>
        </a:defRPr>
      </a:lvl9pPr>
    </p:titleStyle>
    <p:bodyStyle>
      <a:lvl1pPr marL="342900" marR="0" indent="-34290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•"/>
        <a:tabLst/>
        <a:defRPr sz="44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1pPr>
      <a:lvl2pPr marL="667430" marR="0" indent="-43883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–"/>
        <a:tabLst/>
        <a:defRPr sz="60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2pPr>
      <a:lvl3pPr marL="866775" marR="0" indent="-409575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•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3pPr>
      <a:lvl4pPr marL="11772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–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4pPr>
      <a:lvl5pPr marL="14058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28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5pPr>
      <a:lvl6pPr marL="16344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6pPr>
      <a:lvl7pPr marL="18630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7pPr>
      <a:lvl8pPr marL="20916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8pPr>
      <a:lvl9pPr marL="2320290" marR="0" indent="-491490" algn="l" defTabSz="914400" eaLnBrk="1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264D8B"/>
        </a:buClr>
        <a:buSzPct val="100000"/>
        <a:buFont typeface="Times Roman"/>
        <a:buChar char="»"/>
        <a:tabLst/>
        <a:defRPr sz="4300" b="0" i="0" u="none" strike="noStrike" cap="none" spc="0" baseline="0">
          <a:solidFill>
            <a:srgbClr val="1A3170"/>
          </a:solidFill>
          <a:uFillTx/>
          <a:latin typeface="Tw Cen MT"/>
          <a:ea typeface="Tw Cen MT"/>
          <a:cs typeface="Tw Cen MT"/>
          <a:sym typeface="Tw Cen MT"/>
        </a:defRPr>
      </a:lvl9pPr>
    </p:bodyStyle>
    <p:otherStyle>
      <a:lvl1pPr marL="0" marR="0" indent="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1pPr>
      <a:lvl2pPr marL="0" marR="0" indent="2286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2pPr>
      <a:lvl3pPr marL="0" marR="0" indent="4572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3pPr>
      <a:lvl4pPr marL="0" marR="0" indent="6858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4pPr>
      <a:lvl5pPr marL="0" marR="0" indent="9144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5pPr>
      <a:lvl6pPr marL="0" marR="0" indent="11430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6pPr>
      <a:lvl7pPr marL="0" marR="0" indent="13716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7pPr>
      <a:lvl8pPr marL="0" marR="0" indent="16002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8pPr>
      <a:lvl9pPr marL="0" marR="0" indent="1828800" algn="l" defTabSz="9144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Tw Cen M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More about inheritance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sz="quarter" idx="22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n-cs"/>
              </a:rPr>
              <a:t>Exploring polymorphism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9999663" y="6537326"/>
            <a:ext cx="365806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GB" sz="1000" b="0" dirty="0">
                <a:latin typeface="Trebuchet MS" charset="0"/>
              </a:rPr>
              <a:t>7.0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5" name="Picture 2" descr="fig9-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2" y="1916832"/>
            <a:ext cx="5229252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Overriding: the solution</a:t>
            </a:r>
          </a:p>
        </p:txBody>
      </p:sp>
      <p:sp>
        <p:nvSpPr>
          <p:cNvPr id="13317" name="Oval 6"/>
          <p:cNvSpPr>
            <a:spLocks noChangeArrowheads="1"/>
          </p:cNvSpPr>
          <p:nvPr/>
        </p:nvSpPr>
        <p:spPr bwMode="auto">
          <a:xfrm>
            <a:off x="7712168" y="2189803"/>
            <a:ext cx="3186113" cy="168789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Ctr="1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77"/>
                <a:ea typeface="ＭＳ Ｐゴシック" charset="0"/>
                <a:cs typeface="ＭＳ Ｐゴシック" charset="0"/>
              </a:rPr>
              <a:t>display method in </a:t>
            </a:r>
            <a:r>
              <a:rPr lang="en-US" i="1" dirty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77"/>
                <a:ea typeface="ＭＳ Ｐゴシック" charset="0"/>
                <a:cs typeface="ＭＳ Ｐゴシック" charset="0"/>
              </a:rPr>
              <a:t>both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77"/>
                <a:ea typeface="ＭＳ Ｐゴシック" charset="0"/>
                <a:cs typeface="ＭＳ Ｐゴシック" charset="0"/>
              </a:rPr>
              <a:t> super- and subclasses.</a:t>
            </a:r>
          </a:p>
        </p:txBody>
      </p:sp>
      <p:sp>
        <p:nvSpPr>
          <p:cNvPr id="13318" name="Line 7"/>
          <p:cNvSpPr>
            <a:spLocks noChangeShapeType="1"/>
          </p:cNvSpPr>
          <p:nvPr/>
        </p:nvSpPr>
        <p:spPr bwMode="auto">
          <a:xfrm flipH="1">
            <a:off x="4479832" y="3104204"/>
            <a:ext cx="3308535" cy="828852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3319" name="Line 8"/>
          <p:cNvSpPr>
            <a:spLocks noChangeShapeType="1"/>
          </p:cNvSpPr>
          <p:nvPr/>
        </p:nvSpPr>
        <p:spPr bwMode="auto">
          <a:xfrm flipH="1">
            <a:off x="5303912" y="3132777"/>
            <a:ext cx="2497155" cy="2365925"/>
          </a:xfrm>
          <a:prstGeom prst="line">
            <a:avLst/>
          </a:prstGeom>
          <a:noFill/>
          <a:ln w="38100">
            <a:solidFill>
              <a:schemeClr val="accent1">
                <a:lumMod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13320" name="Oval 9"/>
          <p:cNvSpPr>
            <a:spLocks noChangeArrowheads="1"/>
          </p:cNvSpPr>
          <p:nvPr/>
        </p:nvSpPr>
        <p:spPr bwMode="auto">
          <a:xfrm>
            <a:off x="8016967" y="4399603"/>
            <a:ext cx="2819400" cy="1600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77"/>
                <a:ea typeface="ＭＳ Ｐゴシック" charset="0"/>
                <a:cs typeface="ＭＳ Ｐゴシック" charset="0"/>
              </a:rPr>
              <a:t>Satisfies both static and dynamic type checking.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Overriding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Superclass and subclass define methods with the same signature.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Each has access to the fields of its class.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Superclass satisfies static type check.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Subclass method is called at runtime – it </a:t>
            </a:r>
            <a:r>
              <a:rPr lang="en-US" altLang="en-US" i="1"/>
              <a:t>overrides</a:t>
            </a:r>
            <a:r>
              <a:rPr lang="en-US" altLang="en-US"/>
              <a:t> the superclass version.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What becomes of the superclass version?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Distinct static and dynamic types</a:t>
            </a:r>
          </a:p>
        </p:txBody>
      </p:sp>
      <p:pic>
        <p:nvPicPr>
          <p:cNvPr id="28675" name="Picture 6" descr="fig9-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637" y="2852936"/>
            <a:ext cx="6054725" cy="184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Method lookup</a:t>
            </a:r>
          </a:p>
        </p:txBody>
      </p:sp>
      <p:sp>
        <p:nvSpPr>
          <p:cNvPr id="15364" name="Text Box 6"/>
          <p:cNvSpPr txBox="1">
            <a:spLocks noChangeArrowheads="1"/>
          </p:cNvSpPr>
          <p:nvPr/>
        </p:nvSpPr>
        <p:spPr bwMode="auto">
          <a:xfrm>
            <a:off x="875420" y="5589240"/>
            <a:ext cx="1044116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800" b="0" dirty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77"/>
              </a:rPr>
              <a:t>No inheritance or polymorphism. The obvious method is selected.</a:t>
            </a:r>
          </a:p>
        </p:txBody>
      </p:sp>
      <p:pic>
        <p:nvPicPr>
          <p:cNvPr id="29700" name="Picture 1" descr="fig9-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005" y="1908136"/>
            <a:ext cx="6523989" cy="3681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1" name="Picture 2" descr="fig9-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662" y="1844824"/>
            <a:ext cx="4529401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Method lookup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947428" y="5517232"/>
            <a:ext cx="1029714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b="0" dirty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77"/>
              </a:rPr>
              <a:t>Inheritance but no overriding.</a:t>
            </a:r>
            <a:br>
              <a:rPr lang="en-US" b="0" dirty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77"/>
              </a:rPr>
            </a:br>
            <a:r>
              <a:rPr lang="en-US" b="0" dirty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77"/>
              </a:rPr>
              <a:t>The inheritance hierarchy is ascended, searching for a match.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5" name="Picture 1" descr="fig9-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788" y="1949449"/>
            <a:ext cx="4883150" cy="395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Method lookup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1134811" y="5884558"/>
            <a:ext cx="993710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2800" b="0" dirty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77"/>
              </a:rPr>
              <a:t>Polymorphism and overriding. The </a:t>
            </a:r>
            <a:r>
              <a:rPr lang="en-US" altLang="ja-JP" sz="2800" b="0" dirty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77"/>
              </a:rPr>
              <a:t>'first' version found is used.</a:t>
            </a:r>
            <a:endParaRPr lang="en-US" altLang="en-US" sz="2800" b="0" dirty="0">
              <a:solidFill>
                <a:schemeClr val="accent1">
                  <a:lumMod val="50000"/>
                </a:schemeClr>
              </a:solidFill>
              <a:latin typeface="Tw Cen MT" panose="020B0602020104020603" pitchFamily="34" charset="77"/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Method lookup summary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The variable is accessed.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The object stored in the variable is found.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The class of the object is found.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The class is searched for a method match.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If no match, the superclass is searched.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This is repeated until a match is found, or the class hierarchy is exhausted.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/>
              <a:t>Overriding methods take precedence – they override inherited copies.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Super call in methods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Overridden methods are hidden ...</a:t>
            </a:r>
          </a:p>
          <a:p>
            <a:pPr eaLnBrk="1" hangingPunct="1">
              <a:defRPr/>
            </a:pPr>
            <a:r>
              <a:rPr lang="en-US" dirty="0">
                <a:cs typeface="+mn-cs"/>
              </a:rPr>
              <a:t>... but we often still want to be able to call them.</a:t>
            </a:r>
          </a:p>
          <a:p>
            <a:pPr eaLnBrk="1" hangingPunct="1">
              <a:defRPr/>
            </a:pPr>
            <a:r>
              <a:rPr lang="en-US" dirty="0">
                <a:cs typeface="+mn-cs"/>
              </a:rPr>
              <a:t>An overridden method </a:t>
            </a:r>
            <a:r>
              <a:rPr lang="en-US" i="1" dirty="0">
                <a:cs typeface="+mn-cs"/>
              </a:rPr>
              <a:t>can</a:t>
            </a:r>
            <a:r>
              <a:rPr lang="en-US" dirty="0">
                <a:cs typeface="+mn-cs"/>
              </a:rPr>
              <a:t> be called from the method that overrides it.</a:t>
            </a:r>
          </a:p>
          <a:p>
            <a:pPr lvl="1" eaLnBrk="1" hangingPunct="1">
              <a:defRPr/>
            </a:pPr>
            <a:r>
              <a:rPr lang="en-US" b="1" dirty="0" err="1">
                <a:latin typeface="Courier New" pitchFamily="-32" charset="0"/>
              </a:rPr>
              <a:t>super.method</a:t>
            </a:r>
            <a:r>
              <a:rPr lang="en-US" b="1" dirty="0">
                <a:latin typeface="Courier New" pitchFamily="-32" charset="0"/>
              </a:rPr>
              <a:t>(...)</a:t>
            </a:r>
          </a:p>
          <a:p>
            <a:pPr lvl="1" eaLnBrk="1" hangingPunct="1">
              <a:defRPr/>
            </a:pPr>
            <a:r>
              <a:rPr lang="en-US" dirty="0"/>
              <a:t>Compare with the use of </a:t>
            </a:r>
            <a:r>
              <a:rPr lang="en-US" b="1" dirty="0">
                <a:latin typeface="Courier New" pitchFamily="-32" charset="0"/>
              </a:rPr>
              <a:t>super</a:t>
            </a:r>
            <a:r>
              <a:rPr lang="en-US" dirty="0"/>
              <a:t> in constructors.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Calling an overridden method</a:t>
            </a: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1063212" y="2780928"/>
            <a:ext cx="10065576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dirty="0">
                <a:latin typeface="Courier New" charset="0"/>
              </a:rPr>
              <a:t>public void display()</a:t>
            </a:r>
          </a:p>
          <a:p>
            <a:pPr>
              <a:defRPr/>
            </a:pPr>
            <a:r>
              <a:rPr lang="en-US" sz="2800" dirty="0">
                <a:latin typeface="Courier New" charset="0"/>
              </a:rPr>
              <a:t>{</a:t>
            </a:r>
          </a:p>
          <a:p>
            <a:pPr>
              <a:defRPr/>
            </a:pPr>
            <a:r>
              <a:rPr lang="en-US" sz="2800" dirty="0">
                <a:latin typeface="Courier New" charset="0"/>
              </a:rPr>
              <a:t>    </a:t>
            </a:r>
            <a:r>
              <a:rPr lang="en-US" sz="2800" dirty="0" err="1">
                <a:latin typeface="Courier New" charset="0"/>
              </a:rPr>
              <a:t>super.display</a:t>
            </a:r>
            <a:r>
              <a:rPr lang="en-US" sz="2800" dirty="0">
                <a:latin typeface="Courier New" charset="0"/>
              </a:rPr>
              <a:t>();</a:t>
            </a:r>
          </a:p>
          <a:p>
            <a:pPr>
              <a:defRPr/>
            </a:pPr>
            <a:r>
              <a:rPr lang="en-US" sz="2800" dirty="0">
                <a:latin typeface="Courier New" charset="0"/>
              </a:rPr>
              <a:t>    System.out.println(" [" + filename + "]");</a:t>
            </a:r>
          </a:p>
          <a:p>
            <a:pPr>
              <a:defRPr/>
            </a:pPr>
            <a:r>
              <a:rPr lang="en-US" sz="2800" dirty="0">
                <a:latin typeface="Courier New" charset="0"/>
              </a:rPr>
              <a:t>    </a:t>
            </a:r>
            <a:r>
              <a:rPr lang="en-US" sz="2800" dirty="0" err="1">
                <a:latin typeface="Courier New" charset="0"/>
              </a:rPr>
              <a:t>System.out.println</a:t>
            </a:r>
            <a:r>
              <a:rPr lang="en-US" sz="2800" dirty="0">
                <a:latin typeface="Courier New" charset="0"/>
              </a:rPr>
              <a:t>(" " + caption);</a:t>
            </a:r>
          </a:p>
          <a:p>
            <a:pPr>
              <a:defRPr/>
            </a:pPr>
            <a:r>
              <a:rPr lang="en-US" sz="2800" dirty="0">
                <a:latin typeface="Courier New" charset="0"/>
              </a:rPr>
              <a:t>}</a:t>
            </a:r>
            <a:endParaRPr lang="en-US" sz="2800" dirty="0"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Method polymorphism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>
                <a:cs typeface="+mn-cs"/>
              </a:rPr>
              <a:t>We have been discussing </a:t>
            </a:r>
            <a:r>
              <a:rPr lang="en-US" i="1">
                <a:cs typeface="+mn-cs"/>
              </a:rPr>
              <a:t>polymorphic method dispatch</a:t>
            </a:r>
            <a:r>
              <a:rPr lang="en-US">
                <a:cs typeface="+mn-cs"/>
              </a:rPr>
              <a:t>.</a:t>
            </a:r>
          </a:p>
          <a:p>
            <a:pPr eaLnBrk="1" hangingPunct="1">
              <a:defRPr/>
            </a:pPr>
            <a:r>
              <a:rPr lang="en-US">
                <a:cs typeface="+mn-cs"/>
              </a:rPr>
              <a:t>A polymorphic variable can store objects of varying types.</a:t>
            </a:r>
          </a:p>
          <a:p>
            <a:pPr eaLnBrk="1" hangingPunct="1">
              <a:defRPr/>
            </a:pPr>
            <a:r>
              <a:rPr lang="en-US">
                <a:cs typeface="+mn-cs"/>
              </a:rPr>
              <a:t>Method calls are polymorphic.</a:t>
            </a:r>
          </a:p>
          <a:p>
            <a:pPr lvl="1" eaLnBrk="1" hangingPunct="1">
              <a:defRPr/>
            </a:pPr>
            <a:r>
              <a:rPr lang="en-US"/>
              <a:t>The actual method called depends on the dynamic object type.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Main concepts to be covered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n-cs"/>
              </a:rPr>
              <a:t>method polymorphism</a:t>
            </a:r>
          </a:p>
          <a:p>
            <a:pPr eaLnBrk="1" hangingPunct="1">
              <a:defRPr/>
            </a:pPr>
            <a:r>
              <a:rPr lang="en-US">
                <a:cs typeface="+mn-cs"/>
              </a:rPr>
              <a:t>static and dynamic type</a:t>
            </a:r>
          </a:p>
          <a:p>
            <a:pPr eaLnBrk="1" hangingPunct="1">
              <a:defRPr/>
            </a:pPr>
            <a:r>
              <a:rPr lang="en-US">
                <a:cs typeface="+mn-cs"/>
              </a:rPr>
              <a:t>overriding</a:t>
            </a:r>
          </a:p>
          <a:p>
            <a:pPr eaLnBrk="1" hangingPunct="1">
              <a:defRPr/>
            </a:pPr>
            <a:r>
              <a:rPr lang="en-US">
                <a:cs typeface="+mn-cs"/>
              </a:rPr>
              <a:t>dynamic method lookup</a:t>
            </a:r>
          </a:p>
          <a:p>
            <a:pPr eaLnBrk="1" hangingPunct="1">
              <a:defRPr/>
            </a:pPr>
            <a:r>
              <a:rPr lang="en-US">
                <a:cs typeface="+mn-cs"/>
              </a:rPr>
              <a:t>protected access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The </a:t>
            </a:r>
            <a:r>
              <a:rPr lang="en-US" b="1" dirty="0" err="1">
                <a:latin typeface="Courier New"/>
                <a:cs typeface="Courier New"/>
              </a:rPr>
              <a:t>instanceof</a:t>
            </a:r>
            <a:r>
              <a:rPr lang="en-US" dirty="0"/>
              <a:t> operator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Used to determine the dynamic type.</a:t>
            </a:r>
          </a:p>
          <a:p>
            <a:pPr eaLnBrk="1" hangingPunct="1"/>
            <a:r>
              <a:rPr lang="en-US" altLang="en-US" dirty="0"/>
              <a:t>Identifies 'lost' type information.</a:t>
            </a:r>
          </a:p>
          <a:p>
            <a:pPr eaLnBrk="1" hangingPunct="1"/>
            <a:r>
              <a:rPr lang="en-US" altLang="en-US" dirty="0"/>
              <a:t>A new variable of the matching type is declared if the condition is true:</a:t>
            </a:r>
            <a:endParaRPr lang="en-US" altLang="en-US" b="1" dirty="0">
              <a:solidFill>
                <a:schemeClr val="tx1"/>
              </a:solidFill>
              <a:latin typeface="Courier New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BD8659-3E69-EC2F-1F65-699A3373B3EB}"/>
              </a:ext>
            </a:extLst>
          </p:cNvPr>
          <p:cNvSpPr txBox="1"/>
          <p:nvPr/>
        </p:nvSpPr>
        <p:spPr>
          <a:xfrm>
            <a:off x="2577482" y="4869160"/>
            <a:ext cx="7148402" cy="1292660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91439" rIns="91439" bIns="91439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chemeClr val="tx1"/>
                </a:solidFill>
                <a:latin typeface="Courier New" charset="0"/>
              </a:rPr>
              <a:t>if(post </a:t>
            </a:r>
            <a:r>
              <a:rPr lang="en-US" altLang="en-US" b="1" dirty="0" err="1">
                <a:solidFill>
                  <a:schemeClr val="tx1"/>
                </a:solidFill>
                <a:latin typeface="Courier New" charset="0"/>
              </a:rPr>
              <a:t>instanceof</a:t>
            </a:r>
            <a:r>
              <a:rPr lang="en-US" altLang="en-US" b="1" dirty="0">
                <a:solidFill>
                  <a:schemeClr val="tx1"/>
                </a:solidFill>
                <a:latin typeface="Courier New" charset="0"/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  <a:latin typeface="Courier New" charset="0"/>
              </a:rPr>
              <a:t>MessagePost</a:t>
            </a:r>
            <a:r>
              <a:rPr lang="en-US" altLang="en-US" b="1" dirty="0">
                <a:solidFill>
                  <a:schemeClr val="tx1"/>
                </a:solidFill>
                <a:latin typeface="Courier New" charset="0"/>
              </a:rPr>
              <a:t> msg) {</a:t>
            </a:r>
            <a:br>
              <a:rPr lang="en-US" altLang="en-US" b="1" dirty="0">
                <a:solidFill>
                  <a:schemeClr val="tx1"/>
                </a:solidFill>
                <a:latin typeface="Courier New" charset="0"/>
              </a:rPr>
            </a:br>
            <a:r>
              <a:rPr lang="en-US" altLang="en-US" b="1" dirty="0">
                <a:solidFill>
                  <a:schemeClr val="tx1"/>
                </a:solidFill>
                <a:latin typeface="Courier New" charset="0"/>
              </a:rPr>
              <a:t>    </a:t>
            </a:r>
            <a:r>
              <a:rPr lang="en-US" altLang="en-US" b="1" i="1" dirty="0">
                <a:solidFill>
                  <a:schemeClr val="tx1"/>
                </a:solidFill>
              </a:rPr>
              <a:t>… access </a:t>
            </a:r>
            <a:r>
              <a:rPr lang="en-US" altLang="en-US" b="1" i="1" dirty="0" err="1">
                <a:solidFill>
                  <a:schemeClr val="tx1"/>
                </a:solidFill>
              </a:rPr>
              <a:t>MessagePost</a:t>
            </a:r>
            <a:r>
              <a:rPr lang="en-US" altLang="en-US" b="1" i="1" dirty="0">
                <a:solidFill>
                  <a:schemeClr val="tx1"/>
                </a:solidFill>
              </a:rPr>
              <a:t> methods via msg …</a:t>
            </a:r>
            <a:br>
              <a:rPr lang="en-US" altLang="en-US" b="1" i="1" dirty="0">
                <a:solidFill>
                  <a:schemeClr val="tx1"/>
                </a:solidFill>
              </a:rPr>
            </a:br>
            <a:r>
              <a:rPr lang="en-US" altLang="en-US" b="1" dirty="0">
                <a:solidFill>
                  <a:schemeClr val="tx1"/>
                </a:solidFill>
                <a:latin typeface="Courier New" charset="0"/>
              </a:rPr>
              <a:t>}</a:t>
            </a:r>
            <a:endParaRPr kumimoji="0" lang="en-US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</a:t>
            </a:r>
            <a:r>
              <a:rPr lang="en-US" altLang="en-US" b="1" dirty="0">
                <a:latin typeface="Courier New" charset="0"/>
                <a:ea typeface="Courier New" charset="0"/>
                <a:cs typeface="Courier New" charset="0"/>
              </a:rPr>
              <a:t>Object</a:t>
            </a:r>
            <a:r>
              <a:rPr lang="en-US" altLang="en-US" dirty="0"/>
              <a:t> class</a:t>
            </a:r>
            <a:r>
              <a:rPr lang="en-US" altLang="ja-JP" dirty="0"/>
              <a:t>'s methods</a:t>
            </a:r>
            <a:endParaRPr lang="en-US" alt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Methods in </a:t>
            </a:r>
            <a:r>
              <a:rPr lang="en-US" b="1" dirty="0">
                <a:latin typeface="Courier New" pitchFamily="-32" charset="0"/>
                <a:cs typeface="+mn-cs"/>
              </a:rPr>
              <a:t>Object</a:t>
            </a:r>
            <a:r>
              <a:rPr lang="en-US" dirty="0">
                <a:cs typeface="+mn-cs"/>
              </a:rPr>
              <a:t> are inherited by all classes.</a:t>
            </a:r>
          </a:p>
          <a:p>
            <a:pPr eaLnBrk="1" hangingPunct="1">
              <a:defRPr/>
            </a:pPr>
            <a:r>
              <a:rPr lang="en-US" dirty="0">
                <a:cs typeface="+mn-cs"/>
              </a:rPr>
              <a:t>Any of these may be overridden.</a:t>
            </a:r>
          </a:p>
          <a:p>
            <a:pPr eaLnBrk="1" hangingPunct="1">
              <a:defRPr/>
            </a:pPr>
            <a:r>
              <a:rPr lang="en-US" dirty="0">
                <a:cs typeface="+mn-cs"/>
              </a:rPr>
              <a:t>The </a:t>
            </a:r>
            <a:r>
              <a:rPr lang="en-US" b="1" dirty="0" err="1">
                <a:latin typeface="Courier New" pitchFamily="-32" charset="0"/>
                <a:cs typeface="+mn-cs"/>
              </a:rPr>
              <a:t>toString</a:t>
            </a:r>
            <a:r>
              <a:rPr lang="en-US" dirty="0">
                <a:cs typeface="+mn-cs"/>
              </a:rPr>
              <a:t> method is commonly overridden:</a:t>
            </a:r>
          </a:p>
          <a:p>
            <a:pPr lvl="1" eaLnBrk="1" hangingPunct="1">
              <a:defRPr/>
            </a:pPr>
            <a:r>
              <a:rPr lang="en-US" b="1" dirty="0">
                <a:latin typeface="Courier New" pitchFamily="-32" charset="0"/>
              </a:rPr>
              <a:t>public String </a:t>
            </a:r>
            <a:r>
              <a:rPr lang="en-US" b="1" dirty="0" err="1">
                <a:latin typeface="Courier New" pitchFamily="-32" charset="0"/>
              </a:rPr>
              <a:t>toString</a:t>
            </a:r>
            <a:r>
              <a:rPr lang="en-US" b="1" dirty="0">
                <a:latin typeface="Courier New" pitchFamily="-32" charset="0"/>
              </a:rPr>
              <a:t>()</a:t>
            </a:r>
            <a:endParaRPr lang="en-US" b="1" dirty="0"/>
          </a:p>
          <a:p>
            <a:pPr lvl="1" eaLnBrk="1" hangingPunct="1">
              <a:defRPr/>
            </a:pPr>
            <a:r>
              <a:rPr lang="en-US" dirty="0"/>
              <a:t>Returns a string representation of the object.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Overriding </a:t>
            </a:r>
            <a:r>
              <a:rPr lang="en-US" b="1" dirty="0" err="1">
                <a:latin typeface="Courier New"/>
                <a:cs typeface="Courier New"/>
              </a:rPr>
              <a:t>toString</a:t>
            </a:r>
            <a:r>
              <a:rPr lang="en-US" dirty="0">
                <a:cs typeface="+mj-cs"/>
              </a:rPr>
              <a:t> in </a:t>
            </a:r>
            <a:r>
              <a:rPr lang="en-US" b="1" dirty="0">
                <a:latin typeface="Courier New"/>
                <a:cs typeface="Courier New"/>
              </a:rPr>
              <a:t>Post</a:t>
            </a: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1642269" y="1988840"/>
            <a:ext cx="8907462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dirty="0">
                <a:latin typeface="Courier New" charset="0"/>
              </a:rPr>
              <a:t>public String </a:t>
            </a:r>
            <a:r>
              <a:rPr lang="en-US" sz="1600" dirty="0" err="1">
                <a:latin typeface="Courier New" charset="0"/>
              </a:rPr>
              <a:t>toString</a:t>
            </a:r>
            <a:r>
              <a:rPr lang="en-US" sz="1600" dirty="0">
                <a:latin typeface="Courier New" charset="0"/>
              </a:rPr>
              <a:t>()</a:t>
            </a:r>
          </a:p>
          <a:p>
            <a:pPr>
              <a:defRPr/>
            </a:pPr>
            <a:r>
              <a:rPr lang="en-US" sz="1600" dirty="0">
                <a:latin typeface="Courier New" charset="0"/>
              </a:rPr>
              <a:t>{</a:t>
            </a:r>
          </a:p>
          <a:p>
            <a:pPr>
              <a:defRPr/>
            </a:pPr>
            <a:r>
              <a:rPr lang="en-US" sz="1600" dirty="0">
                <a:latin typeface="Courier New" charset="0"/>
              </a:rPr>
              <a:t>    String text = username + "\n" + </a:t>
            </a:r>
            <a:r>
              <a:rPr lang="en-US" sz="1600" dirty="0" err="1">
                <a:latin typeface="Courier New" charset="0"/>
              </a:rPr>
              <a:t>timeString</a:t>
            </a:r>
            <a:r>
              <a:rPr lang="en-US" sz="1600" dirty="0">
                <a:latin typeface="Courier New" charset="0"/>
              </a:rPr>
              <a:t>(timestamp); </a:t>
            </a:r>
          </a:p>
          <a:p>
            <a:pPr>
              <a:defRPr/>
            </a:pPr>
            <a:r>
              <a:rPr lang="en-US" sz="1600" dirty="0">
                <a:latin typeface="Courier New" charset="0"/>
              </a:rPr>
              <a:t>    if(likes &gt; 0) {</a:t>
            </a:r>
          </a:p>
          <a:p>
            <a:pPr>
              <a:defRPr/>
            </a:pPr>
            <a:r>
              <a:rPr lang="en-US" sz="1600" dirty="0">
                <a:latin typeface="Courier New" charset="0"/>
              </a:rPr>
              <a:t>        text += " - " + likes + " people like this.\n";</a:t>
            </a:r>
          </a:p>
          <a:p>
            <a:pPr>
              <a:defRPr/>
            </a:pPr>
            <a:r>
              <a:rPr lang="en-US" sz="1600" dirty="0">
                <a:latin typeface="Courier New" charset="0"/>
              </a:rPr>
              <a:t>    }</a:t>
            </a:r>
          </a:p>
          <a:p>
            <a:pPr>
              <a:defRPr/>
            </a:pPr>
            <a:r>
              <a:rPr lang="en-US" sz="1600" dirty="0">
                <a:latin typeface="Courier New" charset="0"/>
              </a:rPr>
              <a:t>    else {</a:t>
            </a:r>
          </a:p>
          <a:p>
            <a:pPr>
              <a:defRPr/>
            </a:pPr>
            <a:r>
              <a:rPr lang="en-US" sz="1600" dirty="0">
                <a:latin typeface="Courier New" charset="0"/>
              </a:rPr>
              <a:t>        text += "\n";</a:t>
            </a:r>
          </a:p>
          <a:p>
            <a:pPr>
              <a:defRPr/>
            </a:pPr>
            <a:r>
              <a:rPr lang="en-US" sz="1600" dirty="0">
                <a:latin typeface="Courier New" charset="0"/>
              </a:rPr>
              <a:t>    }</a:t>
            </a:r>
          </a:p>
          <a:p>
            <a:pPr>
              <a:defRPr/>
            </a:pPr>
            <a:r>
              <a:rPr lang="en-US" sz="1600" dirty="0">
                <a:latin typeface="Courier New" charset="0"/>
              </a:rPr>
              <a:t>    if(</a:t>
            </a:r>
            <a:r>
              <a:rPr lang="en-US" sz="1600" dirty="0" err="1">
                <a:latin typeface="Courier New" charset="0"/>
              </a:rPr>
              <a:t>comments.isEmpty</a:t>
            </a:r>
            <a:r>
              <a:rPr lang="en-US" sz="1600" dirty="0">
                <a:latin typeface="Courier New" charset="0"/>
              </a:rPr>
              <a:t>()) {</a:t>
            </a:r>
          </a:p>
          <a:p>
            <a:pPr>
              <a:defRPr/>
            </a:pPr>
            <a:r>
              <a:rPr lang="en-US" sz="1600" dirty="0">
                <a:latin typeface="Courier New" charset="0"/>
              </a:rPr>
              <a:t>        return text + " No comments.\n";</a:t>
            </a:r>
          </a:p>
          <a:p>
            <a:pPr>
              <a:defRPr/>
            </a:pPr>
            <a:r>
              <a:rPr lang="en-US" sz="1600" dirty="0">
                <a:latin typeface="Courier New" charset="0"/>
              </a:rPr>
              <a:t>    }</a:t>
            </a:r>
          </a:p>
          <a:p>
            <a:pPr>
              <a:defRPr/>
            </a:pPr>
            <a:r>
              <a:rPr lang="en-US" sz="1600" dirty="0">
                <a:latin typeface="Courier New" charset="0"/>
              </a:rPr>
              <a:t>    else {</a:t>
            </a:r>
          </a:p>
          <a:p>
            <a:pPr>
              <a:defRPr/>
            </a:pPr>
            <a:r>
              <a:rPr lang="en-US" sz="1600" dirty="0">
                <a:latin typeface="Courier New" charset="0"/>
              </a:rPr>
              <a:t>        return text + " " + </a:t>
            </a:r>
            <a:r>
              <a:rPr lang="en-US" sz="1600" dirty="0" err="1">
                <a:latin typeface="Courier New" charset="0"/>
              </a:rPr>
              <a:t>comments.size</a:t>
            </a:r>
            <a:r>
              <a:rPr lang="en-US" sz="1600" dirty="0">
                <a:latin typeface="Courier New" charset="0"/>
              </a:rPr>
              <a:t>() +</a:t>
            </a:r>
          </a:p>
          <a:p>
            <a:pPr>
              <a:defRPr/>
            </a:pPr>
            <a:r>
              <a:rPr lang="en-US" sz="1600" dirty="0">
                <a:latin typeface="Courier New" charset="0"/>
              </a:rPr>
              <a:t>               " comment(s). Click here to view.\n";</a:t>
            </a:r>
          </a:p>
          <a:p>
            <a:pPr>
              <a:defRPr/>
            </a:pPr>
            <a:r>
              <a:rPr lang="en-US" sz="1600" dirty="0">
                <a:latin typeface="Courier New" charset="0"/>
              </a:rPr>
              <a:t>    }</a:t>
            </a:r>
          </a:p>
          <a:p>
            <a:pPr>
              <a:defRPr/>
            </a:pPr>
            <a:r>
              <a:rPr lang="en-US" sz="1600" dirty="0">
                <a:latin typeface="Courier New" charset="0"/>
              </a:rPr>
              <a:t>} 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Overriding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toString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Explicit print methods can often be omitted from a class:</a:t>
            </a:r>
          </a:p>
          <a:p>
            <a:pPr marL="457200" lvl="1" indent="0">
              <a:buNone/>
              <a:defRPr/>
            </a:pPr>
            <a:r>
              <a:rPr lang="en-US" sz="2400" b="1" dirty="0">
                <a:solidFill>
                  <a:schemeClr val="tx1"/>
                </a:solidFill>
                <a:latin typeface="Courier New" pitchFamily="-32" charset="0"/>
              </a:rPr>
              <a:t>System.out.println(</a:t>
            </a:r>
            <a:r>
              <a:rPr lang="en-US" sz="2400" b="1" dirty="0" err="1">
                <a:solidFill>
                  <a:schemeClr val="tx1"/>
                </a:solidFill>
                <a:latin typeface="Courier New" pitchFamily="-32" charset="0"/>
              </a:rPr>
              <a:t>post.toString</a:t>
            </a:r>
            <a:r>
              <a:rPr lang="en-US" sz="2400" b="1" dirty="0">
                <a:solidFill>
                  <a:schemeClr val="tx1"/>
                </a:solidFill>
                <a:latin typeface="Courier New" pitchFamily="-32" charset="0"/>
              </a:rPr>
              <a:t>());</a:t>
            </a:r>
            <a:br>
              <a:rPr lang="en-US" sz="2400" b="1" dirty="0">
                <a:solidFill>
                  <a:schemeClr val="tx1"/>
                </a:solidFill>
                <a:latin typeface="Courier New" pitchFamily="-32" charset="0"/>
              </a:rPr>
            </a:br>
            <a:endParaRPr lang="en-US" sz="3600" b="1" dirty="0">
              <a:solidFill>
                <a:schemeClr val="tx1"/>
              </a:solidFill>
            </a:endParaRPr>
          </a:p>
          <a:p>
            <a:pPr eaLnBrk="1" hangingPunct="1">
              <a:defRPr/>
            </a:pPr>
            <a:r>
              <a:rPr lang="en-US" dirty="0">
                <a:cs typeface="+mn-cs"/>
              </a:rPr>
              <a:t>Calls to </a:t>
            </a:r>
            <a:r>
              <a:rPr lang="en-US" b="1" dirty="0" err="1">
                <a:latin typeface="Courier New" pitchFamily="-32" charset="0"/>
                <a:cs typeface="+mn-cs"/>
              </a:rPr>
              <a:t>println</a:t>
            </a:r>
            <a:r>
              <a:rPr lang="en-US" dirty="0">
                <a:cs typeface="+mn-cs"/>
              </a:rPr>
              <a:t> with just an object automatically result in </a:t>
            </a:r>
            <a:r>
              <a:rPr lang="en-US" b="1" dirty="0">
                <a:latin typeface="Courier New" pitchFamily="-32" charset="0"/>
                <a:cs typeface="+mn-cs"/>
              </a:rPr>
              <a:t>toString</a:t>
            </a:r>
            <a:r>
              <a:rPr lang="en-US" dirty="0">
                <a:cs typeface="+mn-cs"/>
              </a:rPr>
              <a:t> being called:</a:t>
            </a:r>
            <a:br>
              <a:rPr lang="en-US" dirty="0">
                <a:cs typeface="+mn-cs"/>
              </a:rPr>
            </a:br>
            <a:r>
              <a:rPr lang="en-US" sz="2400" b="1" dirty="0">
                <a:solidFill>
                  <a:schemeClr val="tx1"/>
                </a:solidFill>
                <a:latin typeface="Courier New" pitchFamily="-32" charset="0"/>
              </a:rPr>
              <a:t>System.out.println(post);</a:t>
            </a:r>
            <a:endParaRPr lang="en-US" b="1" dirty="0">
              <a:solidFill>
                <a:schemeClr val="tx1"/>
              </a:solidFill>
            </a:endParaRPr>
          </a:p>
          <a:p>
            <a:pPr lvl="1" eaLnBrk="1" hangingPunct="1">
              <a:defRPr/>
            </a:pPr>
            <a:endParaRPr lang="en-US" sz="2000" dirty="0">
              <a:latin typeface="Courier New" pitchFamily="-32" charset="0"/>
            </a:endParaRP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StringBuilder</a:t>
            </a: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 dirty="0"/>
              <a:t>Consider using </a:t>
            </a:r>
            <a:r>
              <a:rPr lang="en-US" altLang="en-US" b="1" dirty="0" err="1">
                <a:latin typeface="Courier New" charset="0"/>
              </a:rPr>
              <a:t>StringBuilder</a:t>
            </a:r>
            <a:r>
              <a:rPr lang="en-US" altLang="en-US" dirty="0"/>
              <a:t> as an alternative to concatenation: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sz="2400" b="1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StringBuilder</a:t>
            </a:r>
            <a:r>
              <a:rPr lang="en-US" altLang="en-US" sz="24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 builder = new </a:t>
            </a:r>
            <a:r>
              <a:rPr lang="en-US" altLang="en-US" sz="2400" b="1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StringBuilder</a:t>
            </a:r>
            <a:r>
              <a:rPr lang="en-US" altLang="en-US" sz="24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();</a:t>
            </a:r>
            <a:br>
              <a:rPr lang="en-US" altLang="en-US" sz="24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en-US" sz="2400" b="1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builder.append</a:t>
            </a:r>
            <a:r>
              <a:rPr lang="en-US" altLang="en-US" sz="24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(username);</a:t>
            </a:r>
            <a:br>
              <a:rPr lang="en-US" altLang="en-US" sz="24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en-US" sz="2400" b="1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builder.append</a:t>
            </a:r>
            <a:r>
              <a:rPr lang="en-US" altLang="en-US" sz="24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('\n');</a:t>
            </a:r>
            <a:br>
              <a:rPr lang="en-US" altLang="en-US" sz="24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en-US" sz="2400" b="1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builder.append</a:t>
            </a:r>
            <a:r>
              <a:rPr lang="en-US" altLang="en-US" sz="24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altLang="en-US" sz="2400" b="1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timeString</a:t>
            </a:r>
            <a:r>
              <a:rPr lang="en-US" altLang="en-US" sz="24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(timestamp));</a:t>
            </a:r>
            <a:br>
              <a:rPr lang="en-US" altLang="en-US" sz="24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en-US" sz="24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…</a:t>
            </a:r>
            <a:br>
              <a:rPr lang="en-US" altLang="en-US" sz="24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en-US" sz="24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return </a:t>
            </a:r>
            <a:r>
              <a:rPr lang="en-US" altLang="en-US" sz="2400" b="1" dirty="0" err="1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builder.toString</a:t>
            </a:r>
            <a:r>
              <a:rPr lang="en-US" altLang="en-US" sz="2400" b="1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();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>
                <a:cs typeface="+mj-cs"/>
              </a:rPr>
              <a:t>Object equality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GB" altLang="en-US" dirty="0"/>
              <a:t>What does it mean for two objects to be 'the same'?</a:t>
            </a:r>
          </a:p>
          <a:p>
            <a:pPr lvl="1" eaLnBrk="1" hangingPunct="1"/>
            <a:r>
              <a:rPr lang="en-GB" altLang="en-US" dirty="0"/>
              <a:t>Reference equality.</a:t>
            </a:r>
          </a:p>
          <a:p>
            <a:pPr lvl="1" eaLnBrk="1" hangingPunct="1"/>
            <a:r>
              <a:rPr lang="en-GB" altLang="en-US" dirty="0"/>
              <a:t>Content equality.</a:t>
            </a:r>
          </a:p>
          <a:p>
            <a:pPr eaLnBrk="1" hangingPunct="1"/>
            <a:r>
              <a:rPr lang="en-GB" altLang="en-US" dirty="0"/>
              <a:t>Compare the use of </a:t>
            </a:r>
            <a:r>
              <a:rPr lang="en-GB" altLang="en-US" b="1" dirty="0">
                <a:latin typeface="Courier New" charset="0"/>
              </a:rPr>
              <a:t>==</a:t>
            </a:r>
            <a:r>
              <a:rPr lang="en-GB" altLang="en-US" dirty="0"/>
              <a:t> with </a:t>
            </a:r>
            <a:r>
              <a:rPr lang="en-GB" altLang="en-US" b="1" dirty="0">
                <a:latin typeface="Courier New" charset="0"/>
              </a:rPr>
              <a:t>equals()</a:t>
            </a:r>
            <a:r>
              <a:rPr lang="en-GB" altLang="en-US" dirty="0"/>
              <a:t> between strings.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dirty="0">
                <a:cs typeface="+mj-cs"/>
              </a:rPr>
              <a:t>Overriding </a:t>
            </a:r>
            <a:r>
              <a:rPr lang="en-GB" b="1" dirty="0">
                <a:latin typeface="Courier New"/>
                <a:cs typeface="Courier New"/>
              </a:rPr>
              <a:t>equals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1945135" y="1988840"/>
            <a:ext cx="8301730" cy="415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r>
              <a:rPr lang="en-GB" altLang="en-US" dirty="0">
                <a:latin typeface="Courier New" charset="0"/>
              </a:rPr>
              <a:t>public </a:t>
            </a:r>
            <a:r>
              <a:rPr lang="en-GB" altLang="en-US" dirty="0" err="1">
                <a:latin typeface="Courier New" charset="0"/>
              </a:rPr>
              <a:t>boolean</a:t>
            </a:r>
            <a:r>
              <a:rPr lang="en-GB" altLang="en-US" dirty="0">
                <a:latin typeface="Courier New" charset="0"/>
              </a:rPr>
              <a:t> equals(Object </a:t>
            </a:r>
            <a:r>
              <a:rPr lang="en-GB" altLang="en-US" dirty="0" err="1">
                <a:latin typeface="Courier New" charset="0"/>
              </a:rPr>
              <a:t>obj</a:t>
            </a:r>
            <a:r>
              <a:rPr lang="en-GB" altLang="en-US" dirty="0">
                <a:latin typeface="Courier New" charset="0"/>
              </a:rPr>
              <a:t>)</a:t>
            </a:r>
          </a:p>
          <a:p>
            <a:r>
              <a:rPr lang="en-GB" altLang="en-US" dirty="0">
                <a:latin typeface="Courier New" charset="0"/>
              </a:rPr>
              <a:t>{</a:t>
            </a:r>
          </a:p>
          <a:p>
            <a:r>
              <a:rPr lang="en-GB" altLang="en-US" dirty="0">
                <a:latin typeface="Courier New" charset="0"/>
              </a:rPr>
              <a:t>    if(this == </a:t>
            </a:r>
            <a:r>
              <a:rPr lang="en-GB" altLang="en-US" dirty="0" err="1">
                <a:latin typeface="Courier New" charset="0"/>
              </a:rPr>
              <a:t>obj</a:t>
            </a:r>
            <a:r>
              <a:rPr lang="en-GB" altLang="en-US" dirty="0">
                <a:latin typeface="Courier New" charset="0"/>
              </a:rPr>
              <a:t>) {</a:t>
            </a:r>
          </a:p>
          <a:p>
            <a:r>
              <a:rPr lang="en-GB" altLang="en-US" dirty="0">
                <a:latin typeface="Courier New" charset="0"/>
              </a:rPr>
              <a:t>        return true;</a:t>
            </a:r>
            <a:br>
              <a:rPr lang="en-GB" altLang="en-US" dirty="0">
                <a:latin typeface="Courier New" charset="0"/>
              </a:rPr>
            </a:br>
            <a:r>
              <a:rPr lang="en-GB" altLang="en-US" dirty="0">
                <a:latin typeface="Courier New" charset="0"/>
              </a:rPr>
              <a:t>    }</a:t>
            </a:r>
          </a:p>
          <a:p>
            <a:r>
              <a:rPr lang="en-GB" altLang="en-US" dirty="0">
                <a:latin typeface="Courier New" charset="0"/>
              </a:rPr>
              <a:t>    if(!(</a:t>
            </a:r>
            <a:r>
              <a:rPr lang="en-GB" altLang="en-US" dirty="0" err="1">
                <a:latin typeface="Courier New" charset="0"/>
              </a:rPr>
              <a:t>obj</a:t>
            </a:r>
            <a:r>
              <a:rPr lang="en-GB" altLang="en-US" dirty="0">
                <a:latin typeface="Courier New" charset="0"/>
              </a:rPr>
              <a:t> </a:t>
            </a:r>
            <a:r>
              <a:rPr lang="en-GB" altLang="en-US" dirty="0" err="1">
                <a:latin typeface="Courier New" charset="0"/>
              </a:rPr>
              <a:t>instanceof</a:t>
            </a:r>
            <a:r>
              <a:rPr lang="en-GB" altLang="en-US" dirty="0">
                <a:latin typeface="Courier New" charset="0"/>
              </a:rPr>
              <a:t> </a:t>
            </a:r>
            <a:r>
              <a:rPr lang="en-GB" altLang="en-US" i="1" dirty="0" err="1">
                <a:latin typeface="Courier New" charset="0"/>
              </a:rPr>
              <a:t>ThisType</a:t>
            </a:r>
            <a:r>
              <a:rPr lang="en-GB" altLang="en-US" dirty="0">
                <a:latin typeface="Courier New" charset="0"/>
              </a:rPr>
              <a:t>)) {</a:t>
            </a:r>
          </a:p>
          <a:p>
            <a:r>
              <a:rPr lang="en-GB" altLang="en-US" dirty="0">
                <a:latin typeface="Courier New" charset="0"/>
              </a:rPr>
              <a:t>        return false;</a:t>
            </a:r>
            <a:br>
              <a:rPr lang="en-GB" altLang="en-US" dirty="0">
                <a:latin typeface="Courier New" charset="0"/>
              </a:rPr>
            </a:br>
            <a:r>
              <a:rPr lang="en-GB" altLang="en-US" dirty="0">
                <a:latin typeface="Courier New" charset="0"/>
              </a:rPr>
              <a:t>    }</a:t>
            </a:r>
          </a:p>
          <a:p>
            <a:r>
              <a:rPr lang="en-GB" altLang="en-US" dirty="0">
                <a:latin typeface="Courier New" charset="0"/>
              </a:rPr>
              <a:t>    </a:t>
            </a:r>
            <a:r>
              <a:rPr lang="en-GB" altLang="en-US" i="1" dirty="0" err="1">
                <a:latin typeface="Courier New" charset="0"/>
              </a:rPr>
              <a:t>ThisType</a:t>
            </a:r>
            <a:r>
              <a:rPr lang="en-GB" altLang="en-US" dirty="0">
                <a:latin typeface="Courier New" charset="0"/>
              </a:rPr>
              <a:t> other = (</a:t>
            </a:r>
            <a:r>
              <a:rPr lang="en-GB" altLang="en-US" i="1" dirty="0" err="1">
                <a:latin typeface="Courier New" charset="0"/>
              </a:rPr>
              <a:t>ThisType</a:t>
            </a:r>
            <a:r>
              <a:rPr lang="en-GB" altLang="en-US" dirty="0">
                <a:latin typeface="Courier New" charset="0"/>
              </a:rPr>
              <a:t>) </a:t>
            </a:r>
            <a:r>
              <a:rPr lang="en-GB" altLang="en-US" dirty="0" err="1">
                <a:latin typeface="Courier New" charset="0"/>
              </a:rPr>
              <a:t>obj</a:t>
            </a:r>
            <a:r>
              <a:rPr lang="en-GB" altLang="en-US" dirty="0">
                <a:latin typeface="Courier New" charset="0"/>
              </a:rPr>
              <a:t>;</a:t>
            </a:r>
          </a:p>
          <a:p>
            <a:r>
              <a:rPr lang="en-GB" altLang="en-US" dirty="0">
                <a:latin typeface="Courier New" charset="0"/>
              </a:rPr>
              <a:t>    </a:t>
            </a:r>
            <a:r>
              <a:rPr lang="en-GB" altLang="en-US" dirty="0">
                <a:solidFill>
                  <a:schemeClr val="accent1">
                    <a:lumMod val="50000"/>
                  </a:schemeClr>
                </a:solidFill>
                <a:latin typeface="Courier New" charset="0"/>
              </a:rPr>
              <a:t>… </a:t>
            </a:r>
            <a:r>
              <a:rPr lang="en-GB" altLang="en-US" i="1" dirty="0">
                <a:solidFill>
                  <a:schemeClr val="accent1">
                    <a:lumMod val="50000"/>
                  </a:schemeClr>
                </a:solidFill>
                <a:latin typeface="Courier New" charset="0"/>
              </a:rPr>
              <a:t>compare fields of</a:t>
            </a:r>
            <a:r>
              <a:rPr lang="en-GB" altLang="en-US" dirty="0">
                <a:solidFill>
                  <a:schemeClr val="accent1">
                    <a:lumMod val="50000"/>
                  </a:schemeClr>
                </a:solidFill>
                <a:latin typeface="Courier New" charset="0"/>
              </a:rPr>
              <a:t> this </a:t>
            </a:r>
            <a:r>
              <a:rPr lang="en-GB" altLang="en-US" i="1" dirty="0">
                <a:solidFill>
                  <a:schemeClr val="accent1">
                    <a:lumMod val="50000"/>
                  </a:schemeClr>
                </a:solidFill>
                <a:latin typeface="Courier New" charset="0"/>
              </a:rPr>
              <a:t>and</a:t>
            </a:r>
            <a:r>
              <a:rPr lang="en-GB" altLang="en-US" dirty="0">
                <a:solidFill>
                  <a:schemeClr val="accent1">
                    <a:lumMod val="50000"/>
                  </a:schemeClr>
                </a:solidFill>
                <a:latin typeface="Courier New" charset="0"/>
              </a:rPr>
              <a:t> other …</a:t>
            </a:r>
          </a:p>
          <a:p>
            <a:r>
              <a:rPr lang="en-GB" altLang="en-US" dirty="0">
                <a:latin typeface="Courier New" charset="0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GB" dirty="0">
                <a:cs typeface="+mj-cs"/>
              </a:rPr>
              <a:t>Overriding </a:t>
            </a:r>
            <a:r>
              <a:rPr lang="en-GB" b="1" dirty="0">
                <a:latin typeface="Courier New"/>
                <a:cs typeface="Courier New"/>
              </a:rPr>
              <a:t>equals</a:t>
            </a:r>
            <a:r>
              <a:rPr lang="en-GB" dirty="0">
                <a:cs typeface="+mj-cs"/>
              </a:rPr>
              <a:t> in </a:t>
            </a:r>
            <a:r>
              <a:rPr lang="en-GB" b="1" dirty="0">
                <a:latin typeface="Courier New"/>
                <a:cs typeface="Courier New"/>
              </a:rPr>
              <a:t>Student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3156734" y="1916832"/>
            <a:ext cx="5878532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2000" dirty="0">
                <a:latin typeface="Courier New" charset="0"/>
              </a:rPr>
              <a:t>public </a:t>
            </a:r>
            <a:r>
              <a:rPr lang="en-GB" sz="2000" dirty="0" err="1">
                <a:latin typeface="Courier New" charset="0"/>
              </a:rPr>
              <a:t>boolean</a:t>
            </a:r>
            <a:r>
              <a:rPr lang="en-GB" sz="2000" dirty="0">
                <a:latin typeface="Courier New" charset="0"/>
              </a:rPr>
              <a:t> equals(Object </a:t>
            </a:r>
            <a:r>
              <a:rPr lang="en-GB" sz="2000" dirty="0" err="1">
                <a:latin typeface="Courier New" charset="0"/>
              </a:rPr>
              <a:t>obj</a:t>
            </a:r>
            <a:r>
              <a:rPr lang="en-GB" sz="2000" dirty="0">
                <a:latin typeface="Courier New" charset="0"/>
              </a:rPr>
              <a:t>)</a:t>
            </a:r>
          </a:p>
          <a:p>
            <a:pPr>
              <a:defRPr/>
            </a:pPr>
            <a:r>
              <a:rPr lang="en-GB" sz="2000" dirty="0">
                <a:latin typeface="Courier New" charset="0"/>
              </a:rPr>
              <a:t>{</a:t>
            </a:r>
          </a:p>
          <a:p>
            <a:pPr>
              <a:defRPr/>
            </a:pPr>
            <a:r>
              <a:rPr lang="en-GB" sz="2000" dirty="0">
                <a:latin typeface="Courier New" charset="0"/>
              </a:rPr>
              <a:t>    if(this == </a:t>
            </a:r>
            <a:r>
              <a:rPr lang="en-GB" sz="2000" dirty="0" err="1">
                <a:latin typeface="Courier New" charset="0"/>
              </a:rPr>
              <a:t>obj</a:t>
            </a:r>
            <a:r>
              <a:rPr lang="en-GB" sz="2000" dirty="0">
                <a:latin typeface="Courier New" charset="0"/>
              </a:rPr>
              <a:t>) {</a:t>
            </a:r>
          </a:p>
          <a:p>
            <a:pPr>
              <a:defRPr/>
            </a:pPr>
            <a:r>
              <a:rPr lang="en-GB" sz="2000" dirty="0">
                <a:latin typeface="Courier New" charset="0"/>
              </a:rPr>
              <a:t>        return true;</a:t>
            </a:r>
            <a:br>
              <a:rPr lang="en-GB" sz="2000" dirty="0">
                <a:latin typeface="Courier New" charset="0"/>
              </a:rPr>
            </a:br>
            <a:r>
              <a:rPr lang="en-GB" sz="2000" dirty="0">
                <a:latin typeface="Courier New" charset="0"/>
              </a:rPr>
              <a:t>    }</a:t>
            </a:r>
          </a:p>
          <a:p>
            <a:pPr>
              <a:defRPr/>
            </a:pPr>
            <a:r>
              <a:rPr lang="en-GB" sz="2000" dirty="0">
                <a:latin typeface="Courier New" charset="0"/>
              </a:rPr>
              <a:t>    if(!(</a:t>
            </a:r>
            <a:r>
              <a:rPr lang="en-GB" sz="2000" dirty="0" err="1">
                <a:latin typeface="Courier New" charset="0"/>
              </a:rPr>
              <a:t>obj</a:t>
            </a:r>
            <a:r>
              <a:rPr lang="en-GB" sz="2000" dirty="0">
                <a:latin typeface="Courier New" charset="0"/>
              </a:rPr>
              <a:t> </a:t>
            </a:r>
            <a:r>
              <a:rPr lang="en-GB" sz="2000" dirty="0" err="1">
                <a:latin typeface="Courier New" charset="0"/>
              </a:rPr>
              <a:t>instanceof</a:t>
            </a:r>
            <a:r>
              <a:rPr lang="en-GB" sz="2000" dirty="0">
                <a:latin typeface="Courier New" charset="0"/>
              </a:rPr>
              <a:t> Student)) {</a:t>
            </a:r>
          </a:p>
          <a:p>
            <a:pPr>
              <a:defRPr/>
            </a:pPr>
            <a:r>
              <a:rPr lang="en-GB" sz="2000" dirty="0">
                <a:latin typeface="Courier New" charset="0"/>
              </a:rPr>
              <a:t>        return false;</a:t>
            </a:r>
          </a:p>
          <a:p>
            <a:pPr>
              <a:defRPr/>
            </a:pPr>
            <a:r>
              <a:rPr lang="en-GB" sz="2000" dirty="0">
                <a:latin typeface="Courier New" charset="0"/>
              </a:rPr>
              <a:t>    }</a:t>
            </a:r>
          </a:p>
          <a:p>
            <a:pPr>
              <a:defRPr/>
            </a:pPr>
            <a:r>
              <a:rPr lang="en-GB" sz="2000" dirty="0">
                <a:latin typeface="Courier New" charset="0"/>
              </a:rPr>
              <a:t>    Student other = (Student) </a:t>
            </a:r>
            <a:r>
              <a:rPr lang="en-GB" sz="2000" dirty="0" err="1">
                <a:latin typeface="Courier New" charset="0"/>
              </a:rPr>
              <a:t>obj</a:t>
            </a:r>
            <a:r>
              <a:rPr lang="en-GB" sz="2000" dirty="0">
                <a:latin typeface="Courier New" charset="0"/>
              </a:rPr>
              <a:t>;</a:t>
            </a:r>
          </a:p>
          <a:p>
            <a:pPr>
              <a:defRPr/>
            </a:pPr>
            <a:r>
              <a:rPr lang="en-GB" sz="2000" dirty="0">
                <a:latin typeface="Courier New" charset="0"/>
              </a:rPr>
              <a:t>    return </a:t>
            </a:r>
            <a:r>
              <a:rPr lang="en-GB" sz="2000" dirty="0" err="1">
                <a:latin typeface="Courier New" charset="0"/>
              </a:rPr>
              <a:t>name.equals</a:t>
            </a:r>
            <a:r>
              <a:rPr lang="en-GB" sz="2000" dirty="0">
                <a:latin typeface="Courier New" charset="0"/>
              </a:rPr>
              <a:t>(</a:t>
            </a:r>
            <a:r>
              <a:rPr lang="en-GB" sz="2000" dirty="0" err="1">
                <a:latin typeface="Courier New" charset="0"/>
              </a:rPr>
              <a:t>other.name</a:t>
            </a:r>
            <a:r>
              <a:rPr lang="en-GB" sz="2000" dirty="0">
                <a:latin typeface="Courier New" charset="0"/>
              </a:rPr>
              <a:t>) &amp;&amp;</a:t>
            </a:r>
          </a:p>
          <a:p>
            <a:pPr>
              <a:defRPr/>
            </a:pPr>
            <a:r>
              <a:rPr lang="en-GB" sz="2000" dirty="0">
                <a:latin typeface="Courier New" charset="0"/>
              </a:rPr>
              <a:t>           </a:t>
            </a:r>
            <a:r>
              <a:rPr lang="en-GB" sz="2000" dirty="0" err="1">
                <a:latin typeface="Courier New" charset="0"/>
              </a:rPr>
              <a:t>id.equals</a:t>
            </a:r>
            <a:r>
              <a:rPr lang="en-GB" sz="2000" dirty="0">
                <a:latin typeface="Courier New" charset="0"/>
              </a:rPr>
              <a:t>(</a:t>
            </a:r>
            <a:r>
              <a:rPr lang="en-GB" sz="2000" dirty="0" err="1">
                <a:latin typeface="Courier New" charset="0"/>
              </a:rPr>
              <a:t>other.id</a:t>
            </a:r>
            <a:r>
              <a:rPr lang="en-GB" sz="2000" dirty="0">
                <a:latin typeface="Courier New" charset="0"/>
              </a:rPr>
              <a:t>) &amp;&amp;</a:t>
            </a:r>
          </a:p>
          <a:p>
            <a:pPr>
              <a:defRPr/>
            </a:pPr>
            <a:r>
              <a:rPr lang="en-GB" sz="2000" dirty="0">
                <a:latin typeface="Courier New" charset="0"/>
              </a:rPr>
              <a:t>           credits == </a:t>
            </a:r>
            <a:r>
              <a:rPr lang="en-GB" sz="2000" dirty="0" err="1">
                <a:latin typeface="Courier New" charset="0"/>
              </a:rPr>
              <a:t>other.credits</a:t>
            </a:r>
            <a:r>
              <a:rPr lang="en-GB" sz="2000" dirty="0">
                <a:latin typeface="Courier New" charset="0"/>
              </a:rPr>
              <a:t>;</a:t>
            </a:r>
          </a:p>
          <a:p>
            <a:pPr>
              <a:defRPr/>
            </a:pPr>
            <a:r>
              <a:rPr lang="en-GB" sz="2000" dirty="0">
                <a:latin typeface="Courier New" charset="0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z="4000" dirty="0"/>
              <a:t>Overriding </a:t>
            </a:r>
            <a:r>
              <a:rPr lang="en-GB" sz="4000" b="1" dirty="0" err="1">
                <a:latin typeface="Courier New"/>
                <a:cs typeface="Courier New"/>
              </a:rPr>
              <a:t>hashCode</a:t>
            </a:r>
            <a:r>
              <a:rPr lang="en-GB" sz="4000" dirty="0"/>
              <a:t> in </a:t>
            </a:r>
            <a:r>
              <a:rPr lang="en-GB" sz="4000" b="1" dirty="0">
                <a:latin typeface="Courier New"/>
                <a:cs typeface="Courier New"/>
              </a:rPr>
              <a:t>Student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2307142" y="2348880"/>
            <a:ext cx="7577715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GB" sz="2800" dirty="0">
                <a:latin typeface="Courier New" charset="0"/>
              </a:rPr>
              <a:t>public int </a:t>
            </a:r>
            <a:r>
              <a:rPr lang="en-GB" sz="2800" dirty="0" err="1">
                <a:latin typeface="Courier New" charset="0"/>
              </a:rPr>
              <a:t>hashCode</a:t>
            </a:r>
            <a:r>
              <a:rPr lang="en-GB" sz="2800" dirty="0">
                <a:latin typeface="Courier New" charset="0"/>
              </a:rPr>
              <a:t>()</a:t>
            </a:r>
          </a:p>
          <a:p>
            <a:pPr>
              <a:defRPr/>
            </a:pPr>
            <a:r>
              <a:rPr lang="en-GB" sz="2800" dirty="0">
                <a:latin typeface="Courier New" charset="0"/>
              </a:rPr>
              <a:t>{</a:t>
            </a:r>
          </a:p>
          <a:p>
            <a:pPr>
              <a:defRPr/>
            </a:pPr>
            <a:r>
              <a:rPr lang="en-GB" sz="2800" dirty="0">
                <a:latin typeface="Courier New" charset="0"/>
              </a:rPr>
              <a:t>    </a:t>
            </a:r>
            <a:r>
              <a:rPr lang="en-GB" sz="28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Objects.hash</a:t>
            </a:r>
            <a:r>
              <a:rPr lang="en-GB" sz="28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(name, credits, id</a:t>
            </a:r>
            <a:r>
              <a:rPr lang="en-GB" sz="2800" dirty="0"/>
              <a:t> </a:t>
            </a:r>
          </a:p>
          <a:p>
            <a:pPr>
              <a:defRPr/>
            </a:pPr>
            <a:r>
              <a:rPr lang="en-GB" sz="2800" dirty="0">
                <a:latin typeface="Courier New" charset="0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Protected access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200" dirty="0"/>
              <a:t>Private access in the superclass may be too restrictive for a subclass.</a:t>
            </a:r>
          </a:p>
          <a:p>
            <a:pPr eaLnBrk="1" hangingPunct="1">
              <a:defRPr/>
            </a:pPr>
            <a:r>
              <a:rPr lang="en-US" sz="3200" dirty="0"/>
              <a:t>The closer inheritance relationship is supported by </a:t>
            </a:r>
            <a:r>
              <a:rPr lang="en-US" sz="3200" i="1" dirty="0"/>
              <a:t>protected access</a:t>
            </a:r>
            <a:r>
              <a:rPr lang="en-US" sz="3200" dirty="0"/>
              <a:t>.</a:t>
            </a:r>
          </a:p>
          <a:p>
            <a:pPr eaLnBrk="1" hangingPunct="1">
              <a:defRPr/>
            </a:pPr>
            <a:r>
              <a:rPr lang="en-US" sz="3200" dirty="0"/>
              <a:t>Protected access is more restricted than public access.</a:t>
            </a:r>
          </a:p>
          <a:p>
            <a:pPr eaLnBrk="1" hangingPunct="1">
              <a:defRPr/>
            </a:pPr>
            <a:r>
              <a:rPr lang="en-US" sz="3200" dirty="0"/>
              <a:t>We still recommend keeping fields private.</a:t>
            </a:r>
          </a:p>
          <a:p>
            <a:pPr lvl="1" eaLnBrk="1" hangingPunct="1">
              <a:defRPr/>
            </a:pPr>
            <a:r>
              <a:rPr lang="en-US" sz="2800" dirty="0"/>
              <a:t>Define protected accessors and mutators.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The inheritance hierarchy</a:t>
            </a:r>
          </a:p>
        </p:txBody>
      </p:sp>
      <p:pic>
        <p:nvPicPr>
          <p:cNvPr id="19459" name="Picture 1" descr="fig9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681" y="1916832"/>
            <a:ext cx="5608638" cy="440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Access levels</a:t>
            </a:r>
          </a:p>
        </p:txBody>
      </p:sp>
      <p:pic>
        <p:nvPicPr>
          <p:cNvPr id="47107" name="Picture 7" descr="fig9-16-colou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304" y="1988840"/>
            <a:ext cx="6957392" cy="4212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76458-2D1C-59D7-1A8B-351E43765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Limits of inheritance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1CE9C3-D9A8-1EE5-2F54-BC52CC43FB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Inheritance supports code reuse.</a:t>
            </a:r>
          </a:p>
          <a:p>
            <a:r>
              <a:rPr lang="en-GB" i="1" dirty="0"/>
              <a:t>Composition</a:t>
            </a:r>
            <a:r>
              <a:rPr lang="en-GB" dirty="0"/>
              <a:t> also supports reuse.</a:t>
            </a:r>
          </a:p>
          <a:p>
            <a:r>
              <a:rPr lang="en-GB" dirty="0"/>
              <a:t>An instance field of a library type is a typical example of composition.</a:t>
            </a:r>
          </a:p>
          <a:p>
            <a:r>
              <a:rPr lang="en-GB" dirty="0"/>
              <a:t> Composition is sometimes more appropriate than inheritance.</a:t>
            </a:r>
          </a:p>
        </p:txBody>
      </p:sp>
    </p:spTree>
    <p:extLst>
      <p:ext uri="{BB962C8B-B14F-4D97-AF65-F5344CB8AC3E}">
        <p14:creationId xmlns:p14="http://schemas.microsoft.com/office/powerpoint/2010/main" val="1659801320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6F4EA-D816-6E08-2FFC-CAFEB37B8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Inappropriate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22E49-3BBB-3DBA-C468-6AB6439249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A stack is a well-known data structure providing last-in first-out (LIFO) access to its elements via </a:t>
            </a:r>
            <a:r>
              <a:rPr lang="en-GB" sz="3200" i="1" dirty="0"/>
              <a:t>push</a:t>
            </a:r>
            <a:r>
              <a:rPr lang="en-GB" sz="3200" dirty="0"/>
              <a:t> and </a:t>
            </a:r>
            <a:r>
              <a:rPr lang="en-GB" sz="3200" i="1" dirty="0"/>
              <a:t>pop</a:t>
            </a:r>
            <a:r>
              <a:rPr lang="en-GB" sz="3200" dirty="0"/>
              <a:t> operations.</a:t>
            </a:r>
          </a:p>
          <a:p>
            <a:r>
              <a:rPr lang="en-GB" sz="3200" dirty="0"/>
              <a:t>Stack in </a:t>
            </a:r>
            <a:r>
              <a:rPr lang="en-GB" sz="3200" dirty="0" err="1"/>
              <a:t>java.util</a:t>
            </a:r>
            <a:r>
              <a:rPr lang="en-GB" sz="3200" dirty="0"/>
              <a:t> has push and pop methods.</a:t>
            </a:r>
          </a:p>
          <a:p>
            <a:r>
              <a:rPr lang="en-GB" sz="3200" dirty="0"/>
              <a:t>Stack extends Vector, which is similar to ArrayList.</a:t>
            </a:r>
          </a:p>
          <a:p>
            <a:r>
              <a:rPr lang="en-GB" sz="3200" dirty="0"/>
              <a:t>The inherited methods are not appropriate in a stack data structure.</a:t>
            </a:r>
          </a:p>
        </p:txBody>
      </p:sp>
    </p:spTree>
    <p:extLst>
      <p:ext uri="{BB962C8B-B14F-4D97-AF65-F5344CB8AC3E}">
        <p14:creationId xmlns:p14="http://schemas.microsoft.com/office/powerpoint/2010/main" val="3949202444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11F04-95BB-E094-BCFF-E7ED5F31C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Inappropriate inheritance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51CDF2-D2E5-AD97-9082-F2CA039E5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477" y="2015512"/>
            <a:ext cx="6762923" cy="40652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ABE22DA-B0EC-EDB5-B792-A0D433D5267F}"/>
              </a:ext>
            </a:extLst>
          </p:cNvPr>
          <p:cNvSpPr txBox="1"/>
          <p:nvPr/>
        </p:nvSpPr>
        <p:spPr>
          <a:xfrm>
            <a:off x="1127448" y="2109237"/>
            <a:ext cx="2880320" cy="4031873"/>
          </a:xfrm>
          <a:prstGeom prst="rect">
            <a:avLst/>
          </a:prstGeom>
          <a:noFill/>
          <a:ln w="254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sz="3200" b="0" dirty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77"/>
              </a:rPr>
              <a:t>Elements could be added to and removed from somewhere other than the top of the stack, via the inherited methods.</a:t>
            </a:r>
          </a:p>
        </p:txBody>
      </p:sp>
    </p:spTree>
    <p:extLst>
      <p:ext uri="{BB962C8B-B14F-4D97-AF65-F5344CB8AC3E}">
        <p14:creationId xmlns:p14="http://schemas.microsoft.com/office/powerpoint/2010/main" val="909684720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F7375-F216-F6D6-F118-0F3A3C991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Stack via composition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485620-37D1-F8EC-A732-3A35B9330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776" y="2053793"/>
            <a:ext cx="6929200" cy="41143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7D17CD-D194-4662-AF44-5C6C3902FC58}"/>
              </a:ext>
            </a:extLst>
          </p:cNvPr>
          <p:cNvSpPr txBox="1"/>
          <p:nvPr/>
        </p:nvSpPr>
        <p:spPr>
          <a:xfrm>
            <a:off x="1055440" y="2060848"/>
            <a:ext cx="25202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0" dirty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77"/>
              </a:rPr>
              <a:t>Only </a:t>
            </a:r>
            <a:r>
              <a:rPr lang="en-GB" sz="28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GB" sz="2800" b="0" dirty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77"/>
              </a:rPr>
              <a:t> and </a:t>
            </a:r>
            <a:r>
              <a:rPr lang="en-GB" sz="28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GB" sz="2800" b="0" dirty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77"/>
              </a:rPr>
              <a:t> are available from Stack, but the Vector code can still be used to manage the elements in the stack.</a:t>
            </a:r>
          </a:p>
        </p:txBody>
      </p:sp>
    </p:spTree>
    <p:extLst>
      <p:ext uri="{BB962C8B-B14F-4D97-AF65-F5344CB8AC3E}">
        <p14:creationId xmlns:p14="http://schemas.microsoft.com/office/powerpoint/2010/main" val="2983574458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23B09-FD31-FC70-5226-6C2B14CF4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Limiting inheritance: final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77C5FE-DBDA-8D9A-A6C6-E08364AB3B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Subclasses can be prevented by designating a class as final:</a:t>
            </a:r>
            <a:br>
              <a:rPr lang="en-GB" dirty="0"/>
            </a:br>
            <a:r>
              <a:rPr lang="en-GB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final class String</a:t>
            </a:r>
            <a:endParaRPr lang="en-GB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Prevents subclasses from breaking the immutable nature of strings, for instance.</a:t>
            </a:r>
          </a:p>
        </p:txBody>
      </p:sp>
    </p:spTree>
    <p:extLst>
      <p:ext uri="{BB962C8B-B14F-4D97-AF65-F5344CB8AC3E}">
        <p14:creationId xmlns:p14="http://schemas.microsoft.com/office/powerpoint/2010/main" val="446649190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F9AFA-4F80-A766-C313-C97A89FE5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Limiting inheritance: sealed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8AF9F-2F6A-7E0F-028E-E0161F2580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We can prevent unlimited extension of a superclass by sealing it and naming the permitted subclasses:</a:t>
            </a:r>
            <a:br>
              <a:rPr lang="en-GB" dirty="0"/>
            </a:br>
            <a:r>
              <a:rPr lang="en-GB" sz="2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public sealed class Post permits </a:t>
            </a:r>
            <a:r>
              <a:rPr lang="en-GB" sz="22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MessagePost</a:t>
            </a:r>
            <a:r>
              <a:rPr lang="en-GB" sz="22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en-GB" sz="2200" b="1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PhotoPost</a:t>
            </a:r>
            <a:endParaRPr lang="en-GB" sz="2200" b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GB" dirty="0"/>
              <a:t>This makes it easier to ensure that subclasses will respect features of their superclass, for instance.</a:t>
            </a:r>
          </a:p>
        </p:txBody>
      </p:sp>
    </p:spTree>
    <p:extLst>
      <p:ext uri="{BB962C8B-B14F-4D97-AF65-F5344CB8AC3E}">
        <p14:creationId xmlns:p14="http://schemas.microsoft.com/office/powerpoint/2010/main" val="3638106931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F9AFA-4F80-A766-C313-C97A89FE5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Limiting inheritance: sealed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8AF9F-2F6A-7E0F-028E-E0161F258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7670" y="1931087"/>
            <a:ext cx="3196122" cy="4344937"/>
          </a:xfrm>
        </p:spPr>
        <p:txBody>
          <a:bodyPr>
            <a:normAutofit fontScale="92500" lnSpcReduction="20000"/>
          </a:bodyPr>
          <a:lstStyle/>
          <a:p>
            <a:r>
              <a:rPr lang="en-GB" sz="3600" dirty="0"/>
              <a:t>The compiler can also check that all subtypes have been considered.</a:t>
            </a:r>
          </a:p>
          <a:p>
            <a:r>
              <a:rPr lang="en-GB" sz="3600" dirty="0"/>
              <a:t>No 'default' case needed.</a:t>
            </a:r>
            <a:br>
              <a:rPr lang="en-GB" sz="3600" dirty="0"/>
            </a:br>
            <a:endParaRPr lang="en-GB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1127CA-F714-0BCB-EBFE-8C54150F2A60}"/>
              </a:ext>
            </a:extLst>
          </p:cNvPr>
          <p:cNvSpPr txBox="1"/>
          <p:nvPr/>
        </p:nvSpPr>
        <p:spPr>
          <a:xfrm>
            <a:off x="4079776" y="2060848"/>
            <a:ext cx="7272808" cy="2862322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switch(post) {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case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MessagePost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messagePost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formattedPost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+=</a:t>
            </a:r>
            <a:b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messagePost.getText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+ '\n';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case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PhotoPost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photoPost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-&gt;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formattedPost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+= "  [" +</a:t>
            </a:r>
            <a:b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photoPost.getImageFile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+ "]\n  " +</a:t>
            </a:r>
            <a:b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photoPost.getCaption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+ '\n';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592892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Review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3600" dirty="0"/>
              <a:t>The declared type of a variable is its static type.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3200" dirty="0"/>
              <a:t>Compilers check static types.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3600" dirty="0"/>
              <a:t>The type of an object is its dynamic type.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3200" dirty="0"/>
              <a:t>Dynamic types are used at runtime.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3600" dirty="0"/>
              <a:t>Methods may be overridden in a subclass.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3600" dirty="0"/>
              <a:t>Method lookup starts with the dynamic type.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3600" dirty="0"/>
              <a:t>Protected access supports inheritance.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Conflicting output</a:t>
            </a: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2279576" y="1829395"/>
            <a:ext cx="7705725" cy="24622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>
                <a:latin typeface="Courier New" charset="0"/>
              </a:rPr>
              <a:t>Leonardo da Vinci</a:t>
            </a:r>
          </a:p>
          <a:p>
            <a:pPr>
              <a:defRPr/>
            </a:pPr>
            <a:r>
              <a:rPr lang="en-US" sz="1400" dirty="0">
                <a:latin typeface="Courier New" charset="0"/>
              </a:rPr>
              <a:t>Had a great idea this morning.</a:t>
            </a:r>
          </a:p>
          <a:p>
            <a:pPr>
              <a:defRPr/>
            </a:pPr>
            <a:r>
              <a:rPr lang="en-US" sz="1400" dirty="0">
                <a:latin typeface="Courier New" charset="0"/>
              </a:rPr>
              <a:t>But now I forgot what it was. Something to do with flying ... </a:t>
            </a:r>
          </a:p>
          <a:p>
            <a:pPr>
              <a:defRPr/>
            </a:pPr>
            <a:r>
              <a:rPr lang="en-US" sz="1400" dirty="0">
                <a:latin typeface="Courier New" charset="0"/>
              </a:rPr>
              <a:t>40 seconds ago - 2 people like this.</a:t>
            </a:r>
          </a:p>
          <a:p>
            <a:pPr>
              <a:defRPr/>
            </a:pPr>
            <a:r>
              <a:rPr lang="en-US" sz="1400" dirty="0">
                <a:latin typeface="Courier New" charset="0"/>
              </a:rPr>
              <a:t>  No comments.</a:t>
            </a:r>
          </a:p>
          <a:p>
            <a:pPr>
              <a:defRPr/>
            </a:pPr>
            <a:endParaRPr lang="en-US" sz="1400" dirty="0">
              <a:latin typeface="Courier New" charset="0"/>
            </a:endParaRPr>
          </a:p>
          <a:p>
            <a:pPr>
              <a:defRPr/>
            </a:pPr>
            <a:r>
              <a:rPr lang="en-US" sz="1400" dirty="0">
                <a:latin typeface="Courier New" charset="0"/>
              </a:rPr>
              <a:t>Alexander Graham Bell</a:t>
            </a:r>
          </a:p>
          <a:p>
            <a:pPr>
              <a:defRPr/>
            </a:pPr>
            <a:r>
              <a:rPr lang="en-US" sz="1400" dirty="0">
                <a:latin typeface="Courier New" charset="0"/>
              </a:rPr>
              <a:t>[</a:t>
            </a:r>
            <a:r>
              <a:rPr lang="en-US" sz="1400" dirty="0" err="1">
                <a:latin typeface="Courier New" charset="0"/>
              </a:rPr>
              <a:t>experiment.jpg</a:t>
            </a:r>
            <a:r>
              <a:rPr lang="en-US" sz="1400" dirty="0">
                <a:latin typeface="Courier New" charset="0"/>
              </a:rPr>
              <a:t>]</a:t>
            </a:r>
          </a:p>
          <a:p>
            <a:pPr>
              <a:defRPr/>
            </a:pPr>
            <a:r>
              <a:rPr lang="en-US" sz="1400" dirty="0">
                <a:latin typeface="Courier New" charset="0"/>
              </a:rPr>
              <a:t>I think I might call this thing 'telephone'.</a:t>
            </a:r>
          </a:p>
          <a:p>
            <a:pPr>
              <a:defRPr/>
            </a:pPr>
            <a:r>
              <a:rPr lang="en-US" sz="1400" dirty="0">
                <a:latin typeface="Courier New" charset="0"/>
              </a:rPr>
              <a:t>12 minutes ago  -  4 people like this.</a:t>
            </a:r>
          </a:p>
          <a:p>
            <a:pPr>
              <a:defRPr/>
            </a:pPr>
            <a:r>
              <a:rPr lang="en-US" sz="1400" dirty="0">
                <a:latin typeface="Courier New" charset="0"/>
              </a:rPr>
              <a:t>  No comments.</a:t>
            </a:r>
            <a:endParaRPr lang="en-US" sz="1200" dirty="0">
              <a:latin typeface="Courier New" charset="0"/>
            </a:endParaRP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2279576" y="4709120"/>
            <a:ext cx="7705725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>
                <a:latin typeface="Courier New"/>
                <a:cs typeface="Courier New"/>
              </a:rPr>
              <a:t>Leonardo da Vinci</a:t>
            </a:r>
          </a:p>
          <a:p>
            <a:pPr>
              <a:defRPr/>
            </a:pPr>
            <a:r>
              <a:rPr lang="en-US" sz="1400" dirty="0">
                <a:latin typeface="Courier New"/>
                <a:cs typeface="Courier New"/>
              </a:rPr>
              <a:t>40 seconds ago  -  2 people like this.</a:t>
            </a:r>
          </a:p>
          <a:p>
            <a:pPr>
              <a:defRPr/>
            </a:pPr>
            <a:r>
              <a:rPr lang="en-US" sz="1400" dirty="0">
                <a:latin typeface="Courier New"/>
                <a:cs typeface="Courier New"/>
              </a:rPr>
              <a:t>  No comments.</a:t>
            </a:r>
          </a:p>
          <a:p>
            <a:pPr>
              <a:defRPr/>
            </a:pPr>
            <a:endParaRPr lang="en-US" sz="1400" dirty="0">
              <a:latin typeface="Courier New"/>
              <a:cs typeface="Courier New"/>
            </a:endParaRPr>
          </a:p>
          <a:p>
            <a:pPr>
              <a:defRPr/>
            </a:pPr>
            <a:r>
              <a:rPr lang="en-US" sz="1400" dirty="0">
                <a:latin typeface="Courier New"/>
                <a:cs typeface="Courier New"/>
              </a:rPr>
              <a:t>Alexander Graham Bell</a:t>
            </a:r>
          </a:p>
          <a:p>
            <a:pPr>
              <a:defRPr/>
            </a:pPr>
            <a:r>
              <a:rPr lang="en-US" sz="1400" dirty="0">
                <a:latin typeface="Courier New"/>
                <a:cs typeface="Courier New"/>
              </a:rPr>
              <a:t>12 minutes ago  -  4 people like this.</a:t>
            </a:r>
          </a:p>
          <a:p>
            <a:pPr>
              <a:defRPr/>
            </a:pPr>
            <a:r>
              <a:rPr lang="en-US" sz="1400" dirty="0">
                <a:latin typeface="Courier New"/>
                <a:cs typeface="Courier New"/>
              </a:rPr>
              <a:t>  No comments.</a:t>
            </a:r>
          </a:p>
        </p:txBody>
      </p:sp>
      <p:sp>
        <p:nvSpPr>
          <p:cNvPr id="7174" name="Oval 6"/>
          <p:cNvSpPr>
            <a:spLocks noChangeArrowheads="1"/>
          </p:cNvSpPr>
          <p:nvPr/>
        </p:nvSpPr>
        <p:spPr bwMode="auto">
          <a:xfrm>
            <a:off x="8083475" y="2692995"/>
            <a:ext cx="1828800" cy="144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77"/>
                <a:ea typeface="ＭＳ Ｐゴシック" charset="0"/>
                <a:cs typeface="ＭＳ Ｐゴシック" charset="0"/>
              </a:rPr>
              <a:t>What we want</a:t>
            </a:r>
          </a:p>
        </p:txBody>
      </p:sp>
      <p:sp>
        <p:nvSpPr>
          <p:cNvPr id="7175" name="Oval 7"/>
          <p:cNvSpPr>
            <a:spLocks noChangeArrowheads="1"/>
          </p:cNvSpPr>
          <p:nvPr/>
        </p:nvSpPr>
        <p:spPr bwMode="auto">
          <a:xfrm>
            <a:off x="8083475" y="4780557"/>
            <a:ext cx="1828800" cy="1447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77"/>
                <a:ea typeface="ＭＳ Ｐゴシック" charset="0"/>
                <a:cs typeface="ＭＳ Ｐゴシック" charset="0"/>
              </a:rPr>
              <a:t>What we have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The problem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</a:t>
            </a:r>
            <a:r>
              <a:rPr lang="en-US" altLang="en-US" b="1" dirty="0">
                <a:latin typeface="Courier New" charset="0"/>
              </a:rPr>
              <a:t>display</a:t>
            </a:r>
            <a:r>
              <a:rPr lang="en-US" altLang="en-US" dirty="0"/>
              <a:t> method in </a:t>
            </a:r>
            <a:r>
              <a:rPr lang="en-US" altLang="en-US" b="1" dirty="0">
                <a:latin typeface="Courier New" charset="0"/>
              </a:rPr>
              <a:t>Post</a:t>
            </a:r>
            <a:r>
              <a:rPr lang="en-US" altLang="en-US" dirty="0"/>
              <a:t> only prints the common fields.</a:t>
            </a:r>
          </a:p>
          <a:p>
            <a:pPr eaLnBrk="1" hangingPunct="1"/>
            <a:r>
              <a:rPr lang="en-US" altLang="en-US" dirty="0"/>
              <a:t>Inheritance is a one-way street:</a:t>
            </a:r>
          </a:p>
          <a:p>
            <a:pPr lvl="1" eaLnBrk="1" hangingPunct="1"/>
            <a:r>
              <a:rPr lang="en-US" altLang="en-US" dirty="0"/>
              <a:t>A subclass inherits the superclass fields.</a:t>
            </a:r>
          </a:p>
          <a:p>
            <a:pPr lvl="1" eaLnBrk="1" hangingPunct="1"/>
            <a:r>
              <a:rPr lang="en-US" altLang="en-US" dirty="0"/>
              <a:t>The superclass knows nothing about its subclass</a:t>
            </a:r>
            <a:r>
              <a:rPr lang="en-US" altLang="ja-JP" dirty="0"/>
              <a:t>'s fields.</a:t>
            </a:r>
            <a:endParaRPr lang="en-US" altLang="en-US"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Attempting to solve the problem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body" sz="half" idx="2"/>
          </p:nvPr>
        </p:nvSpPr>
        <p:spPr>
          <a:xfrm>
            <a:off x="6514276" y="2060848"/>
            <a:ext cx="4622283" cy="4038600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altLang="en-US" sz="2800" dirty="0"/>
              <a:t>Place </a:t>
            </a:r>
            <a:r>
              <a:rPr lang="en-US" altLang="en-US" sz="2800" b="1" dirty="0">
                <a:latin typeface="Courier New" charset="0"/>
              </a:rPr>
              <a:t>display</a:t>
            </a:r>
            <a:r>
              <a:rPr lang="en-US" altLang="en-US" sz="2800" dirty="0"/>
              <a:t> where it has access to the information it needs.</a:t>
            </a:r>
          </a:p>
          <a:p>
            <a:pPr eaLnBrk="1" hangingPunct="1"/>
            <a:r>
              <a:rPr lang="en-US" altLang="en-US" sz="2800" dirty="0"/>
              <a:t>Each subclass has its own version.</a:t>
            </a:r>
          </a:p>
          <a:p>
            <a:pPr eaLnBrk="1" hangingPunct="1"/>
            <a:r>
              <a:rPr lang="en-US" altLang="en-US" sz="2800" dirty="0"/>
              <a:t>But </a:t>
            </a:r>
            <a:r>
              <a:rPr lang="en-US" altLang="en-US" sz="2800" b="1" dirty="0">
                <a:latin typeface="Courier New" charset="0"/>
              </a:rPr>
              <a:t>Post</a:t>
            </a:r>
            <a:r>
              <a:rPr lang="en-US" altLang="ja-JP" sz="2800" dirty="0"/>
              <a:t>'s fields are private.</a:t>
            </a:r>
          </a:p>
          <a:p>
            <a:pPr eaLnBrk="1" hangingPunct="1"/>
            <a:r>
              <a:rPr lang="en-US" altLang="en-US" sz="2800" b="1" dirty="0" err="1">
                <a:latin typeface="Courier New" charset="0"/>
              </a:rPr>
              <a:t>NewsFeed</a:t>
            </a:r>
            <a:r>
              <a:rPr lang="en-US" altLang="en-US" sz="2800" b="1" dirty="0">
                <a:latin typeface="Courier New" charset="0"/>
              </a:rPr>
              <a:t> </a:t>
            </a:r>
            <a:r>
              <a:rPr lang="en-US" altLang="en-US" sz="2800" dirty="0"/>
              <a:t>cannot find a </a:t>
            </a:r>
            <a:r>
              <a:rPr lang="en-US" altLang="en-US" sz="2800" b="1" dirty="0">
                <a:latin typeface="Courier New" charset="0"/>
              </a:rPr>
              <a:t>display </a:t>
            </a:r>
            <a:r>
              <a:rPr lang="en-US" altLang="en-US" sz="2800" dirty="0"/>
              <a:t>method in </a:t>
            </a:r>
            <a:r>
              <a:rPr lang="en-US" altLang="en-US" sz="2800" b="1" dirty="0">
                <a:latin typeface="Courier New" charset="0"/>
              </a:rPr>
              <a:t>Post</a:t>
            </a:r>
            <a:r>
              <a:rPr lang="en-US" altLang="en-US" sz="2800" dirty="0"/>
              <a:t>.</a:t>
            </a:r>
            <a:endParaRPr lang="en-GB" altLang="en-US" sz="2800" dirty="0"/>
          </a:p>
        </p:txBody>
      </p:sp>
      <p:pic>
        <p:nvPicPr>
          <p:cNvPr id="22532" name="Picture 1" descr="fig9-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2170907"/>
            <a:ext cx="4492625" cy="352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Static type and dynamic type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>
                <a:cs typeface="+mn-cs"/>
              </a:rPr>
              <a:t>A more complex type hierarchy requires further concepts to describe it.</a:t>
            </a:r>
          </a:p>
          <a:p>
            <a:pPr eaLnBrk="1" hangingPunct="1">
              <a:defRPr/>
            </a:pPr>
            <a:r>
              <a:rPr lang="en-US">
                <a:cs typeface="+mn-cs"/>
              </a:rPr>
              <a:t>Some new terminology:</a:t>
            </a:r>
          </a:p>
          <a:p>
            <a:pPr lvl="1" eaLnBrk="1" hangingPunct="1">
              <a:defRPr/>
            </a:pPr>
            <a:r>
              <a:rPr lang="en-US"/>
              <a:t>static type</a:t>
            </a:r>
          </a:p>
          <a:p>
            <a:pPr lvl="1" eaLnBrk="1" hangingPunct="1">
              <a:defRPr/>
            </a:pPr>
            <a:r>
              <a:rPr lang="en-US"/>
              <a:t>dynamic type</a:t>
            </a:r>
          </a:p>
          <a:p>
            <a:pPr lvl="1" eaLnBrk="1" hangingPunct="1">
              <a:defRPr/>
            </a:pPr>
            <a:r>
              <a:rPr lang="en-US"/>
              <a:t>method dispatch/lookup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Static and dynamic type</a:t>
            </a:r>
          </a:p>
        </p:txBody>
      </p:sp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6097588" y="2362200"/>
            <a:ext cx="2895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Car c1 = new Car();</a:t>
            </a:r>
          </a:p>
        </p:txBody>
      </p:sp>
      <p:sp>
        <p:nvSpPr>
          <p:cNvPr id="11269" name="Oval 4"/>
          <p:cNvSpPr>
            <a:spLocks noChangeArrowheads="1"/>
          </p:cNvSpPr>
          <p:nvPr/>
        </p:nvSpPr>
        <p:spPr bwMode="auto">
          <a:xfrm>
            <a:off x="2424113" y="2286000"/>
            <a:ext cx="35052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800" b="0" dirty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77"/>
                <a:ea typeface="ＭＳ Ｐゴシック" charset="0"/>
                <a:cs typeface="ＭＳ Ｐゴシック" charset="0"/>
              </a:rPr>
              <a:t>What is the type of c1?</a:t>
            </a:r>
          </a:p>
        </p:txBody>
      </p:sp>
      <p:sp>
        <p:nvSpPr>
          <p:cNvPr id="11270" name="Rectangle 5"/>
          <p:cNvSpPr>
            <a:spLocks noChangeArrowheads="1"/>
          </p:cNvSpPr>
          <p:nvPr/>
        </p:nvSpPr>
        <p:spPr bwMode="auto">
          <a:xfrm>
            <a:off x="6096000" y="4419600"/>
            <a:ext cx="3505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dirty="0">
                <a:latin typeface="Courier New" charset="0"/>
                <a:ea typeface="ＭＳ Ｐゴシック" charset="0"/>
                <a:cs typeface="ＭＳ Ｐゴシック" charset="0"/>
              </a:rPr>
              <a:t>Vehicle v1 = new Car();</a:t>
            </a:r>
          </a:p>
        </p:txBody>
      </p:sp>
      <p:sp>
        <p:nvSpPr>
          <p:cNvPr id="11271" name="Oval 6"/>
          <p:cNvSpPr>
            <a:spLocks noChangeArrowheads="1"/>
          </p:cNvSpPr>
          <p:nvPr/>
        </p:nvSpPr>
        <p:spPr bwMode="auto">
          <a:xfrm>
            <a:off x="2500313" y="4343400"/>
            <a:ext cx="3505200" cy="1143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sz="2800" b="0" dirty="0">
                <a:solidFill>
                  <a:schemeClr val="accent1">
                    <a:lumMod val="50000"/>
                  </a:schemeClr>
                </a:solidFill>
                <a:latin typeface="Tw Cen MT" panose="020B0602020104020603" pitchFamily="34" charset="77"/>
                <a:ea typeface="ＭＳ Ｐゴシック" charset="0"/>
                <a:cs typeface="ＭＳ Ｐゴシック" charset="0"/>
              </a:rPr>
              <a:t>What is the type of v1?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cs typeface="+mj-cs"/>
              </a:rPr>
              <a:t>Static and dynamic type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4000" dirty="0"/>
              <a:t>The declared type of a variable is its </a:t>
            </a:r>
            <a:r>
              <a:rPr lang="en-US" altLang="en-US" sz="4000" i="1" dirty="0"/>
              <a:t>static type</a:t>
            </a:r>
            <a:r>
              <a:rPr lang="en-US" altLang="en-US" sz="4000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4000" dirty="0"/>
              <a:t>The type of the object a variable refers to is its </a:t>
            </a:r>
            <a:r>
              <a:rPr lang="en-US" altLang="en-US" sz="4000" i="1" dirty="0"/>
              <a:t>dynamic type</a:t>
            </a:r>
            <a:r>
              <a:rPr lang="en-US" altLang="en-US" sz="4000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4000" dirty="0"/>
              <a:t>The compiler</a:t>
            </a:r>
            <a:r>
              <a:rPr lang="en-US" altLang="ja-JP" sz="4000" dirty="0"/>
              <a:t>'s job is to check for static-type violations.</a:t>
            </a:r>
            <a:endParaRPr lang="en-US" altLang="en-US" sz="4000" b="1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9D8D66-8F61-A428-65C7-864E109015F6}"/>
              </a:ext>
            </a:extLst>
          </p:cNvPr>
          <p:cNvSpPr txBox="1"/>
          <p:nvPr/>
        </p:nvSpPr>
        <p:spPr>
          <a:xfrm>
            <a:off x="4208582" y="5129318"/>
            <a:ext cx="6955748" cy="1107994"/>
          </a:xfrm>
          <a:prstGeom prst="rect">
            <a:avLst/>
          </a:prstGeom>
          <a:noFill/>
          <a:ln w="28575" cap="flat">
            <a:solidFill>
              <a:schemeClr val="accent1">
                <a:lumMod val="5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91439" tIns="91439" rIns="91439" bIns="91439" numCol="1" spcCol="38100" rtlCol="0" anchor="t">
            <a:spAutoFit/>
          </a:bodyPr>
          <a:lstStyle/>
          <a:p>
            <a: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ja-JP" sz="2000" b="1" dirty="0">
                <a:solidFill>
                  <a:schemeClr val="tx1"/>
                </a:solidFill>
                <a:latin typeface="Courier New" charset="0"/>
              </a:rPr>
              <a:t>for(Post post : posts) {</a:t>
            </a:r>
            <a:br>
              <a:rPr lang="en-US" altLang="ja-JP" sz="2000" b="1" dirty="0">
                <a:solidFill>
                  <a:schemeClr val="tx1"/>
                </a:solidFill>
                <a:latin typeface="Courier New" charset="0"/>
              </a:rPr>
            </a:br>
            <a:r>
              <a:rPr lang="en-US" altLang="ja-JP" sz="2000" b="1" dirty="0">
                <a:solidFill>
                  <a:schemeClr val="tx1"/>
                </a:solidFill>
                <a:latin typeface="Courier New" charset="0"/>
              </a:rPr>
              <a:t>    </a:t>
            </a:r>
            <a:r>
              <a:rPr lang="en-US" altLang="ja-JP" sz="2000" b="1" dirty="0" err="1">
                <a:solidFill>
                  <a:schemeClr val="tx1"/>
                </a:solidFill>
                <a:latin typeface="Courier New" charset="0"/>
              </a:rPr>
              <a:t>post.display</a:t>
            </a:r>
            <a:r>
              <a:rPr lang="en-US" altLang="ja-JP" sz="2000" b="1" dirty="0">
                <a:solidFill>
                  <a:schemeClr val="tx1"/>
                </a:solidFill>
                <a:latin typeface="Courier New" charset="0"/>
              </a:rPr>
              <a:t>();   </a:t>
            </a:r>
            <a:r>
              <a:rPr lang="en-US" altLang="ja-JP" sz="2000" b="1" dirty="0">
                <a:solidFill>
                  <a:srgbClr val="FF0000"/>
                </a:solidFill>
                <a:latin typeface="Courier New" charset="0"/>
              </a:rPr>
              <a:t>// Compile-time error.</a:t>
            </a:r>
            <a:br>
              <a:rPr lang="en-US" altLang="ja-JP" sz="2000" b="1" dirty="0">
                <a:solidFill>
                  <a:srgbClr val="FF0000"/>
                </a:solidFill>
                <a:latin typeface="Courier New" charset="0"/>
              </a:rPr>
            </a:br>
            <a:r>
              <a:rPr lang="en-US" altLang="ja-JP" sz="2000" b="1" dirty="0">
                <a:solidFill>
                  <a:schemeClr val="tx1"/>
                </a:solidFill>
                <a:latin typeface="Courier New" charset="0"/>
              </a:rPr>
              <a:t>}</a:t>
            </a:r>
            <a:endParaRPr kumimoji="0" lang="en-US" sz="20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Theme5">
  <a:themeElements>
    <a:clrScheme name="objects-first-6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bjects-first-6e">
      <a:majorFont>
        <a:latin typeface="Helvetica"/>
        <a:ea typeface="Helvetica"/>
        <a:cs typeface="Helvetica"/>
      </a:majorFont>
      <a:minorFont>
        <a:latin typeface="Times Roman"/>
        <a:ea typeface="Times Roman"/>
        <a:cs typeface="Times Roman"/>
      </a:minorFont>
    </a:fontScheme>
    <a:fmtScheme name="objects-first-6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76200" dist="381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508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flat">
          <a:solidFill>
            <a:schemeClr val="accent1"/>
          </a:solidFill>
          <a:prstDash val="solid"/>
          <a:round/>
        </a:ln>
        <a:effectLst>
          <a:outerShdw blurRad="76200" dist="381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Theme5" id="{7463D3D9-3C38-F340-8013-6B5B2B69D8C7}" vid="{80E05BFF-A530-C346-91A6-F798A848294F}"/>
    </a:ext>
  </a:extLst>
</a:theme>
</file>

<file path=ppt/theme/theme2.xml><?xml version="1.0" encoding="utf-8"?>
<a:theme xmlns:a="http://schemas.openxmlformats.org/drawingml/2006/main" name="1_OFWJ-7e">
  <a:themeElements>
    <a:clrScheme name="objects-first-6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bjects-first-6e">
      <a:majorFont>
        <a:latin typeface="Helvetica"/>
        <a:ea typeface="Helvetica"/>
        <a:cs typeface="Helvetica"/>
      </a:majorFont>
      <a:minorFont>
        <a:latin typeface="Times Roman"/>
        <a:ea typeface="Times Roman"/>
        <a:cs typeface="Times Roman"/>
      </a:minorFont>
    </a:fontScheme>
    <a:fmtScheme name="objects-first-6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76200" dist="381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508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flat">
          <a:solidFill>
            <a:schemeClr val="accent1"/>
          </a:solidFill>
          <a:prstDash val="solid"/>
          <a:round/>
        </a:ln>
        <a:effectLst>
          <a:outerShdw blurRad="76200" dist="381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25400" cap="flat">
          <a:noFill/>
          <a:miter lim="400000"/>
        </a:ln>
        <a:effectLst/>
        <a:sp3d/>
      </a:spPr>
      <a:bodyPr rot="0" spcFirstLastPara="1" vertOverflow="overflow" horzOverflow="overflow" vert="horz" wrap="square" lIns="91439" tIns="91439" rIns="91439" bIns="91439" numCol="1" spcCol="38100" rtlCol="0" anchor="t">
        <a:spAutoFit/>
      </a:bodyPr>
      <a:lstStyle>
        <a:defPPr marL="0" marR="0" indent="0" algn="l" defTabSz="1828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Trebuchet MS"/>
            <a:ea typeface="Trebuchet MS"/>
            <a:cs typeface="Trebuchet M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WJ-7e" id="{7DC09FEA-DA55-6A45-B872-CEBA92787FA5}" vid="{28F90C76-D640-CC45-9D44-CE7079CB9D4D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OFWJ-7e</Template>
  <TotalTime>655</TotalTime>
  <Words>1542</Words>
  <Application>Microsoft Macintosh PowerPoint</Application>
  <PresentationFormat>Widescreen</PresentationFormat>
  <Paragraphs>214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ＭＳ Ｐゴシック</vt:lpstr>
      <vt:lpstr>Courier New</vt:lpstr>
      <vt:lpstr>Times</vt:lpstr>
      <vt:lpstr>Times New Roman</vt:lpstr>
      <vt:lpstr>Times Roman</vt:lpstr>
      <vt:lpstr>Trebuchet MS</vt:lpstr>
      <vt:lpstr>Tw Cen MT</vt:lpstr>
      <vt:lpstr>Verdana</vt:lpstr>
      <vt:lpstr>Theme5</vt:lpstr>
      <vt:lpstr>1_OFWJ-7e</vt:lpstr>
      <vt:lpstr>More about inheritance</vt:lpstr>
      <vt:lpstr>Main concepts to be covered</vt:lpstr>
      <vt:lpstr>The inheritance hierarchy</vt:lpstr>
      <vt:lpstr>Conflicting output</vt:lpstr>
      <vt:lpstr>The problem</vt:lpstr>
      <vt:lpstr>Attempting to solve the problem</vt:lpstr>
      <vt:lpstr>Static type and dynamic type</vt:lpstr>
      <vt:lpstr>Static and dynamic type</vt:lpstr>
      <vt:lpstr>Static and dynamic type</vt:lpstr>
      <vt:lpstr>Overriding: the solution</vt:lpstr>
      <vt:lpstr>Overriding</vt:lpstr>
      <vt:lpstr>Distinct static and dynamic types</vt:lpstr>
      <vt:lpstr>Method lookup</vt:lpstr>
      <vt:lpstr>Method lookup</vt:lpstr>
      <vt:lpstr>Method lookup</vt:lpstr>
      <vt:lpstr>Method lookup summary</vt:lpstr>
      <vt:lpstr>Super call in methods</vt:lpstr>
      <vt:lpstr>Calling an overridden method</vt:lpstr>
      <vt:lpstr>Method polymorphism</vt:lpstr>
      <vt:lpstr>The instanceof operator</vt:lpstr>
      <vt:lpstr>The Object class's methods</vt:lpstr>
      <vt:lpstr>Overriding toString in Post</vt:lpstr>
      <vt:lpstr>Overriding toString</vt:lpstr>
      <vt:lpstr>StringBuilder</vt:lpstr>
      <vt:lpstr>Object equality</vt:lpstr>
      <vt:lpstr>Overriding equals</vt:lpstr>
      <vt:lpstr>Overriding equals in Student</vt:lpstr>
      <vt:lpstr>Overriding hashCode in Student</vt:lpstr>
      <vt:lpstr>Protected access</vt:lpstr>
      <vt:lpstr>Access levels</vt:lpstr>
      <vt:lpstr>Limits of inheritance</vt:lpstr>
      <vt:lpstr>Inappropriate inheritance</vt:lpstr>
      <vt:lpstr>Inappropriate inheritance</vt:lpstr>
      <vt:lpstr>Stack via composition</vt:lpstr>
      <vt:lpstr>Limiting inheritance: final</vt:lpstr>
      <vt:lpstr>Limiting inheritance: sealed</vt:lpstr>
      <vt:lpstr>Limiting inheritance: sealed</vt:lpstr>
      <vt:lpstr>Review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Objects First with Java - Chapter 9</dc:title>
  <dc:subject>More about inheritance</dc:subject>
  <dc:creator>David J. Barnes and Michael Kölling</dc:creator>
  <cp:keywords/>
  <dc:description>Copyright © David J. Barnes, Michael Kölling_x000d_
</dc:description>
  <cp:lastModifiedBy>David Barnes</cp:lastModifiedBy>
  <cp:revision>67</cp:revision>
  <cp:lastPrinted>2003-09-01T07:45:51Z</cp:lastPrinted>
  <dcterms:created xsi:type="dcterms:W3CDTF">2002-10-08T14:34:55Z</dcterms:created>
  <dcterms:modified xsi:type="dcterms:W3CDTF">2025-03-11T17:12:14Z</dcterms:modified>
  <cp:category/>
</cp:coreProperties>
</file>