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47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9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91" r:id="rId34"/>
    <p:sldId id="294" r:id="rId35"/>
    <p:sldId id="295" r:id="rId36"/>
    <p:sldId id="286" r:id="rId37"/>
    <p:sldId id="287" r:id="rId38"/>
    <p:sldId id="296" r:id="rId39"/>
    <p:sldId id="297" r:id="rId40"/>
    <p:sldId id="298" r:id="rId41"/>
    <p:sldId id="292" r:id="rId42"/>
    <p:sldId id="289" r:id="rId43"/>
    <p:sldId id="288" r:id="rId44"/>
    <p:sldId id="290" r:id="rId45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>
      <p:cViewPr varScale="1">
        <p:scale>
          <a:sx n="104" d="100"/>
          <a:sy n="104" d="100"/>
        </p:scale>
        <p:origin x="232" y="1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C7D6E5-DA9B-8149-B514-CBC78CAE507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9640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DA282B-9F63-9049-94C2-BD9657DC90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618496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D40AD309-228F-E94F-A411-5F5DED4B8E51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55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413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86319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74579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50241582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80827584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9492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3211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30456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6358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0694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Further abstraction techniques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Abstract classes and interfaces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Monitoring the simulation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 err="1">
                <a:latin typeface="Courier New" pitchFamily="-32" charset="0"/>
                <a:ea typeface="+mn-ea"/>
                <a:cs typeface="+mn-cs"/>
              </a:rPr>
              <a:t>SimulatorView</a:t>
            </a:r>
            <a:endParaRPr lang="en-US" b="1" dirty="0">
              <a:latin typeface="Courier New" pitchFamily="-32" charset="0"/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dirty="0">
                <a:latin typeface="Tw Cen MT" panose="020B0602020104020603" pitchFamily="34" charset="77"/>
              </a:rPr>
              <a:t>Presents a view of the environment.</a:t>
            </a:r>
            <a:endParaRPr lang="en-US" sz="6000" dirty="0">
              <a:latin typeface="Tw Cen MT" panose="020B0602020104020603" pitchFamily="34" charset="77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 err="1">
                <a:latin typeface="Courier New" pitchFamily="-32" charset="0"/>
                <a:ea typeface="+mn-ea"/>
                <a:cs typeface="+mn-cs"/>
              </a:rPr>
              <a:t>FieldStats</a:t>
            </a:r>
            <a:r>
              <a:rPr lang="en-US" dirty="0">
                <a:ea typeface="+mn-ea"/>
                <a:cs typeface="+mn-cs"/>
              </a:rPr>
              <a:t>, </a:t>
            </a:r>
            <a:r>
              <a:rPr lang="en-US" b="1" dirty="0">
                <a:latin typeface="Courier New" pitchFamily="-32" charset="0"/>
                <a:ea typeface="+mn-ea"/>
                <a:cs typeface="+mn-cs"/>
              </a:rPr>
              <a:t>Counter</a:t>
            </a:r>
          </a:p>
          <a:p>
            <a:pPr lvl="1" eaLnBrk="1" hangingPunct="1">
              <a:defRPr/>
            </a:pPr>
            <a:r>
              <a:rPr lang="en-US" dirty="0">
                <a:latin typeface="Tw Cen MT" panose="020B0602020104020603" pitchFamily="34" charset="77"/>
                <a:ea typeface="+mn-ea"/>
              </a:rPr>
              <a:t>Maintain statistics.</a:t>
            </a:r>
          </a:p>
          <a:p>
            <a:pPr eaLnBrk="1" hangingPunct="1">
              <a:defRPr/>
            </a:pP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Randomizer</a:t>
            </a:r>
          </a:p>
          <a:p>
            <a:pPr lvl="1" eaLnBrk="1" hangingPunct="1">
              <a:defRPr/>
            </a:pPr>
            <a:r>
              <a:rPr lang="en-US" dirty="0">
                <a:latin typeface="Tw Cen MT" panose="020B0602020104020603" pitchFamily="34" charset="77"/>
              </a:rPr>
              <a:t>Supports reproducibility.</a:t>
            </a:r>
          </a:p>
          <a:p>
            <a:pPr eaLnBrk="1" hangingPunct="1">
              <a:defRPr/>
            </a:pPr>
            <a:endParaRPr lang="en-US" dirty="0">
              <a:latin typeface="Verdana" pitchFamily="-32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9541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Example of the 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DA8AB8-B2C3-CBC2-036C-565F20142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1" t="4992" r="4467" b="9888"/>
          <a:stretch/>
        </p:blipFill>
        <p:spPr>
          <a:xfrm>
            <a:off x="3059081" y="1844824"/>
            <a:ext cx="6073838" cy="446241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Rabbit</a:t>
            </a:r>
            <a:r>
              <a:rPr lang="en-US" altLang="ja-JP" dirty="0">
                <a:ea typeface="MS PGothic" charset="-128"/>
              </a:rPr>
              <a:t>'s state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2426715" y="1988840"/>
            <a:ext cx="73532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public class Rabbit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{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i="1" dirty="0">
                <a:solidFill>
                  <a:schemeClr val="bg2"/>
                </a:solidFill>
                <a:latin typeface="Courier New" charset="0"/>
                <a:cs typeface="Times" charset="0"/>
              </a:rPr>
              <a:t>Static fields omitted.</a:t>
            </a:r>
            <a:endParaRPr lang="en-US" sz="1800" dirty="0">
              <a:latin typeface="Courier New" charset="0"/>
              <a:cs typeface="Times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    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dirty="0">
                <a:solidFill>
                  <a:srgbClr val="264D8B"/>
                </a:solidFill>
                <a:latin typeface="Courier New" charset="0"/>
                <a:cs typeface="Times" charset="0"/>
              </a:rPr>
              <a:t>// Individual characteristics (instance fields).</a:t>
            </a:r>
            <a:endParaRPr lang="en-US" sz="1800" dirty="0">
              <a:latin typeface="Courier New" charset="0"/>
              <a:cs typeface="Times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dirty="0">
                <a:solidFill>
                  <a:srgbClr val="264D8B"/>
                </a:solidFill>
                <a:latin typeface="Courier New" charset="0"/>
                <a:cs typeface="Times" charset="0"/>
              </a:rPr>
              <a:t>// The rabbit's age.</a:t>
            </a:r>
            <a:endParaRPr lang="en-US" sz="1800" dirty="0">
              <a:latin typeface="Courier New" charset="0"/>
              <a:cs typeface="Times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private int age;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dirty="0">
                <a:solidFill>
                  <a:srgbClr val="264D8B"/>
                </a:solidFill>
                <a:latin typeface="Courier New" charset="0"/>
                <a:cs typeface="Times" charset="0"/>
              </a:rPr>
              <a:t>// Whether the rabbit is alive or not.</a:t>
            </a:r>
            <a:endParaRPr lang="en-US" sz="1800" dirty="0">
              <a:latin typeface="Courier New" charset="0"/>
              <a:cs typeface="Times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private boolean alive;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dirty="0">
                <a:solidFill>
                  <a:srgbClr val="264D8B"/>
                </a:solidFill>
                <a:latin typeface="Courier New" charset="0"/>
                <a:cs typeface="Times" charset="0"/>
              </a:rPr>
              <a:t>// The rabbit's position</a:t>
            </a:r>
            <a:endParaRPr lang="en-US" sz="1800" dirty="0">
              <a:latin typeface="Courier New" charset="0"/>
              <a:cs typeface="Times" charset="0"/>
            </a:endParaRP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private Location location;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    </a:t>
            </a:r>
            <a:r>
              <a:rPr lang="en-US" sz="1800" i="1" dirty="0">
                <a:solidFill>
                  <a:schemeClr val="bg2"/>
                </a:solidFill>
                <a:latin typeface="Courier New" charset="0"/>
                <a:cs typeface="Times" charset="0"/>
              </a:rPr>
              <a:t>Methods omitted.</a:t>
            </a:r>
          </a:p>
          <a:p>
            <a:pPr>
              <a:defRPr/>
            </a:pPr>
            <a:r>
              <a:rPr lang="en-US" sz="1800" dirty="0">
                <a:latin typeface="Courier New" charset="0"/>
                <a:cs typeface="Times" charset="0"/>
              </a:rPr>
              <a:t>}</a:t>
            </a:r>
            <a:endParaRPr lang="en-US" sz="1800" dirty="0">
              <a:latin typeface="Courier New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Rabbit</a:t>
            </a:r>
            <a:r>
              <a:rPr lang="en-US" altLang="ja-JP" dirty="0">
                <a:ea typeface="MS PGothic" charset="-128"/>
              </a:rPr>
              <a:t>'s behavior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Managed from the </a:t>
            </a:r>
            <a:r>
              <a:rPr lang="en-US" altLang="en-US" b="1" dirty="0">
                <a:latin typeface="Courier New" charset="0"/>
                <a:ea typeface="MS PGothic" charset="-128"/>
              </a:rPr>
              <a:t>run</a:t>
            </a:r>
            <a:r>
              <a:rPr lang="en-US" altLang="en-US" dirty="0">
                <a:ea typeface="MS PGothic" charset="-128"/>
              </a:rPr>
              <a:t> method.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Age incremented at each simulation </a:t>
            </a:r>
            <a:r>
              <a:rPr lang="en-US" altLang="ja-JP" dirty="0">
                <a:ea typeface="MS PGothic" charset="-128"/>
              </a:rPr>
              <a:t>'step'.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A rabbit could die at this point.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Rabbits that are old enough might breed at each step.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New rabbits could be born at this point.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Rabbit simplifications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A</a:t>
            </a:r>
            <a:r>
              <a:rPr lang="en-US" dirty="0">
                <a:ea typeface="+mn-ea"/>
              </a:rPr>
              <a:t>ll rabbits can give birth.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The same rabbit could breed at every step.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All rabbits die at the same age.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Others?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Fox</a:t>
            </a:r>
            <a:r>
              <a:rPr lang="en-US" altLang="ja-JP" dirty="0">
                <a:ea typeface="MS PGothic" charset="-128"/>
              </a:rPr>
              <a:t>'s state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771361" y="1857013"/>
            <a:ext cx="66640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sz="1800" dirty="0">
                <a:latin typeface="Courier New" charset="0"/>
              </a:rPr>
              <a:t>public class Fox</a:t>
            </a:r>
          </a:p>
          <a:p>
            <a:r>
              <a:rPr lang="en-US" altLang="en-US" sz="1800" dirty="0">
                <a:latin typeface="Courier New" charset="0"/>
              </a:rPr>
              <a:t>{ 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>
                <a:solidFill>
                  <a:schemeClr val="bg2"/>
                </a:solidFill>
                <a:latin typeface="Courier New" charset="0"/>
              </a:rPr>
              <a:t>S</a:t>
            </a:r>
            <a:r>
              <a:rPr lang="en-US" altLang="en-US" sz="1800" i="1" dirty="0">
                <a:solidFill>
                  <a:schemeClr val="bg2"/>
                </a:solidFill>
                <a:latin typeface="Courier New" charset="0"/>
              </a:rPr>
              <a:t>tatic fields omitted</a:t>
            </a:r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 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// The fox's age.</a:t>
            </a:r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    private int age;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// Whether the fox is alive or not.</a:t>
            </a:r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    private boolean alive;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// The fox's position</a:t>
            </a:r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    private Location location;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// The fox's food level, which is increased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// by eating rabbits.</a:t>
            </a:r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    private int </a:t>
            </a:r>
            <a:r>
              <a:rPr lang="en-US" altLang="en-US" sz="1800" dirty="0" err="1">
                <a:latin typeface="Courier New" charset="0"/>
              </a:rPr>
              <a:t>foodLevel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endParaRPr lang="en-US" altLang="en-US" sz="1800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chemeClr val="bg2"/>
                </a:solidFill>
                <a:latin typeface="Courier New" charset="0"/>
              </a:rPr>
              <a:t>Methods omitted.</a:t>
            </a:r>
            <a:endParaRPr lang="en-US" altLang="en-US" sz="1800" i="1" dirty="0">
              <a:latin typeface="Courier New" charset="0"/>
            </a:endParaRPr>
          </a:p>
          <a:p>
            <a:r>
              <a:rPr lang="en-US" altLang="en-US" sz="18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A Fox</a:t>
            </a:r>
            <a:r>
              <a:rPr lang="en-US" altLang="ja-JP" dirty="0">
                <a:ea typeface="MS PGothic" charset="-128"/>
              </a:rPr>
              <a:t>'s behavior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Managed from the </a:t>
            </a:r>
            <a:r>
              <a:rPr lang="en-US" b="1" dirty="0">
                <a:latin typeface="Courier New" pitchFamily="-32" charset="0"/>
                <a:ea typeface="+mn-ea"/>
                <a:cs typeface="+mn-cs"/>
              </a:rPr>
              <a:t>hunt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dirty="0">
                <a:ea typeface="+mn-ea"/>
                <a:cs typeface="+mn-cs"/>
              </a:rPr>
              <a:t>method.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Foxes also age and breed.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They become hungry.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They hunt for food in adjacent locations.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Configuration of foxes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Similar simplifications to rabbits.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Hunting and eating could be modeled in different ways.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Should food level be additive?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Is a hungry fox more or less likely to hunt?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Are simplifications ever acceptable?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Simulator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Three key components: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Setup in the constructor.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The </a:t>
            </a:r>
            <a:r>
              <a:rPr lang="en-US" b="1" dirty="0">
                <a:latin typeface="Courier New" pitchFamily="-32" charset="0"/>
                <a:ea typeface="+mn-ea"/>
              </a:rPr>
              <a:t>populate</a:t>
            </a:r>
            <a:r>
              <a:rPr lang="en-US" dirty="0">
                <a:ea typeface="+mn-ea"/>
              </a:rPr>
              <a:t> method.</a:t>
            </a:r>
          </a:p>
          <a:p>
            <a:pPr lvl="2" eaLnBrk="1" hangingPunct="1">
              <a:defRPr/>
            </a:pPr>
            <a:r>
              <a:rPr lang="en-US" dirty="0">
                <a:ea typeface="+mn-ea"/>
              </a:rPr>
              <a:t>Each animal is given a random starting age.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The </a:t>
            </a:r>
            <a:r>
              <a:rPr lang="en-US" b="1" dirty="0" err="1">
                <a:latin typeface="Courier New" pitchFamily="-32" charset="0"/>
                <a:ea typeface="+mn-ea"/>
              </a:rPr>
              <a:t>simulateOneStep</a:t>
            </a:r>
            <a:r>
              <a:rPr lang="en-US" dirty="0">
                <a:ea typeface="+mn-ea"/>
              </a:rPr>
              <a:t> method.</a:t>
            </a:r>
          </a:p>
          <a:p>
            <a:pPr lvl="2" eaLnBrk="1" hangingPunct="1">
              <a:defRPr/>
            </a:pPr>
            <a:r>
              <a:rPr lang="en-US" dirty="0">
                <a:ea typeface="+mn-ea"/>
              </a:rPr>
              <a:t>Iterates over separate populations of foxes and rabbits.</a:t>
            </a:r>
          </a:p>
          <a:p>
            <a:pPr lvl="2" eaLnBrk="1" hangingPunct="1">
              <a:defRPr/>
            </a:pPr>
            <a:r>
              <a:rPr lang="en-US" dirty="0">
                <a:ea typeface="+mn-ea"/>
              </a:rPr>
              <a:t>Two </a:t>
            </a:r>
            <a:r>
              <a:rPr lang="en-US" b="1" dirty="0">
                <a:latin typeface="Courier New" pitchFamily="-32" charset="0"/>
                <a:ea typeface="+mn-ea"/>
              </a:rPr>
              <a:t>Field</a:t>
            </a:r>
            <a:r>
              <a:rPr lang="en-US" dirty="0">
                <a:ea typeface="+mn-ea"/>
              </a:rPr>
              <a:t> objects are used: </a:t>
            </a:r>
            <a:r>
              <a:rPr lang="en-US" b="1" dirty="0">
                <a:latin typeface="Courier New" pitchFamily="-32" charset="0"/>
                <a:ea typeface="+mn-ea"/>
              </a:rPr>
              <a:t>field</a:t>
            </a:r>
            <a:r>
              <a:rPr lang="en-US" dirty="0">
                <a:ea typeface="+mn-ea"/>
              </a:rPr>
              <a:t> and </a:t>
            </a:r>
            <a:r>
              <a:rPr lang="en-US" b="1" dirty="0" err="1">
                <a:latin typeface="Courier New" pitchFamily="-32" charset="0"/>
              </a:rPr>
              <a:t>next</a:t>
            </a:r>
            <a:r>
              <a:rPr lang="en-US" b="1" dirty="0" err="1">
                <a:latin typeface="Courier New" pitchFamily="-32" charset="0"/>
                <a:ea typeface="+mn-ea"/>
              </a:rPr>
              <a:t>FieldState</a:t>
            </a:r>
            <a:r>
              <a:rPr lang="en-US" dirty="0">
                <a:ea typeface="+mn-ea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update step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779376" y="1753463"/>
            <a:ext cx="664797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sz="2000" dirty="0">
                <a:latin typeface="Courier New" charset="0"/>
              </a:rPr>
              <a:t>List&lt;Rabbit&gt; rabbits = </a:t>
            </a:r>
            <a:r>
              <a:rPr lang="en-US" altLang="en-US" sz="2000" dirty="0" err="1">
                <a:latin typeface="Courier New" charset="0"/>
              </a:rPr>
              <a:t>field.getRabbits</a:t>
            </a:r>
            <a:r>
              <a:rPr lang="en-US" altLang="en-US" sz="2000" dirty="0">
                <a:latin typeface="Courier New" charset="0"/>
              </a:rPr>
              <a:t>();</a:t>
            </a:r>
          </a:p>
          <a:p>
            <a:r>
              <a:rPr lang="en-US" altLang="en-US" sz="2000" dirty="0">
                <a:latin typeface="Courier New" charset="0"/>
              </a:rPr>
              <a:t>List&lt;Fox&gt; foxes = </a:t>
            </a:r>
            <a:r>
              <a:rPr lang="en-US" altLang="en-US" sz="2000" dirty="0" err="1">
                <a:latin typeface="Courier New" charset="0"/>
              </a:rPr>
              <a:t>field.getFoxes</a:t>
            </a:r>
            <a:r>
              <a:rPr lang="en-US" altLang="en-US" sz="2000" dirty="0">
                <a:latin typeface="Courier New" charset="0"/>
              </a:rPr>
              <a:t>();</a:t>
            </a:r>
          </a:p>
          <a:p>
            <a:r>
              <a:rPr lang="en-US" altLang="en-US" sz="2000" dirty="0">
                <a:latin typeface="Courier New" charset="0"/>
              </a:rPr>
              <a:t>        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charset="0"/>
              </a:rPr>
              <a:t>// Let all the rabbits run.</a:t>
            </a:r>
          </a:p>
          <a:p>
            <a:r>
              <a:rPr lang="en-US" altLang="en-US" sz="2000" dirty="0">
                <a:latin typeface="Courier New" charset="0"/>
              </a:rPr>
              <a:t>for (Rabbit rabbit : rabbits) {</a:t>
            </a:r>
          </a:p>
          <a:p>
            <a:r>
              <a:rPr lang="en-US" altLang="en-US" sz="2000" dirty="0">
                <a:latin typeface="Courier New" charset="0"/>
              </a:rPr>
              <a:t>    </a:t>
            </a:r>
            <a:r>
              <a:rPr lang="en-US" altLang="en-US" sz="2000" dirty="0" err="1">
                <a:latin typeface="Courier New" charset="0"/>
              </a:rPr>
              <a:t>rabbit.run</a:t>
            </a:r>
            <a:r>
              <a:rPr lang="en-US" altLang="en-US" sz="2000" dirty="0">
                <a:latin typeface="Courier New" charset="0"/>
              </a:rPr>
              <a:t>(field, </a:t>
            </a:r>
            <a:r>
              <a:rPr lang="en-US" altLang="en-US" sz="2000" dirty="0" err="1">
                <a:latin typeface="Courier New" charset="0"/>
              </a:rPr>
              <a:t>nextFieldState</a:t>
            </a:r>
            <a:r>
              <a:rPr lang="en-US" altLang="en-US" sz="2000" dirty="0">
                <a:latin typeface="Courier New" charset="0"/>
              </a:rPr>
              <a:t>);</a:t>
            </a:r>
          </a:p>
          <a:p>
            <a:r>
              <a:rPr lang="en-US" altLang="en-US" sz="2000" dirty="0">
                <a:latin typeface="Courier New" charset="0"/>
              </a:rPr>
              <a:t>}</a:t>
            </a:r>
          </a:p>
          <a:p>
            <a:r>
              <a:rPr lang="en-US" altLang="en-US" sz="2000" dirty="0">
                <a:latin typeface="Courier New" charset="0"/>
              </a:rPr>
              <a:t>        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charset="0"/>
              </a:rPr>
              <a:t>// Let all the foxes hunt.</a:t>
            </a:r>
          </a:p>
          <a:p>
            <a:r>
              <a:rPr lang="en-US" altLang="en-US" sz="2000" dirty="0">
                <a:latin typeface="Courier New" charset="0"/>
              </a:rPr>
              <a:t>for (Fox fox : foxes) {</a:t>
            </a:r>
          </a:p>
          <a:p>
            <a:r>
              <a:rPr lang="en-US" altLang="en-US" sz="2000" dirty="0">
                <a:latin typeface="Courier New" charset="0"/>
              </a:rPr>
              <a:t>    </a:t>
            </a:r>
            <a:r>
              <a:rPr lang="en-US" altLang="en-US" sz="2000" dirty="0" err="1">
                <a:latin typeface="Courier New" charset="0"/>
              </a:rPr>
              <a:t>fox.hunt</a:t>
            </a:r>
            <a:r>
              <a:rPr lang="en-US" altLang="en-US" sz="2000" dirty="0">
                <a:latin typeface="Courier New" charset="0"/>
              </a:rPr>
              <a:t>(field, </a:t>
            </a:r>
            <a:r>
              <a:rPr lang="en-US" altLang="en-US" sz="2000" dirty="0" err="1">
                <a:latin typeface="Courier New" charset="0"/>
              </a:rPr>
              <a:t>nextFieldState</a:t>
            </a:r>
            <a:r>
              <a:rPr lang="en-US" altLang="en-US" sz="2000" dirty="0">
                <a:latin typeface="Courier New" charset="0"/>
              </a:rPr>
              <a:t>);</a:t>
            </a:r>
          </a:p>
          <a:p>
            <a:r>
              <a:rPr lang="en-US" altLang="en-US" sz="2000" dirty="0">
                <a:latin typeface="Courier New" charset="0"/>
              </a:rPr>
              <a:t>}</a:t>
            </a:r>
          </a:p>
          <a:p>
            <a:r>
              <a:rPr lang="en-US" altLang="en-US" sz="2000" dirty="0">
                <a:latin typeface="Courier New" charset="0"/>
              </a:rPr>
              <a:t>        </a:t>
            </a:r>
          </a:p>
          <a:p>
            <a:r>
              <a:rPr lang="en-US" altLang="en-US" sz="2000" dirty="0">
                <a:solidFill>
                  <a:schemeClr val="tx2"/>
                </a:solidFill>
                <a:latin typeface="Courier New" charset="0"/>
              </a:rPr>
              <a:t>// Replace the old state with the new one.</a:t>
            </a:r>
          </a:p>
          <a:p>
            <a:r>
              <a:rPr lang="en-US" altLang="en-US" sz="2000" dirty="0">
                <a:latin typeface="Courier New" charset="0"/>
              </a:rPr>
              <a:t>field = </a:t>
            </a:r>
            <a:r>
              <a:rPr lang="en-US" altLang="en-US" sz="2000" dirty="0" err="1">
                <a:latin typeface="Courier New" charset="0"/>
              </a:rPr>
              <a:t>nextFieldState</a:t>
            </a:r>
            <a:r>
              <a:rPr lang="en-US" altLang="en-US" sz="2000" dirty="0">
                <a:latin typeface="Courier New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Abstract classes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Interfaces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Multiple inheritance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Room for improvement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>
                <a:latin typeface="Courier New" charset="0"/>
                <a:ea typeface="MS PGothic" charset="-128"/>
              </a:rPr>
              <a:t>Fox</a:t>
            </a:r>
            <a:r>
              <a:rPr lang="en-US" altLang="en-US" dirty="0">
                <a:ea typeface="MS PGothic" charset="-128"/>
              </a:rPr>
              <a:t> and </a:t>
            </a:r>
            <a:r>
              <a:rPr lang="en-US" altLang="en-US" b="1" dirty="0">
                <a:latin typeface="Courier New" charset="0"/>
                <a:ea typeface="MS PGothic" charset="-128"/>
              </a:rPr>
              <a:t>Rabbit</a:t>
            </a:r>
            <a:r>
              <a:rPr lang="en-US" altLang="en-US" dirty="0">
                <a:ea typeface="MS PGothic" charset="-128"/>
              </a:rPr>
              <a:t> have strong similarities but do not have a common superclass.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update step involves similar-looking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</a:t>
            </a:r>
            <a:r>
              <a:rPr lang="en-US" altLang="en-US" b="1" dirty="0">
                <a:latin typeface="Courier New" charset="0"/>
                <a:ea typeface="MS PGothic" charset="-128"/>
              </a:rPr>
              <a:t>Simulator</a:t>
            </a:r>
            <a:r>
              <a:rPr lang="en-US" altLang="en-US" dirty="0">
                <a:ea typeface="MS PGothic" charset="-128"/>
              </a:rPr>
              <a:t> is tightly coupled to specific classes.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It </a:t>
            </a:r>
            <a:r>
              <a:rPr lang="en-US" altLang="ja-JP" dirty="0">
                <a:ea typeface="MS PGothic" charset="-128"/>
              </a:rPr>
              <a:t>'knows' a lot about the behavior of foxes and rabbits.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Animal superclass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latin typeface="Tw Cen MT" panose="020B0602020104020603" pitchFamily="34" charset="77"/>
                <a:ea typeface="+mn-ea"/>
                <a:cs typeface="+mn-cs"/>
              </a:rPr>
              <a:t>Place common fields in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Animal</a:t>
            </a:r>
            <a:r>
              <a:rPr lang="en-US" dirty="0">
                <a:latin typeface="Tw Cen MT" panose="020B0602020104020603" pitchFamily="34" charset="77"/>
                <a:ea typeface="+mn-ea"/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alive</a:t>
            </a:r>
            <a:r>
              <a:rPr lang="en-US" dirty="0">
                <a:latin typeface="Tw Cen MT" panose="020B0602020104020603" pitchFamily="34" charset="77"/>
                <a:ea typeface="+mn-ea"/>
              </a:rPr>
              <a:t>,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location</a:t>
            </a:r>
          </a:p>
          <a:p>
            <a:pPr eaLnBrk="1" hangingPunct="1">
              <a:defRPr/>
            </a:pPr>
            <a:r>
              <a:rPr lang="en-US" dirty="0">
                <a:latin typeface="Tw Cen MT" panose="020B0602020104020603" pitchFamily="34" charset="77"/>
                <a:ea typeface="+mn-ea"/>
                <a:cs typeface="+mn-cs"/>
              </a:rPr>
              <a:t>Method renaming to support information hiding: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</a:t>
            </a:r>
            <a:r>
              <a:rPr lang="en-US" dirty="0">
                <a:latin typeface="Tw Cen MT" panose="020B0602020104020603" pitchFamily="34" charset="77"/>
                <a:ea typeface="+mn-ea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hunt</a:t>
            </a:r>
            <a:r>
              <a:rPr lang="en-US" dirty="0">
                <a:latin typeface="Tw Cen MT" panose="020B0602020104020603" pitchFamily="34" charset="77"/>
                <a:ea typeface="+mn-ea"/>
              </a:rPr>
              <a:t> become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act</a:t>
            </a:r>
            <a:r>
              <a:rPr lang="en-US" dirty="0">
                <a:latin typeface="Tw Cen MT" panose="020B0602020104020603" pitchFamily="34" charset="77"/>
                <a:ea typeface="+mn-ea"/>
              </a:rPr>
              <a:t>.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Simulator</a:t>
            </a:r>
            <a:r>
              <a:rPr lang="en-US" dirty="0">
                <a:latin typeface="Tw Cen MT" panose="020B0602020104020603" pitchFamily="34" charset="77"/>
                <a:ea typeface="+mn-ea"/>
                <a:cs typeface="+mn-cs"/>
              </a:rPr>
              <a:t> can now be significantly decoupled.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Revised (decoupled) iteration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2567608" y="2155387"/>
            <a:ext cx="732123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List&lt;Animal&gt; animals = </a:t>
            </a:r>
            <a:r>
              <a:rPr lang="en-US" sz="2200" dirty="0" err="1">
                <a:latin typeface="Courier New" charset="0"/>
                <a:cs typeface="Times" charset="0"/>
              </a:rPr>
              <a:t>field.getAnimals</a:t>
            </a:r>
            <a:r>
              <a:rPr lang="en-US" sz="2200" dirty="0">
                <a:latin typeface="Courier New" charset="0"/>
                <a:cs typeface="Times" charset="0"/>
              </a:rPr>
              <a:t>();</a:t>
            </a:r>
          </a:p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for (Animal </a:t>
            </a:r>
            <a:r>
              <a:rPr lang="en-US" sz="2200" dirty="0" err="1">
                <a:latin typeface="Courier New" charset="0"/>
                <a:cs typeface="Times" charset="0"/>
              </a:rPr>
              <a:t>anAnimal</a:t>
            </a:r>
            <a:r>
              <a:rPr lang="en-US" sz="2200" dirty="0">
                <a:latin typeface="Courier New" charset="0"/>
                <a:cs typeface="Times" charset="0"/>
              </a:rPr>
              <a:t> : animals) {</a:t>
            </a:r>
          </a:p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    </a:t>
            </a:r>
            <a:r>
              <a:rPr lang="en-US" sz="2200" dirty="0" err="1">
                <a:latin typeface="Courier New" charset="0"/>
                <a:cs typeface="Times" charset="0"/>
              </a:rPr>
              <a:t>anAnimal.act</a:t>
            </a:r>
            <a:r>
              <a:rPr lang="en-US" sz="2200" dirty="0">
                <a:latin typeface="Courier New" charset="0"/>
                <a:cs typeface="Times" charset="0"/>
              </a:rPr>
              <a:t>(field, </a:t>
            </a:r>
            <a:r>
              <a:rPr lang="en-US" sz="2200" dirty="0" err="1">
                <a:latin typeface="Courier New" charset="0"/>
                <a:cs typeface="Times" charset="0"/>
              </a:rPr>
              <a:t>nextFieldState</a:t>
            </a:r>
            <a:r>
              <a:rPr lang="en-US" sz="2200" dirty="0">
                <a:latin typeface="Courier New" charset="0"/>
                <a:cs typeface="Times" charset="0"/>
              </a:rPr>
              <a:t>);</a:t>
            </a:r>
          </a:p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}   </a:t>
            </a:r>
          </a:p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        </a:t>
            </a:r>
          </a:p>
          <a:p>
            <a:pPr>
              <a:defRPr/>
            </a:pPr>
            <a:r>
              <a:rPr lang="en-US" sz="2200" dirty="0">
                <a:solidFill>
                  <a:schemeClr val="tx2"/>
                </a:solidFill>
                <a:latin typeface="Courier New" charset="0"/>
                <a:cs typeface="Times" charset="0"/>
              </a:rPr>
              <a:t>// Replace the old state with the new.</a:t>
            </a:r>
          </a:p>
          <a:p>
            <a:pPr>
              <a:defRPr/>
            </a:pPr>
            <a:r>
              <a:rPr lang="en-US" sz="2200" dirty="0">
                <a:latin typeface="Courier New" charset="0"/>
                <a:cs typeface="Times" charset="0"/>
              </a:rPr>
              <a:t>field = </a:t>
            </a:r>
            <a:r>
              <a:rPr lang="en-US" sz="2200" dirty="0" err="1">
                <a:latin typeface="Courier New" charset="0"/>
                <a:cs typeface="Times" charset="0"/>
              </a:rPr>
              <a:t>nextFieldState</a:t>
            </a:r>
            <a:r>
              <a:rPr lang="en-US" sz="2200" dirty="0">
                <a:latin typeface="Courier New" charset="0"/>
                <a:cs typeface="Times" charset="0"/>
              </a:rPr>
              <a:t>;</a:t>
            </a:r>
            <a:endParaRPr lang="en-US" sz="2200" dirty="0">
              <a:latin typeface="Courier New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F6F60-6ECB-E07F-EF7F-74D67D17D25A}"/>
              </a:ext>
            </a:extLst>
          </p:cNvPr>
          <p:cNvSpPr txBox="1"/>
          <p:nvPr/>
        </p:nvSpPr>
        <p:spPr>
          <a:xfrm>
            <a:off x="1026799" y="4797152"/>
            <a:ext cx="10153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Simulator now has looser coupling to</a:t>
            </a:r>
            <a:b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</a:br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subtypes of Animal.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act</a:t>
            </a:r>
            <a:r>
              <a:rPr lang="en-US" dirty="0">
                <a:ea typeface="+mj-ea"/>
                <a:cs typeface="+mj-cs"/>
              </a:rPr>
              <a:t> method of Animal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ea typeface="+mn-ea"/>
                <a:cs typeface="+mn-cs"/>
              </a:rPr>
              <a:t>Static type checking requires </a:t>
            </a:r>
            <a:r>
              <a:rPr lang="en-US" sz="3600" b="1" dirty="0">
                <a:latin typeface="Courier New" pitchFamily="-32" charset="0"/>
                <a:ea typeface="+mn-ea"/>
                <a:cs typeface="+mn-cs"/>
              </a:rPr>
              <a:t>act</a:t>
            </a:r>
            <a:r>
              <a:rPr lang="en-US" sz="3600" dirty="0">
                <a:ea typeface="+mn-ea"/>
                <a:cs typeface="+mn-cs"/>
              </a:rPr>
              <a:t> in </a:t>
            </a:r>
            <a:r>
              <a:rPr lang="en-US" sz="3600" b="1" dirty="0">
                <a:latin typeface="Courier New" pitchFamily="-32" charset="0"/>
                <a:ea typeface="+mn-ea"/>
                <a:cs typeface="+mn-cs"/>
              </a:rPr>
              <a:t>Animal</a:t>
            </a:r>
            <a:r>
              <a:rPr lang="en-US" sz="3600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sz="3600" dirty="0">
                <a:ea typeface="+mn-ea"/>
                <a:cs typeface="+mn-cs"/>
              </a:rPr>
              <a:t>There is no obvious shared implementation.</a:t>
            </a:r>
          </a:p>
          <a:p>
            <a:pPr eaLnBrk="1" hangingPunct="1">
              <a:defRPr/>
            </a:pPr>
            <a:r>
              <a:rPr lang="en-US" sz="3600" dirty="0"/>
              <a:t>So: D</a:t>
            </a:r>
            <a:r>
              <a:rPr lang="en-US" sz="3600" dirty="0">
                <a:ea typeface="+mn-ea"/>
                <a:cs typeface="+mn-cs"/>
              </a:rPr>
              <a:t>efine </a:t>
            </a:r>
            <a:r>
              <a:rPr lang="en-US" sz="3600" b="1" dirty="0">
                <a:latin typeface="Courier New" pitchFamily="-32" charset="0"/>
                <a:ea typeface="+mn-ea"/>
                <a:cs typeface="+mn-cs"/>
              </a:rPr>
              <a:t>act</a:t>
            </a:r>
            <a:r>
              <a:rPr lang="en-US" sz="3600" dirty="0">
                <a:ea typeface="+mn-ea"/>
                <a:cs typeface="+mn-cs"/>
              </a:rPr>
              <a:t> as </a:t>
            </a:r>
            <a:r>
              <a:rPr lang="en-US" sz="3600" i="1" dirty="0">
                <a:ea typeface="+mn-ea"/>
                <a:cs typeface="+mn-cs"/>
              </a:rPr>
              <a:t>abstract</a:t>
            </a:r>
            <a:r>
              <a:rPr lang="en-US" sz="3600" dirty="0">
                <a:ea typeface="+mn-ea"/>
                <a:cs typeface="+mn-cs"/>
              </a:rPr>
              <a:t>.</a:t>
            </a:r>
            <a:br>
              <a:rPr lang="en-US" sz="3600" dirty="0">
                <a:ea typeface="+mn-ea"/>
                <a:cs typeface="+mn-cs"/>
              </a:rPr>
            </a:br>
            <a:endParaRPr lang="en-US" sz="11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56981" y="4094806"/>
            <a:ext cx="7878037" cy="203132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/**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* Act.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* @param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currentField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 The current state of the field.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* @param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nextFieldState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 The new state being built.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*/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abstract public void act(Field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currentField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,</a:t>
            </a:r>
            <a:br>
              <a:rPr lang="en-US" sz="1800" dirty="0">
                <a:latin typeface="Courier New" pitchFamily="-32" charset="0"/>
                <a:cs typeface="Times" pitchFamily="-32" charset="0"/>
              </a:rPr>
            </a:br>
            <a:r>
              <a:rPr lang="en-US" sz="1800" dirty="0">
                <a:latin typeface="Courier New" pitchFamily="-32" charset="0"/>
                <a:cs typeface="Times" pitchFamily="-32" charset="0"/>
              </a:rPr>
              <a:t>                         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nextFieldState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);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Abstract classes and methods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4000" dirty="0"/>
              <a:t>Abstract methods have </a:t>
            </a:r>
            <a:r>
              <a:rPr lang="en-US" sz="4000" b="1" dirty="0">
                <a:latin typeface="Courier New" pitchFamily="-32" charset="0"/>
              </a:rPr>
              <a:t>abstract</a:t>
            </a:r>
            <a:r>
              <a:rPr lang="en-US" sz="4000" dirty="0"/>
              <a:t> in the signature.</a:t>
            </a:r>
          </a:p>
          <a:p>
            <a:pPr eaLnBrk="1" hangingPunct="1">
              <a:defRPr/>
            </a:pPr>
            <a:r>
              <a:rPr lang="en-US" sz="4000" dirty="0"/>
              <a:t>Abstract methods have no body.</a:t>
            </a:r>
          </a:p>
          <a:p>
            <a:pPr eaLnBrk="1" hangingPunct="1">
              <a:defRPr/>
            </a:pPr>
            <a:r>
              <a:rPr lang="en-US" sz="4000" dirty="0"/>
              <a:t>Abstract methods make the class abstract.</a:t>
            </a:r>
          </a:p>
          <a:p>
            <a:pPr eaLnBrk="1" hangingPunct="1">
              <a:defRPr/>
            </a:pPr>
            <a:r>
              <a:rPr lang="en-US" sz="4000" i="1" dirty="0"/>
              <a:t>Abstract classes cannot be instantiated.</a:t>
            </a:r>
          </a:p>
          <a:p>
            <a:pPr eaLnBrk="1" hangingPunct="1">
              <a:defRPr/>
            </a:pPr>
            <a:r>
              <a:rPr lang="en-US" sz="4000" dirty="0"/>
              <a:t>Concrete subclasses complete the implementation.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Animal class (abstract)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7D126-46A8-A4EB-B033-80D9056B8103}"/>
              </a:ext>
            </a:extLst>
          </p:cNvPr>
          <p:cNvSpPr txBox="1"/>
          <p:nvPr/>
        </p:nvSpPr>
        <p:spPr>
          <a:xfrm>
            <a:off x="2164344" y="1988840"/>
            <a:ext cx="78780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public abstract class Animal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{</a:t>
            </a:r>
          </a:p>
          <a:p>
            <a:r>
              <a:rPr lang="en-US" sz="1800" b="0" i="1" dirty="0">
                <a:solidFill>
                  <a:schemeClr val="tx2"/>
                </a:solidFill>
                <a:latin typeface="Courier New" pitchFamily="-32" charset="0"/>
                <a:cs typeface="Times" pitchFamily="-32" charset="0"/>
              </a:rPr>
              <a:t>    … instance fields and constructor omitted …</a:t>
            </a:r>
          </a:p>
          <a:p>
            <a:endParaRPr lang="en-US" sz="1800" dirty="0">
              <a:latin typeface="Courier New" pitchFamily="-32" charset="0"/>
              <a:cs typeface="Times" pitchFamily="-32" charset="0"/>
            </a:endParaRP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/**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 * Act.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 * @param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currentField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 The current state.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 * @param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nextFieldState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 The new state being built.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 */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    abstract public void act(Field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currentField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,</a:t>
            </a:r>
            <a:br>
              <a:rPr lang="en-US" sz="1800" dirty="0">
                <a:latin typeface="Courier New" pitchFamily="-32" charset="0"/>
                <a:cs typeface="Times" pitchFamily="-32" charset="0"/>
              </a:rPr>
            </a:br>
            <a:r>
              <a:rPr lang="en-US" sz="1800" dirty="0">
                <a:latin typeface="Courier New" pitchFamily="-32" charset="0"/>
                <a:cs typeface="Times" pitchFamily="-32" charset="0"/>
              </a:rPr>
              <a:t>                             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nextFieldState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endParaRPr lang="en-US" sz="1800" dirty="0">
              <a:latin typeface="Courier New" pitchFamily="-32" charset="0"/>
              <a:cs typeface="Times" pitchFamily="-32" charset="0"/>
            </a:endParaRPr>
          </a:p>
          <a:p>
            <a:r>
              <a:rPr lang="en-US" sz="1800" b="0" i="1" dirty="0">
                <a:solidFill>
                  <a:schemeClr val="tx2"/>
                </a:solidFill>
                <a:latin typeface="Courier New" pitchFamily="-32" charset="0"/>
                <a:cs typeface="Times" pitchFamily="-32" charset="0"/>
              </a:rPr>
              <a:t>    … other methods omitted …</a:t>
            </a:r>
          </a:p>
          <a:p>
            <a:r>
              <a:rPr lang="en-US" sz="1800" dirty="0">
                <a:latin typeface="Courier New" pitchFamily="-32" charset="0"/>
                <a:cs typeface="Times" pitchFamily="-32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Further abstraction</a:t>
            </a:r>
          </a:p>
        </p:txBody>
      </p:sp>
      <p:pic>
        <p:nvPicPr>
          <p:cNvPr id="40963" name="Picture 6" descr="fig10-3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536" y="1916832"/>
            <a:ext cx="5184927" cy="440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Selective drawing (multiple inheritance)</a:t>
            </a:r>
          </a:p>
        </p:txBody>
      </p:sp>
      <p:pic>
        <p:nvPicPr>
          <p:cNvPr id="41987" name="Picture 5" descr="fig10-4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863" y="1988840"/>
            <a:ext cx="6223000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Multiple inheritance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Having a class inherit directly from multiple ancestors.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Each language has its own rules.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How to resolve competing definitions?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Java forbids it for classes.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Java permits it for interfaces.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An Actor interface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2217163" y="1772816"/>
            <a:ext cx="7772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sz="1800" dirty="0">
                <a:latin typeface="Courier" charset="0"/>
              </a:rPr>
              <a:t> </a:t>
            </a:r>
          </a:p>
          <a:p>
            <a:r>
              <a:rPr lang="en-US" altLang="en-US" sz="1800" dirty="0">
                <a:latin typeface="Courier New" charset="0"/>
              </a:rPr>
              <a:t>public interface Actor</a:t>
            </a:r>
          </a:p>
          <a:p>
            <a:r>
              <a:rPr lang="en-US" altLang="en-US" sz="1800" dirty="0">
                <a:latin typeface="Courier New" charset="0"/>
              </a:rPr>
              <a:t>{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/**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 Perform the actor's regular behavior.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 @param </a:t>
            </a:r>
            <a:r>
              <a:rPr lang="en-US" altLang="en-US" sz="1800" dirty="0" err="1">
                <a:solidFill>
                  <a:srgbClr val="264D8B"/>
                </a:solidFill>
                <a:latin typeface="Courier New" charset="0"/>
              </a:rPr>
              <a:t>currentField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The current state.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 @param </a:t>
            </a:r>
            <a:r>
              <a:rPr lang="en-US" altLang="en-US" sz="1800" dirty="0" err="1">
                <a:solidFill>
                  <a:srgbClr val="264D8B"/>
                </a:solidFill>
                <a:latin typeface="Courier New" charset="0"/>
              </a:rPr>
              <a:t>nextFieldState</a:t>
            </a: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The new state being built.</a:t>
            </a:r>
            <a:br>
              <a:rPr lang="en-US" altLang="en-US" sz="1800" dirty="0">
                <a:solidFill>
                  <a:srgbClr val="264D8B"/>
                </a:solidFill>
                <a:latin typeface="Courier New" charset="0"/>
              </a:rPr>
            </a:br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*/</a:t>
            </a:r>
          </a:p>
          <a:p>
            <a:r>
              <a:rPr lang="en-US" altLang="en-US" sz="1800" dirty="0">
                <a:latin typeface="Courier New" charset="0"/>
              </a:rPr>
              <a:t>    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void act(Field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currentField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, Field </a:t>
            </a:r>
            <a:r>
              <a:rPr lang="en-US" sz="1800" dirty="0" err="1">
                <a:latin typeface="Courier New" pitchFamily="-32" charset="0"/>
                <a:cs typeface="Times" pitchFamily="-32" charset="0"/>
              </a:rPr>
              <a:t>nextFieldState</a:t>
            </a:r>
            <a:r>
              <a:rPr lang="en-US" sz="1800" dirty="0">
                <a:latin typeface="Courier New" pitchFamily="-32" charset="0"/>
                <a:cs typeface="Times" pitchFamily="-32" charset="0"/>
              </a:rPr>
              <a:t>);</a:t>
            </a:r>
          </a:p>
          <a:p>
            <a:endParaRPr lang="en-US" altLang="en-US" sz="1800" dirty="0">
              <a:solidFill>
                <a:srgbClr val="264D8B"/>
              </a:solidFill>
              <a:latin typeface="Courier New" charset="0"/>
            </a:endParaRP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/**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 Is the actor still active?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 @return true if still active, false if not. 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 */ </a:t>
            </a:r>
          </a:p>
          <a:p>
            <a:r>
              <a:rPr lang="en-US" altLang="en-US" sz="1800" dirty="0">
                <a:solidFill>
                  <a:srgbClr val="264D8B"/>
                </a:solidFill>
                <a:latin typeface="Courier New" charset="0"/>
              </a:rPr>
              <a:t>    </a:t>
            </a:r>
            <a:r>
              <a:rPr lang="en-US" altLang="en-US" sz="1800" dirty="0">
                <a:latin typeface="Courier New" charset="0"/>
              </a:rPr>
              <a:t>boolean </a:t>
            </a:r>
            <a:r>
              <a:rPr lang="en-US" altLang="en-US" sz="1800" dirty="0" err="1">
                <a:latin typeface="Courier New" charset="0"/>
              </a:rPr>
              <a:t>isActive</a:t>
            </a:r>
            <a:r>
              <a:rPr lang="en-US" altLang="en-US" sz="1800" dirty="0">
                <a:latin typeface="Courier New" charset="0"/>
              </a:rPr>
              <a:t>(); </a:t>
            </a:r>
          </a:p>
          <a:p>
            <a:r>
              <a:rPr lang="en-US" altLang="en-US" sz="18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Simulations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Programs regularly used to simulate real-world activities: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city traffic;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the weather;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nuclear processes;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stock market fluctuations;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environmental impacts;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space flight.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Classes </a:t>
            </a:r>
            <a:r>
              <a:rPr lang="en-US" i="1" dirty="0">
                <a:ea typeface="+mj-ea"/>
                <a:cs typeface="+mj-cs"/>
              </a:rPr>
              <a:t>implement</a:t>
            </a:r>
            <a:r>
              <a:rPr lang="en-US" dirty="0">
                <a:ea typeface="+mj-ea"/>
                <a:cs typeface="+mj-cs"/>
              </a:rPr>
              <a:t> an interface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1349087" y="2132856"/>
            <a:ext cx="9493825" cy="156966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public class Fox extends Animal implements Drawable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   ...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}</a:t>
            </a:r>
            <a:r>
              <a:rPr lang="en-US" dirty="0"/>
              <a:t> 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421094" y="4077072"/>
            <a:ext cx="9217026" cy="1569660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public class Scientist implements Actor, Drawable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{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   ...</a:t>
            </a:r>
          </a:p>
          <a:p>
            <a:pPr>
              <a:defRPr/>
            </a:pPr>
            <a:r>
              <a:rPr lang="en-US" dirty="0">
                <a:latin typeface="Courier New" charset="0"/>
                <a:cs typeface="Times" charset="0"/>
              </a:rPr>
              <a:t>}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Interfaces as types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Implementing classes are subtypes of the interface type.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So, polymorphism is available with interfaces as well as classes.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Features of interfaces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Use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interface</a:t>
            </a:r>
            <a:r>
              <a:rPr lang="en-GB" dirty="0">
                <a:ea typeface="+mn-ea"/>
                <a:cs typeface="+mn-cs"/>
              </a:rPr>
              <a:t> rather than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GB" dirty="0">
                <a:ea typeface="+mn-ea"/>
                <a:cs typeface="+mn-cs"/>
              </a:rPr>
              <a:t> in their declaration.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They do not define constructors.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All methods are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GB" dirty="0">
                <a:ea typeface="+mn-ea"/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All fields are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en-GB" dirty="0">
                <a:ea typeface="+mn-ea"/>
                <a:cs typeface="+mn-cs"/>
              </a:rPr>
              <a:t>,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GB" dirty="0">
                <a:ea typeface="+mn-ea"/>
                <a:cs typeface="+mn-cs"/>
              </a:rPr>
              <a:t> and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final</a:t>
            </a:r>
            <a:r>
              <a:rPr lang="en-GB" dirty="0">
                <a:ea typeface="+mn-ea"/>
                <a:cs typeface="+mn-cs"/>
              </a:rPr>
              <a:t>. (Those keywords may be omitted.)</a:t>
            </a:r>
          </a:p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Abstract methods may omit </a:t>
            </a:r>
            <a:r>
              <a:rPr lang="en-GB" b="1" dirty="0">
                <a:latin typeface="Courier New" charset="0"/>
                <a:ea typeface="Courier New" charset="0"/>
                <a:cs typeface="Courier New" charset="0"/>
              </a:rPr>
              <a:t>abstract</a:t>
            </a:r>
            <a:r>
              <a:rPr lang="en-GB" dirty="0"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Methods marked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default</a:t>
            </a:r>
            <a:r>
              <a:rPr lang="en-US" dirty="0"/>
              <a:t> have a method body – they are not abstract.</a:t>
            </a:r>
          </a:p>
          <a:p>
            <a:r>
              <a:rPr lang="en-US" dirty="0"/>
              <a:t>Methods marked as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have a method body.</a:t>
            </a:r>
          </a:p>
          <a:p>
            <a:r>
              <a:rPr lang="en-US" dirty="0"/>
              <a:t>Default and static methods could complicate multiple inheritance of interfaces.</a:t>
            </a:r>
          </a:p>
        </p:txBody>
      </p:sp>
    </p:spTree>
    <p:extLst>
      <p:ext uri="{BB962C8B-B14F-4D97-AF65-F5344CB8AC3E}">
        <p14:creationId xmlns:p14="http://schemas.microsoft.com/office/powerpoint/2010/main" val="49367537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Introduced in Java 8 to adapt legacy interfaces; 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java.util.List</a:t>
            </a:r>
            <a:r>
              <a:rPr lang="en-US" dirty="0"/>
              <a:t>.</a:t>
            </a:r>
          </a:p>
          <a:p>
            <a:r>
              <a:rPr lang="en-US" dirty="0"/>
              <a:t>Classes inheriting two with the same signature must override the method.</a:t>
            </a:r>
          </a:p>
          <a:p>
            <a:r>
              <a:rPr lang="en-US" dirty="0"/>
              <a:t>Syntax for accessing the </a:t>
            </a:r>
            <a:r>
              <a:rPr lang="en-US" dirty="0" err="1"/>
              <a:t>overriden</a:t>
            </a:r>
            <a:r>
              <a:rPr lang="en-US" dirty="0"/>
              <a:t> version:</a:t>
            </a:r>
            <a:br>
              <a:rPr lang="en-US" dirty="0"/>
            </a:br>
            <a:r>
              <a:rPr lang="en-US" dirty="0"/>
              <a:t>		</a:t>
            </a:r>
            <a:r>
              <a:rPr lang="en-US" sz="2800" b="1" i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InterfaceType</a:t>
            </a:r>
            <a:r>
              <a:rPr lang="en-US" sz="2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.super.</a:t>
            </a:r>
            <a:r>
              <a:rPr lang="en-US" sz="2800" b="1" i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method</a:t>
            </a:r>
            <a:r>
              <a:rPr 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is-I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…)</a:t>
            </a:r>
            <a:endParaRPr lang="en-US" sz="2800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70116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Interfaces as specifications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Strong separation of functionality from implementation.</a:t>
            </a:r>
          </a:p>
          <a:p>
            <a:pPr lvl="1" eaLnBrk="1" hangingPunct="1">
              <a:defRPr/>
            </a:pPr>
            <a:r>
              <a:rPr lang="en-US" sz="3200" dirty="0"/>
              <a:t>Though parameter and return types are mandated.</a:t>
            </a:r>
          </a:p>
          <a:p>
            <a:pPr eaLnBrk="1" hangingPunct="1">
              <a:defRPr/>
            </a:pPr>
            <a:r>
              <a:rPr lang="en-US" sz="3600" dirty="0"/>
              <a:t>Clients interact independently of the implementation.</a:t>
            </a:r>
          </a:p>
          <a:p>
            <a:pPr lvl="1" eaLnBrk="1" hangingPunct="1">
              <a:defRPr/>
            </a:pPr>
            <a:r>
              <a:rPr lang="en-US" sz="3200" dirty="0"/>
              <a:t>But clients can choose from alternative implementations.</a:t>
            </a:r>
          </a:p>
          <a:p>
            <a:pPr eaLnBrk="1" hangingPunct="1">
              <a:defRPr/>
            </a:pP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List</a:t>
            </a:r>
            <a:r>
              <a:rPr lang="en-US" sz="3200" dirty="0">
                <a:ea typeface="+mn-ea"/>
              </a:rPr>
              <a:t>,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Map</a:t>
            </a:r>
            <a:r>
              <a:rPr lang="en-US" sz="3200" dirty="0">
                <a:ea typeface="+mn-ea"/>
              </a:rPr>
              <a:t> and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 sz="3200" dirty="0">
                <a:ea typeface="+mn-ea"/>
              </a:rPr>
              <a:t> are examples.</a:t>
            </a:r>
          </a:p>
          <a:p>
            <a:pPr eaLnBrk="1" hangingPunct="1">
              <a:defRPr/>
            </a:pPr>
            <a:endParaRPr lang="en-US" sz="3600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Alternative implementations</a:t>
            </a:r>
          </a:p>
        </p:txBody>
      </p:sp>
      <p:pic>
        <p:nvPicPr>
          <p:cNvPr id="49155" name="Picture 5" descr="fig10-5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88" y="2060848"/>
            <a:ext cx="5486224" cy="386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 and lambdas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Interfaces with a single abstract method are </a:t>
            </a:r>
            <a:r>
              <a:rPr lang="en-US" i="1" dirty="0"/>
              <a:t>functional interfaces</a:t>
            </a:r>
            <a:r>
              <a:rPr lang="en-US" dirty="0"/>
              <a:t>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@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FunctionalInterface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/>
              <a:t>is the associated annotation.</a:t>
            </a:r>
          </a:p>
          <a:p>
            <a:r>
              <a:rPr lang="en-US" dirty="0"/>
              <a:t>A lambda may be used where a functional interface is required.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java.util.function</a:t>
            </a:r>
            <a:r>
              <a:rPr lang="en-US" dirty="0"/>
              <a:t> defines some functional interfaces.</a:t>
            </a:r>
          </a:p>
        </p:txBody>
      </p:sp>
    </p:spTree>
    <p:extLst>
      <p:ext uri="{BB962C8B-B14F-4D97-AF65-F5344CB8AC3E}">
        <p14:creationId xmlns:p14="http://schemas.microsoft.com/office/powerpoint/2010/main" val="148174938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en-US" dirty="0"/>
              <a:t>: for lambdas with a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US" dirty="0"/>
              <a:t> return type.</a:t>
            </a:r>
          </a:p>
          <a:p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BinaryOperator</a:t>
            </a:r>
            <a:r>
              <a:rPr lang="en-US" dirty="0"/>
              <a:t>: for lambdas with two parameters and a matching result type.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Supplier</a:t>
            </a:r>
            <a:r>
              <a:rPr lang="en-US" dirty="0"/>
              <a:t>: for lambdas returning a result.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Predicate</a:t>
            </a:r>
            <a:r>
              <a:rPr lang="en-US" dirty="0"/>
              <a:t>: returns a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boolean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8485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functional types for lambdas means we can assign them to variables, or pass them as parameters; e.g.: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1" y="4163597"/>
            <a:ext cx="7696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BinaryOperator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&lt;String&gt; aka = (name, alias) -&gt; {</a:t>
            </a:r>
          </a:p>
          <a:p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   return name +  " (AKA " + alias + ")";</a:t>
            </a:r>
            <a:br>
              <a:rPr lang="en-US" sz="20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7F0AB-B25E-9736-F3DF-DA68CD735D35}"/>
              </a:ext>
            </a:extLst>
          </p:cNvPr>
          <p:cNvSpPr txBox="1"/>
          <p:nvPr/>
        </p:nvSpPr>
        <p:spPr>
          <a:xfrm>
            <a:off x="1127448" y="5345989"/>
            <a:ext cx="9937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A binary operator lambda that takes two String 'operands' and returns a String result.</a:t>
            </a:r>
          </a:p>
        </p:txBody>
      </p:sp>
    </p:spTree>
    <p:extLst>
      <p:ext uri="{BB962C8B-B14F-4D97-AF65-F5344CB8AC3E}">
        <p14:creationId xmlns:p14="http://schemas.microsoft.com/office/powerpoint/2010/main" val="16094666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Simulations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They are often only partial simulations.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They often involve simplifications.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Greater detail has the potential to provide greater accuracy.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Greater detail typically requires more resource: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Processing power;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Simulation time.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latin typeface="Courier New"/>
                <a:cs typeface="Courier New"/>
              </a:rPr>
              <a:t>Class</a:t>
            </a:r>
            <a:r>
              <a:rPr lang="en-US" dirty="0"/>
              <a:t> 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>
                <a:latin typeface="Courier New"/>
                <a:cs typeface="Courier New"/>
              </a:rPr>
              <a:t>Class</a:t>
            </a:r>
            <a:r>
              <a:rPr lang="en-US" dirty="0"/>
              <a:t> object is returned by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getClass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latin typeface="Courier New"/>
                <a:cs typeface="Courier New"/>
              </a:rPr>
              <a:t>Object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.class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suffix provides a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Class</a:t>
            </a:r>
            <a:r>
              <a:rPr lang="en-US" dirty="0"/>
              <a:t> object:</a:t>
            </a:r>
            <a:br>
              <a:rPr lang="en-US" dirty="0"/>
            </a:br>
            <a:r>
              <a:rPr lang="en-US" sz="2800" b="1" dirty="0" err="1">
                <a:solidFill>
                  <a:schemeClr val="tx1"/>
                </a:solidFill>
                <a:latin typeface="Courier New"/>
                <a:cs typeface="Courier New"/>
              </a:rPr>
              <a:t>Fox.class</a:t>
            </a:r>
            <a:endParaRPr lang="en-US" sz="2800" b="1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lang="en-US" dirty="0"/>
              <a:t>Used in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SimulatorView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b="1" dirty="0">
                <a:solidFill>
                  <a:schemeClr val="tx1"/>
                </a:solidFill>
                <a:latin typeface="Courier New"/>
                <a:cs typeface="Courier New"/>
              </a:rPr>
              <a:t>Map&lt;Class, Color&gt; colors;</a:t>
            </a: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String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getName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for the class name.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Inheritance can provide shared implementation.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Concrete and abstract classes.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Inheritance provides shared type information.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Classes and interfaces.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Review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Abstract methods allow static type checking without requiring implementation.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Abstract classes function as incomplete superclasses.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No instances.</a:t>
            </a:r>
          </a:p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Abstract classes support polymorphism.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Review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Interfaces provide specification – usually without implementation.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Interfaces are abstract apart from their default methods.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Interfaces support polymorphism.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Java interfaces support multiple inheritance.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Benefits of simulations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altLang="en-US" dirty="0">
                <a:ea typeface="MS PGothic" charset="-128"/>
              </a:rPr>
              <a:t>Support useful prediction.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E.g., the weather.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Allow experimentation.</a:t>
            </a:r>
          </a:p>
          <a:p>
            <a:pPr lvl="1" eaLnBrk="1" hangingPunct="1"/>
            <a:r>
              <a:rPr lang="en-US" altLang="en-US" dirty="0">
                <a:ea typeface="MS PGothic" charset="-128"/>
              </a:rPr>
              <a:t>Safer, cheaper, quicker.</a:t>
            </a:r>
          </a:p>
          <a:p>
            <a:pPr eaLnBrk="1" hangingPunct="1"/>
            <a:r>
              <a:rPr lang="en-US" altLang="en-US" dirty="0">
                <a:ea typeface="MS PGothic" charset="-128"/>
              </a:rPr>
              <a:t>Our example:</a:t>
            </a:r>
          </a:p>
          <a:p>
            <a:pPr lvl="1" eaLnBrk="1" hangingPunct="1"/>
            <a:r>
              <a:rPr lang="en-US" altLang="ja-JP" dirty="0">
                <a:ea typeface="MS PGothic" charset="-128"/>
              </a:rPr>
              <a:t>'How will the wildlife be affected if we cut a highway through the middle of this national park?'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Predator-prey simulations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US">
                <a:ea typeface="+mn-ea"/>
                <a:cs typeface="+mn-cs"/>
              </a:rPr>
              <a:t>There is often a delicate balance between species.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A lot of prey means a lot of food.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A lot of food encourages higher predator numbers.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More predators eat more prey.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Less prey means less food.</a:t>
            </a:r>
          </a:p>
          <a:p>
            <a:pPr lvl="1" eaLnBrk="1" hangingPunct="1">
              <a:defRPr/>
            </a:pPr>
            <a:r>
              <a:rPr lang="en-US">
                <a:ea typeface="+mn-ea"/>
              </a:rPr>
              <a:t>Less food means ...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foxes-and-rabbits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954B8-4539-D950-B40A-E601D8055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6042" r="1349" b="1534"/>
          <a:stretch/>
        </p:blipFill>
        <p:spPr>
          <a:xfrm>
            <a:off x="3189887" y="1844824"/>
            <a:ext cx="5812226" cy="450995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Main classes of interest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  <a:cs typeface="+mn-cs"/>
              </a:rPr>
              <a:t>Fox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Simple model of a type of predator.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  <a:cs typeface="+mn-cs"/>
              </a:rPr>
              <a:t>Rabbit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Simple model of a type of prey.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  <a:cs typeface="+mn-cs"/>
              </a:rPr>
              <a:t>Simulator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Manages the overall simulation task.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Holds a collection of foxes and rabbits.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Modeling the environment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  <a:cs typeface="+mn-cs"/>
              </a:rPr>
              <a:t>Field</a:t>
            </a:r>
          </a:p>
          <a:p>
            <a:pPr lvl="1" eaLnBrk="1" hangingPunct="1">
              <a:defRPr/>
            </a:pPr>
            <a:r>
              <a:rPr lang="en-US" dirty="0">
                <a:latin typeface="Tw Cen MT" panose="020B0602020104020603" pitchFamily="34" charset="77"/>
                <a:ea typeface="+mn-ea"/>
              </a:rPr>
              <a:t>Represents a 2D field.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-32" charset="0"/>
                <a:ea typeface="+mn-ea"/>
                <a:cs typeface="+mn-cs"/>
              </a:rPr>
              <a:t>Location</a:t>
            </a:r>
          </a:p>
          <a:p>
            <a:pPr lvl="1" eaLnBrk="1" hangingPunct="1">
              <a:defRPr/>
            </a:pPr>
            <a:r>
              <a:rPr lang="en-US" dirty="0">
                <a:latin typeface="Tw Cen MT" panose="020B0602020104020603" pitchFamily="34" charset="77"/>
                <a:ea typeface="+mn-ea"/>
              </a:rPr>
              <a:t>Represents a 2D position in the environment.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741</TotalTime>
  <Words>1623</Words>
  <Application>Microsoft Macintosh PowerPoint</Application>
  <PresentationFormat>Widescreen</PresentationFormat>
  <Paragraphs>282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MS PGothic</vt:lpstr>
      <vt:lpstr>Courier</vt:lpstr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Further abstraction techniques</vt:lpstr>
      <vt:lpstr>Main concepts to be covered</vt:lpstr>
      <vt:lpstr>Simulations</vt:lpstr>
      <vt:lpstr>Simulations</vt:lpstr>
      <vt:lpstr>Benefits of simulations</vt:lpstr>
      <vt:lpstr>Predator-prey simulations</vt:lpstr>
      <vt:lpstr>The foxes-and-rabbits project</vt:lpstr>
      <vt:lpstr>Main classes of interest</vt:lpstr>
      <vt:lpstr>Modeling the environment</vt:lpstr>
      <vt:lpstr>Monitoring the simulation</vt:lpstr>
      <vt:lpstr>Example of the visualization</vt:lpstr>
      <vt:lpstr>A Rabbit's state</vt:lpstr>
      <vt:lpstr>A Rabbit's behavior</vt:lpstr>
      <vt:lpstr>Rabbit simplifications</vt:lpstr>
      <vt:lpstr>A Fox's state</vt:lpstr>
      <vt:lpstr>A Fox's behavior</vt:lpstr>
      <vt:lpstr>Configuration of foxes</vt:lpstr>
      <vt:lpstr>The Simulator class</vt:lpstr>
      <vt:lpstr>The update step</vt:lpstr>
      <vt:lpstr>Room for improvement</vt:lpstr>
      <vt:lpstr>The Animal superclass</vt:lpstr>
      <vt:lpstr>Revised (decoupled) iteration</vt:lpstr>
      <vt:lpstr>The act method of Animal</vt:lpstr>
      <vt:lpstr>Abstract classes and methods</vt:lpstr>
      <vt:lpstr>The Animal class (abstract)</vt:lpstr>
      <vt:lpstr>Further abstraction</vt:lpstr>
      <vt:lpstr>Selective drawing (multiple inheritance)</vt:lpstr>
      <vt:lpstr>Multiple inheritance</vt:lpstr>
      <vt:lpstr>An Actor interface</vt:lpstr>
      <vt:lpstr>Classes implement an interface</vt:lpstr>
      <vt:lpstr>Interfaces as types</vt:lpstr>
      <vt:lpstr>Features of interfaces</vt:lpstr>
      <vt:lpstr>Features of interfaces</vt:lpstr>
      <vt:lpstr>Default methods</vt:lpstr>
      <vt:lpstr>Interfaces as specifications</vt:lpstr>
      <vt:lpstr>Alternative implementations</vt:lpstr>
      <vt:lpstr>Functional interfaces and lambdas</vt:lpstr>
      <vt:lpstr>Common functional interfaces</vt:lpstr>
      <vt:lpstr>Functional interfaces</vt:lpstr>
      <vt:lpstr>The Class class</vt:lpstr>
      <vt:lpstr>Review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10</dc:title>
  <dc:subject/>
  <dc:creator>David J. Barnes and Michael Kölling</dc:creator>
  <cp:keywords/>
  <dc:description>Copyright © David J. Barnes, Michael Kölling</dc:description>
  <cp:lastModifiedBy>David Barnes</cp:lastModifiedBy>
  <cp:revision>83</cp:revision>
  <dcterms:created xsi:type="dcterms:W3CDTF">2002-09-27T14:18:06Z</dcterms:created>
  <dcterms:modified xsi:type="dcterms:W3CDTF">2025-03-11T17:28:51Z</dcterms:modified>
  <cp:category/>
</cp:coreProperties>
</file>