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3" r:id="rId1"/>
    <p:sldMasterId id="2147483791" r:id="rId2"/>
  </p:sldMasterIdLst>
  <p:notesMasterIdLst>
    <p:notesMasterId r:id="rId40"/>
  </p:notesMasterIdLst>
  <p:handoutMasterIdLst>
    <p:handoutMasterId r:id="rId41"/>
  </p:handoutMasterIdLst>
  <p:sldIdLst>
    <p:sldId id="317" r:id="rId3"/>
    <p:sldId id="31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77" r:id="rId22"/>
    <p:sldId id="319" r:id="rId23"/>
    <p:sldId id="278" r:id="rId24"/>
    <p:sldId id="320" r:id="rId25"/>
    <p:sldId id="279" r:id="rId26"/>
    <p:sldId id="280" r:id="rId27"/>
    <p:sldId id="281" r:id="rId28"/>
    <p:sldId id="282" r:id="rId29"/>
    <p:sldId id="283" r:id="rId30"/>
    <p:sldId id="286" r:id="rId31"/>
    <p:sldId id="284" r:id="rId32"/>
    <p:sldId id="287" r:id="rId33"/>
    <p:sldId id="292" r:id="rId34"/>
    <p:sldId id="321" r:id="rId35"/>
    <p:sldId id="290" r:id="rId36"/>
    <p:sldId id="322" r:id="rId37"/>
    <p:sldId id="291" r:id="rId38"/>
    <p:sldId id="293" r:id="rId3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DE1"/>
    <a:srgbClr val="A57133"/>
    <a:srgbClr val="DC4A1A"/>
    <a:srgbClr val="F37A20"/>
    <a:srgbClr val="FED601"/>
    <a:srgbClr val="CD2626"/>
    <a:srgbClr val="C01012"/>
    <a:srgbClr val="1A3170"/>
    <a:srgbClr val="FED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4"/>
    <p:restoredTop sz="94626"/>
  </p:normalViewPr>
  <p:slideViewPr>
    <p:cSldViewPr snapToGrid="0" snapToObjects="1">
      <p:cViewPr varScale="1">
        <p:scale>
          <a:sx n="112" d="100"/>
          <a:sy n="112" d="100"/>
        </p:scale>
        <p:origin x="14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Verdana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8686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Verdana" charset="0"/>
              </a:defRPr>
            </a:lvl1pPr>
          </a:lstStyle>
          <a:p>
            <a:fld id="{E5B3F54D-2EFB-694D-BDD0-116E1C3134F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6614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</a:defRPr>
            </a:lvl1pPr>
          </a:lstStyle>
          <a:p>
            <a:fld id="{5161F168-2A69-C04D-9756-89FCA0E837B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44509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6829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122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693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8295663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8951602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686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7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697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23425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2605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D9DA-9D0C-13AD-30CB-3442A75F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99F27-557D-282B-8D6D-252BEA0773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Record Types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7D10241-858F-A47F-C9A6-E82AFF15C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9663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7.0</a:t>
            </a:r>
          </a:p>
        </p:txBody>
      </p:sp>
    </p:spTree>
    <p:extLst>
      <p:ext uri="{BB962C8B-B14F-4D97-AF65-F5344CB8AC3E}">
        <p14:creationId xmlns:p14="http://schemas.microsoft.com/office/powerpoint/2010/main" val="16386810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F25E6-7802-6A7A-CC65-FB71C1B5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Time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1DE46-DC05-F3B4-E19E-CCD185097203}"/>
              </a:ext>
            </a:extLst>
          </p:cNvPr>
          <p:cNvSpPr txBox="1"/>
          <p:nvPr/>
        </p:nvSpPr>
        <p:spPr>
          <a:xfrm>
            <a:off x="2351432" y="1819692"/>
            <a:ext cx="74891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Time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int hour;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int minute;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 Create a Time object.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 @param hour The hour of the reading.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 @param minute The minute of the reading.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Time(int hour, int minute)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this.hour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hour;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this.minute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minute;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getters, toString and </a:t>
            </a:r>
            <a:r>
              <a:rPr lang="en-GB" sz="1600" i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twoDigitString</a:t>
            </a:r>
            <a:r>
              <a:rPr lang="en-GB" sz="1600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omitted …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5863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F25E6-7802-6A7A-CC65-FB71C1B5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Reading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6CA1B-FC96-4B6C-ED7C-CADBED28F34B}"/>
              </a:ext>
            </a:extLst>
          </p:cNvPr>
          <p:cNvSpPr txBox="1"/>
          <p:nvPr/>
        </p:nvSpPr>
        <p:spPr>
          <a:xfrm>
            <a:off x="2882348" y="1717180"/>
            <a:ext cx="6427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Reading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value of the reading.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double value;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time of the reading.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Time time;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 Create a Reading object.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 @param value The value of the reading.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 @param time The time of the reading.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Reading(double value, Time time)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time;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getters and toString omitted …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04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F25E6-7802-6A7A-CC65-FB71C1B5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ExperimentalRun</a:t>
            </a:r>
            <a:r>
              <a:rPr lang="en-GB" dirty="0"/>
              <a:t>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1E024-EA0C-8896-D9F6-3F997FD78982}"/>
              </a:ext>
            </a:extLst>
          </p:cNvPr>
          <p:cNvSpPr txBox="1"/>
          <p:nvPr/>
        </p:nvSpPr>
        <p:spPr>
          <a:xfrm>
            <a:off x="2339009" y="1844040"/>
            <a:ext cx="75139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String ID;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List&lt;Reading&gt; readings;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 @param ID The ID of the run.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 @param readings The list of readings.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ID,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List&lt;Reading&gt; readings)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ID;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this.readings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readings;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getters and toString omitted …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16491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F25E6-7802-6A7A-CC65-FB71C1B5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Experiment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CF8C4-05BC-D5A6-7AB6-BC6BD187A575}"/>
              </a:ext>
            </a:extLst>
          </p:cNvPr>
          <p:cNvSpPr txBox="1"/>
          <p:nvPr/>
        </p:nvSpPr>
        <p:spPr>
          <a:xfrm>
            <a:off x="2821056" y="1938129"/>
            <a:ext cx="6549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Experiment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title;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ArrayList&lt;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runs;</a:t>
            </a:r>
          </a:p>
          <a:p>
            <a:pPr algn="l"/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Experiment(String title)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title;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this.runs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ArrayList&lt;&gt;();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readData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filename) …</a:t>
            </a:r>
          </a:p>
          <a:p>
            <a:pPr algn="l"/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other methods omitted …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86212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DAE3C-5785-503C-501A-52B91C53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the classes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C58B29-88AA-3958-4CB0-985ABA2F8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dirty="0"/>
              <a:t> all have only final fields.</a:t>
            </a:r>
          </a:p>
          <a:p>
            <a:r>
              <a:rPr lang="en-GB" dirty="0"/>
              <a:t>The fields are initialised via a constructor.</a:t>
            </a:r>
          </a:p>
          <a:p>
            <a:r>
              <a:rPr lang="en-GB" dirty="0"/>
              <a:t>They have only getter methods.</a:t>
            </a:r>
          </a:p>
          <a:p>
            <a:r>
              <a:rPr lang="en-GB" dirty="0"/>
              <a:t>Their objects are immutable – cannot be changed once initialised.</a:t>
            </a:r>
          </a:p>
          <a:p>
            <a:r>
              <a:rPr lang="en-GB" i="1" dirty="0"/>
              <a:t>These features make them ideal candidates to be coded as records.</a:t>
            </a:r>
          </a:p>
        </p:txBody>
      </p:sp>
    </p:spTree>
    <p:extLst>
      <p:ext uri="{BB962C8B-B14F-4D97-AF65-F5344CB8AC3E}">
        <p14:creationId xmlns:p14="http://schemas.microsoft.com/office/powerpoint/2010/main" val="14066590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F25E6-7802-6A7A-CC65-FB71C1B5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Time Record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C9B9A-1727-E0B6-F4D9-728FB3847D02}"/>
              </a:ext>
            </a:extLst>
          </p:cNvPr>
          <p:cNvSpPr txBox="1"/>
          <p:nvPr/>
        </p:nvSpPr>
        <p:spPr>
          <a:xfrm>
            <a:off x="2256978" y="4939662"/>
            <a:ext cx="635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We create an instance in the usual way: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F8B55-C05A-96A7-DAC9-CC2D653CD0D5}"/>
              </a:ext>
            </a:extLst>
          </p:cNvPr>
          <p:cNvSpPr txBox="1"/>
          <p:nvPr/>
        </p:nvSpPr>
        <p:spPr>
          <a:xfrm>
            <a:off x="3604257" y="5626012"/>
            <a:ext cx="365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new Time(13, 14)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9F7F8-1D69-4508-185A-554804FFA3C6}"/>
              </a:ext>
            </a:extLst>
          </p:cNvPr>
          <p:cNvSpPr txBox="1"/>
          <p:nvPr/>
        </p:nvSpPr>
        <p:spPr>
          <a:xfrm>
            <a:off x="1296858" y="1926866"/>
            <a:ext cx="7062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A record of a time.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Records the time a reading was taken.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hour The hour of the reading.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minute The minute of the reading.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Time(int hour, int minute)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2D3A0-067C-40D0-70A7-7B54F1931033}"/>
              </a:ext>
            </a:extLst>
          </p:cNvPr>
          <p:cNvSpPr txBox="1"/>
          <p:nvPr/>
        </p:nvSpPr>
        <p:spPr>
          <a:xfrm>
            <a:off x="8007159" y="2201518"/>
            <a:ext cx="2529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NB: This is the complete class definition.</a:t>
            </a:r>
          </a:p>
        </p:txBody>
      </p:sp>
    </p:spTree>
    <p:extLst>
      <p:ext uri="{BB962C8B-B14F-4D97-AF65-F5344CB8AC3E}">
        <p14:creationId xmlns:p14="http://schemas.microsoft.com/office/powerpoint/2010/main" val="1711043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F300D-729F-CD7D-6FE8-912BC38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Record Classes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D7D8C7-87F4-AED4-06DE-0CD722CE7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200" dirty="0"/>
              <a:t>In their basic form, they contain no code.</a:t>
            </a:r>
          </a:p>
          <a:p>
            <a:r>
              <a:rPr lang="en-GB" sz="3200" dirty="0"/>
              <a:t>They look like a mix between a class definition and a constructor.</a:t>
            </a:r>
          </a:p>
          <a:p>
            <a:r>
              <a:rPr lang="en-GB" sz="3200" dirty="0"/>
              <a:t>The 'parameters' are called 'components'.</a:t>
            </a:r>
          </a:p>
          <a:p>
            <a:r>
              <a:rPr lang="en-GB" sz="3200" dirty="0"/>
              <a:t>The components specify the names and types of the class's fields.</a:t>
            </a:r>
          </a:p>
          <a:p>
            <a:r>
              <a:rPr lang="en-GB" sz="3200" dirty="0"/>
              <a:t>The fields will all be final and private.</a:t>
            </a:r>
          </a:p>
          <a:p>
            <a:r>
              <a:rPr lang="en-GB" sz="3200" dirty="0"/>
              <a:t>The fields are automatically initialised with the values of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20050567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F300D-729F-CD7D-6FE8-912BC38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Record Classes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D7D8C7-87F4-AED4-06DE-0CD722CE7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Each field has a 'getter'.</a:t>
            </a:r>
          </a:p>
          <a:p>
            <a:pPr lvl="1"/>
            <a:r>
              <a:rPr lang="en-GB" sz="2800" dirty="0"/>
              <a:t>The naming convention is different.</a:t>
            </a:r>
          </a:p>
          <a:p>
            <a:pPr lvl="1"/>
            <a:r>
              <a:rPr lang="en-GB" sz="2800" dirty="0"/>
              <a:t>The getter for 'hour' is </a:t>
            </a:r>
            <a:r>
              <a:rPr lang="en-GB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hour()</a:t>
            </a:r>
            <a:r>
              <a:rPr lang="en-GB" sz="2800" dirty="0"/>
              <a:t> rather than </a:t>
            </a:r>
            <a:r>
              <a:rPr lang="en-GB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getHour</a:t>
            </a:r>
            <a:r>
              <a:rPr lang="en-GB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/>
              <a:t>.</a:t>
            </a:r>
          </a:p>
          <a:p>
            <a:r>
              <a:rPr lang="en-GB" sz="3200" dirty="0"/>
              <a:t>It is not possible to define additional instance fields aside from the components.</a:t>
            </a:r>
          </a:p>
          <a:p>
            <a:r>
              <a:rPr lang="en-GB" sz="3200" dirty="0"/>
              <a:t>However, additional static fields are allowed.</a:t>
            </a:r>
          </a:p>
          <a:p>
            <a:r>
              <a:rPr lang="en-GB" sz="3200" dirty="0"/>
              <a:t>A </a:t>
            </a:r>
            <a:r>
              <a:rPr lang="en-GB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200" dirty="0"/>
              <a:t> method is automatically defined.</a:t>
            </a:r>
          </a:p>
          <a:p>
            <a:pPr lvl="1"/>
            <a:r>
              <a:rPr lang="en-GB" sz="2800" dirty="0"/>
              <a:t>e.g., </a:t>
            </a:r>
            <a:r>
              <a:rPr lang="en-GB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Time[hour=13, minute=14]</a:t>
            </a:r>
          </a:p>
        </p:txBody>
      </p:sp>
    </p:spTree>
    <p:extLst>
      <p:ext uri="{BB962C8B-B14F-4D97-AF65-F5344CB8AC3E}">
        <p14:creationId xmlns:p14="http://schemas.microsoft.com/office/powerpoint/2010/main" val="13591305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F25E6-7802-6A7A-CC65-FB71C1B5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Reading Record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CB5FC-BA0C-E49C-EF74-40CB70BE8862}"/>
              </a:ext>
            </a:extLst>
          </p:cNvPr>
          <p:cNvSpPr txBox="1"/>
          <p:nvPr/>
        </p:nvSpPr>
        <p:spPr>
          <a:xfrm>
            <a:off x="3116654" y="4900897"/>
            <a:ext cx="5973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Sample returned from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toString: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E39A0-34C6-A58C-0495-F5A06649C56A}"/>
              </a:ext>
            </a:extLst>
          </p:cNvPr>
          <p:cNvSpPr txBox="1"/>
          <p:nvPr/>
        </p:nvSpPr>
        <p:spPr>
          <a:xfrm>
            <a:off x="1234183" y="5485672"/>
            <a:ext cx="973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Reading[value=13.28, time=Time[hour=10, minute=9]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6BF76-6A4C-A80C-E01F-DBD0408F9349}"/>
              </a:ext>
            </a:extLst>
          </p:cNvPr>
          <p:cNvSpPr txBox="1"/>
          <p:nvPr/>
        </p:nvSpPr>
        <p:spPr>
          <a:xfrm>
            <a:off x="995238" y="1982536"/>
            <a:ext cx="7965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A single reading within an experimental run.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value The value of the reading.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time The time the reading was taken.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Reading(double value, Time time)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DFB47-2E3E-F719-0D5D-F674EC906D5B}"/>
              </a:ext>
            </a:extLst>
          </p:cNvPr>
          <p:cNvSpPr txBox="1"/>
          <p:nvPr/>
        </p:nvSpPr>
        <p:spPr>
          <a:xfrm>
            <a:off x="8666922" y="2254020"/>
            <a:ext cx="2529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This is the complete class definition.</a:t>
            </a:r>
          </a:p>
        </p:txBody>
      </p:sp>
    </p:spTree>
    <p:extLst>
      <p:ext uri="{BB962C8B-B14F-4D97-AF65-F5344CB8AC3E}">
        <p14:creationId xmlns:p14="http://schemas.microsoft.com/office/powerpoint/2010/main" val="29590758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F25E6-7802-6A7A-CC65-FB71C1B5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ExperimentalRun</a:t>
            </a:r>
            <a:r>
              <a:rPr lang="en-GB" dirty="0"/>
              <a:t> Record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803A0-F37A-966C-535A-3009BB908706}"/>
              </a:ext>
            </a:extLst>
          </p:cNvPr>
          <p:cNvSpPr txBox="1"/>
          <p:nvPr/>
        </p:nvSpPr>
        <p:spPr>
          <a:xfrm>
            <a:off x="1061909" y="2471365"/>
            <a:ext cx="10068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A single run of an experiment,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recording multiple readings.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ID, List&lt;Reading&gt; readings)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151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9B90-4305-6961-3861-CAF87731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concepts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3DF4-0EF1-19F1-7F45-704AD03E7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Record types.</a:t>
            </a:r>
          </a:p>
          <a:p>
            <a:r>
              <a:rPr lang="en-GB" dirty="0"/>
              <a:t>Immutable classes.</a:t>
            </a:r>
          </a:p>
          <a:p>
            <a:r>
              <a:rPr lang="en-GB" dirty="0"/>
              <a:t>Lightweight types.</a:t>
            </a:r>
          </a:p>
        </p:txBody>
      </p:sp>
    </p:spTree>
    <p:extLst>
      <p:ext uri="{BB962C8B-B14F-4D97-AF65-F5344CB8AC3E}">
        <p14:creationId xmlns:p14="http://schemas.microsoft.com/office/powerpoint/2010/main" val="20069973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8E6F2-B379-9D24-5BB1-EDBD96EC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Canonical constructor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D06F2F-350F-B1F7-38BB-11329B8D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is possible to write code in the body of a record.</a:t>
            </a:r>
          </a:p>
          <a:p>
            <a:r>
              <a:rPr lang="en-GB" dirty="0"/>
              <a:t>The canonical constructor ensures that every field is initialised from the record's components.</a:t>
            </a:r>
          </a:p>
          <a:p>
            <a:r>
              <a:rPr lang="en-GB" b="0" kern="0" dirty="0"/>
              <a:t>Sometimes we need to modify this.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5615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86D1-DD13-5440-4C64-DF21EB6C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Canonical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514D-F5C7-25D8-81E7-05BC8897D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This is what the (implicit) canonical constructor of </a:t>
            </a:r>
            <a:r>
              <a:rPr lang="en-GB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sz="4000" dirty="0"/>
              <a:t> looks like.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42C70-EE09-7BD5-5997-BE9601C6ED8C}"/>
              </a:ext>
            </a:extLst>
          </p:cNvPr>
          <p:cNvSpPr txBox="1"/>
          <p:nvPr/>
        </p:nvSpPr>
        <p:spPr>
          <a:xfrm>
            <a:off x="1317929" y="3531870"/>
            <a:ext cx="99577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ID,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List&lt;Reading&gt; readings)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ID;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this.readings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readings;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8195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8E6F2-B379-9D24-5BB1-EDBD96EC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Canonical constructor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D06F2F-350F-B1F7-38BB-11329B8D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kern="0" dirty="0"/>
              <a:t>If the contents of the list are changed externally, then that will change the record object's state. </a:t>
            </a:r>
          </a:p>
          <a:p>
            <a:r>
              <a:rPr lang="en-GB" dirty="0"/>
              <a:t>So, to guarantee immutability, we make a copy of the list.</a:t>
            </a:r>
          </a:p>
          <a:p>
            <a:r>
              <a:rPr lang="en-GB" b="0" kern="0" dirty="0"/>
              <a:t>This ensures that an </a:t>
            </a:r>
            <a:r>
              <a:rPr lang="en-GB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b="0" kern="0" dirty="0"/>
              <a:t> object cannot be modified in any way.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826602-C4EB-FC72-5104-8E0E9DB53388}"/>
              </a:ext>
            </a:extLst>
          </p:cNvPr>
          <p:cNvSpPr txBox="1">
            <a:spLocks/>
          </p:cNvSpPr>
          <p:nvPr/>
        </p:nvSpPr>
        <p:spPr bwMode="auto">
          <a:xfrm>
            <a:off x="1755112" y="5287580"/>
            <a:ext cx="8840413" cy="10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Arial" panose="020B0604020202020204" pitchFamily="34" charset="0"/>
              <a:buChar char="•"/>
              <a:defRPr sz="2800">
                <a:solidFill>
                  <a:srgbClr val="1A317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Arial" panose="020B0604020202020204" pitchFamily="34" charset="0"/>
              <a:buChar char="•"/>
              <a:defRPr sz="2400">
                <a:solidFill>
                  <a:srgbClr val="1A317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Arial" panose="020B0604020202020204" pitchFamily="34" charset="0"/>
              <a:buChar char="•"/>
              <a:defRPr sz="2000">
                <a:solidFill>
                  <a:srgbClr val="1A317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Arial" panose="020B0604020202020204" pitchFamily="34" charset="0"/>
              <a:buChar char="•"/>
              <a:defRPr sz="2000">
                <a:solidFill>
                  <a:srgbClr val="1A317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135044213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C3C1-B96F-7FC1-C2A5-A9DA1407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Canonical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131E7-83C6-FEEA-F9DE-D7825716C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add an explicit canonical constructor to make a read-only copy the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05C4D-ED83-D810-6C79-36B83374FFFA}"/>
              </a:ext>
            </a:extLst>
          </p:cNvPr>
          <p:cNvSpPr txBox="1"/>
          <p:nvPr/>
        </p:nvSpPr>
        <p:spPr>
          <a:xfrm>
            <a:off x="1632112" y="3531870"/>
            <a:ext cx="90391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ID,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List&lt;Reading&gt; readings)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ID;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this.readings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List.copyOf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(readings);</a:t>
            </a:r>
          </a:p>
          <a:p>
            <a:pPr algn="l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5090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04F0C1-D1B6-7DA9-8B63-0BC59CEB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Preventing Object Creation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A572AE-FB82-23C2-E95D-3A1B1AB77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Some classes need the values of their fields to be limited in some way.</a:t>
            </a:r>
          </a:p>
          <a:p>
            <a:r>
              <a:rPr lang="en-GB" dirty="0"/>
              <a:t>For instance,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dirty="0"/>
              <a:t> object should always have meaningful values for its 'hours' and 'minutes' fields.</a:t>
            </a:r>
          </a:p>
          <a:p>
            <a:r>
              <a:rPr lang="en-GB" dirty="0"/>
              <a:t>How can we prevent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dirty="0"/>
              <a:t> object from having nonsense values?</a:t>
            </a:r>
          </a:p>
        </p:txBody>
      </p:sp>
    </p:spTree>
    <p:extLst>
      <p:ext uri="{BB962C8B-B14F-4D97-AF65-F5344CB8AC3E}">
        <p14:creationId xmlns:p14="http://schemas.microsoft.com/office/powerpoint/2010/main" val="392484228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C7502-78B5-943D-BC38-4A5F5330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AF8268-F5BF-2573-0523-0E9392606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 'exception' is something that happens when a program is running, but shouldn't have happened.</a:t>
            </a:r>
          </a:p>
          <a:p>
            <a:r>
              <a:rPr lang="en-GB" dirty="0"/>
              <a:t>In Java, exceptions are represented by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/>
              <a:t> objects.</a:t>
            </a:r>
          </a:p>
          <a:p>
            <a:r>
              <a:rPr lang="en-GB" dirty="0"/>
              <a:t>To indicate a problem:</a:t>
            </a:r>
          </a:p>
          <a:p>
            <a:pPr lvl="1"/>
            <a:r>
              <a:rPr lang="en-GB" dirty="0"/>
              <a:t>An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/>
              <a:t> object is created.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dirty="0"/>
              <a:t> object is 'thrown' but the part of the code that has spotted the problem.</a:t>
            </a:r>
          </a:p>
        </p:txBody>
      </p:sp>
    </p:spTree>
    <p:extLst>
      <p:ext uri="{BB962C8B-B14F-4D97-AF65-F5344CB8AC3E}">
        <p14:creationId xmlns:p14="http://schemas.microsoft.com/office/powerpoint/2010/main" val="257214111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C7502-78B5-943D-BC38-4A5F5330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AF8268-F5BF-2573-0523-0E9392606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200" dirty="0"/>
              <a:t>You have probably already encountered exceptions in your own programming:</a:t>
            </a:r>
          </a:p>
          <a:p>
            <a:pPr lvl="1"/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IndexOutOfBoundsException</a:t>
            </a:r>
            <a:r>
              <a:rPr lang="en-GB" sz="2800" dirty="0"/>
              <a:t>: an index on an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800" dirty="0"/>
              <a:t> that was too big for the list's size.</a:t>
            </a:r>
          </a:p>
          <a:p>
            <a:pPr lvl="1"/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GB" sz="2800" dirty="0"/>
              <a:t>: trying to call a method on an object variable that has not been initialised.</a:t>
            </a:r>
          </a:p>
          <a:p>
            <a:r>
              <a:rPr lang="en-GB" sz="3200" dirty="0"/>
              <a:t>Both types of exception are thrown because the program cannot continue.</a:t>
            </a:r>
          </a:p>
          <a:p>
            <a:r>
              <a:rPr lang="en-GB" sz="3200" dirty="0"/>
              <a:t>They both signal that there is a bug in the code that needs fixing.</a:t>
            </a:r>
          </a:p>
        </p:txBody>
      </p:sp>
    </p:spTree>
    <p:extLst>
      <p:ext uri="{BB962C8B-B14F-4D97-AF65-F5344CB8AC3E}">
        <p14:creationId xmlns:p14="http://schemas.microsoft.com/office/powerpoint/2010/main" val="20505904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04F0C1-D1B6-7DA9-8B63-0BC59CEB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Preventing Object Creation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A572AE-FB82-23C2-E95D-3A1B1AB77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We can prevent an object from being created by throwing an exception from its constructor.</a:t>
            </a:r>
          </a:p>
          <a:p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GB" sz="3200" dirty="0"/>
              <a:t> is used to prevent an object from being put into an inappropriate state.</a:t>
            </a:r>
          </a:p>
          <a:p>
            <a:r>
              <a:rPr lang="en-GB" sz="3200" dirty="0"/>
              <a:t>For a 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sz="3200" dirty="0"/>
              <a:t> object:</a:t>
            </a:r>
          </a:p>
          <a:p>
            <a:pPr lvl="1"/>
            <a:r>
              <a:rPr lang="en-GB" sz="2800" dirty="0"/>
              <a:t>Check that the hour is in the range 0 to 23.</a:t>
            </a:r>
          </a:p>
          <a:p>
            <a:pPr lvl="1"/>
            <a:r>
              <a:rPr lang="en-GB" sz="2800" dirty="0"/>
              <a:t>Check that the minute in in the range 0 to 59.</a:t>
            </a:r>
          </a:p>
          <a:p>
            <a:pPr lvl="1"/>
            <a:r>
              <a:rPr lang="en-GB" sz="2800" dirty="0"/>
              <a:t>Create and throw an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GB" sz="2800" dirty="0"/>
              <a:t> object if either is not the case.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112387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04F0C1-D1B6-7DA9-8B63-0BC59CEB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Preventing Object Creation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461C6-2FD6-8CAB-DA06-E2142B25B888}"/>
              </a:ext>
            </a:extLst>
          </p:cNvPr>
          <p:cNvSpPr txBox="1"/>
          <p:nvPr/>
        </p:nvSpPr>
        <p:spPr>
          <a:xfrm>
            <a:off x="2450732" y="1903839"/>
            <a:ext cx="7305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Time(int hour, int minute)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Time(int hour, int minute)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if(hour &lt; 0 || hour &gt;= 24) 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if(minute &lt; 0 || minute &gt;= 60) 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this.hour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hour;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this.minute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minute;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62933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8FFD25-2405-B515-0D0F-A23360C1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overloading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599579-41FB-4E5D-81CB-E2315C038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'Overloading' means having different ways to do similar things.</a:t>
            </a:r>
          </a:p>
          <a:p>
            <a:r>
              <a:rPr lang="en-GB" dirty="0"/>
              <a:t>Having constructors with different sets of parameters makes it possible to create object in different ways.</a:t>
            </a:r>
          </a:p>
          <a:p>
            <a:r>
              <a:rPr lang="en-GB" dirty="0"/>
              <a:t>With record types, the canonical constructor must always be involved.</a:t>
            </a:r>
          </a:p>
        </p:txBody>
      </p:sp>
    </p:spTree>
    <p:extLst>
      <p:ext uri="{BB962C8B-B14F-4D97-AF65-F5344CB8AC3E}">
        <p14:creationId xmlns:p14="http://schemas.microsoft.com/office/powerpoint/2010/main" val="2668089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681D8-C2E3-03CE-E6D4-265A42DD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1205B-9D5A-0898-9C62-0322901B6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relatively new feature of Java.</a:t>
            </a:r>
          </a:p>
          <a:p>
            <a:r>
              <a:rPr lang="en-GB" dirty="0"/>
              <a:t>Introduced in Java 14.</a:t>
            </a:r>
          </a:p>
          <a:p>
            <a:r>
              <a:rPr lang="en-GB" dirty="0"/>
              <a:t>They considerably simplify the coding of 'immutable' classes.</a:t>
            </a:r>
          </a:p>
          <a:p>
            <a:r>
              <a:rPr lang="en-GB" dirty="0"/>
              <a:t>They support the concept of 'data-oriented programming'.</a:t>
            </a:r>
          </a:p>
          <a:p>
            <a:r>
              <a:rPr lang="en-GB" dirty="0"/>
              <a:t>They can result in a separation of data and its associated 'business logic'.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87519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94E2F-F006-F26C-8945-E76A02B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overloading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6F729-31BA-F3CA-F3BE-A43140C1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70" y="1931087"/>
            <a:ext cx="5418850" cy="434493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Suppose our experiments also include temperature measurements:</a:t>
            </a:r>
            <a:br>
              <a:rPr lang="en-GB" dirty="0"/>
            </a:br>
            <a:endParaRPr lang="en-GB" dirty="0"/>
          </a:p>
          <a:p>
            <a:r>
              <a:rPr lang="en-GB" b="0" kern="0" dirty="0"/>
              <a:t>If the unit will nearly always be "centigrade" then it would be useful to code that as a default and just write: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771B2-2633-B5C0-EA07-299767B9C27F}"/>
              </a:ext>
            </a:extLst>
          </p:cNvPr>
          <p:cNvSpPr txBox="1"/>
          <p:nvPr/>
        </p:nvSpPr>
        <p:spPr>
          <a:xfrm>
            <a:off x="4596131" y="2845444"/>
            <a:ext cx="660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new Temperature(12.5, "centigrade")</a:t>
            </a:r>
          </a:p>
          <a:p>
            <a:pPr algn="l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5C27F-C391-C370-D841-8520B0A4BC78}"/>
              </a:ext>
            </a:extLst>
          </p:cNvPr>
          <p:cNvSpPr txBox="1"/>
          <p:nvPr/>
        </p:nvSpPr>
        <p:spPr>
          <a:xfrm>
            <a:off x="6556982" y="4994758"/>
            <a:ext cx="405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new Temperature(12.5)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9264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8FFD25-2405-B515-0D0F-A23360C1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overloading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599579-41FB-4E5D-81CB-E2315C038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The canonical constructor still exists and takes the full set of components as parameters. Here it is implicit.</a:t>
            </a: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endParaRPr lang="en-GB" sz="2400" dirty="0"/>
          </a:p>
          <a:p>
            <a:r>
              <a:rPr lang="en-GB" sz="2400" b="0" kern="0" dirty="0"/>
              <a:t>The non-canonical constructor provides the option to pass just the temperature value and have the unit set to a common default, via the canonical constructor – </a:t>
            </a:r>
            <a:r>
              <a:rPr lang="en-GB" sz="20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this()</a:t>
            </a:r>
            <a:r>
              <a:rPr lang="en-GB" sz="2400" b="0" kern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35A1D-4FE1-B9EA-5149-7A8083764244}"/>
              </a:ext>
            </a:extLst>
          </p:cNvPr>
          <p:cNvSpPr txBox="1"/>
          <p:nvPr/>
        </p:nvSpPr>
        <p:spPr>
          <a:xfrm>
            <a:off x="2885661" y="2811551"/>
            <a:ext cx="7494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Temperature(double temperature,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String unit)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Temperature(double value)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this(value, "Celsius");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058410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315484-1461-85C2-028E-622C0ED4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as Lightweight Types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80AAFA-60CF-F12D-3F84-B9EC47F9E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concise nature of records makes them ideal for introducing new type names into a program.</a:t>
            </a:r>
          </a:p>
          <a:p>
            <a:r>
              <a:rPr lang="en-GB" dirty="0"/>
              <a:t>For instance, instead of using 'double' as the type of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lang="en-GB" dirty="0"/>
              <a:t> values, we can be more explicit.</a:t>
            </a:r>
          </a:p>
          <a:p>
            <a:r>
              <a:rPr lang="en-GB" dirty="0"/>
              <a:t>For instance, define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en-GB" dirty="0"/>
              <a:t> as a type.</a:t>
            </a:r>
          </a:p>
        </p:txBody>
      </p:sp>
    </p:spTree>
    <p:extLst>
      <p:ext uri="{BB962C8B-B14F-4D97-AF65-F5344CB8AC3E}">
        <p14:creationId xmlns:p14="http://schemas.microsoft.com/office/powerpoint/2010/main" val="394771216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315484-1461-85C2-028E-622C0ED4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as Lightweight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DB3AD-B9F8-22B6-F07D-6412BA71C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kern="0" dirty="0"/>
              <a:t>This makes code more readable.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72FE4-87AE-0E6B-BC07-65F276A8405D}"/>
              </a:ext>
            </a:extLst>
          </p:cNvPr>
          <p:cNvSpPr txBox="1"/>
          <p:nvPr/>
        </p:nvSpPr>
        <p:spPr>
          <a:xfrm>
            <a:off x="1596828" y="5519115"/>
            <a:ext cx="9109710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Voltage max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maxReading.theVoltage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().voltage();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1DE7-2A59-B196-88A7-4CDA224586AB}"/>
              </a:ext>
            </a:extLst>
          </p:cNvPr>
          <p:cNvSpPr txBox="1"/>
          <p:nvPr/>
        </p:nvSpPr>
        <p:spPr>
          <a:xfrm>
            <a:off x="1466891" y="4114982"/>
            <a:ext cx="9778366" cy="120032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Reading(Voltage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theVoltage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Time time)</a:t>
            </a:r>
          </a:p>
          <a:p>
            <a:pPr algn="l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F131D-3278-D112-1DF3-F4FE53227E10}"/>
              </a:ext>
            </a:extLst>
          </p:cNvPr>
          <p:cNvSpPr txBox="1"/>
          <p:nvPr/>
        </p:nvSpPr>
        <p:spPr>
          <a:xfrm>
            <a:off x="2622274" y="2712635"/>
            <a:ext cx="7467600" cy="120032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record Voltage(double voltage)</a:t>
            </a:r>
          </a:p>
          <a:p>
            <a:pPr algn="l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92704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3DCEFF-A750-02B4-90E4-C2CCB61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74EE2-C0E5-2671-2674-BA701610B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Records are a concise way of writing classes when those classes have particular properties.</a:t>
            </a:r>
          </a:p>
          <a:p>
            <a:pPr lvl="1"/>
            <a:r>
              <a:rPr lang="en-GB" dirty="0"/>
              <a:t>Only private final fields.</a:t>
            </a:r>
          </a:p>
          <a:p>
            <a:pPr lvl="1"/>
            <a:r>
              <a:rPr lang="en-GB" dirty="0"/>
              <a:t>All fields initialised in the constructor.</a:t>
            </a:r>
          </a:p>
          <a:p>
            <a:pPr lvl="1"/>
            <a:r>
              <a:rPr lang="en-GB" dirty="0"/>
              <a:t>No additional instance fields.</a:t>
            </a:r>
          </a:p>
          <a:p>
            <a:pPr lvl="1"/>
            <a:r>
              <a:rPr lang="en-GB" dirty="0"/>
              <a:t>No methods that modify the fields.</a:t>
            </a:r>
          </a:p>
          <a:p>
            <a:r>
              <a:rPr lang="en-GB" dirty="0"/>
              <a:t>The fields of a record are specified via components named in the record's header.</a:t>
            </a:r>
          </a:p>
        </p:txBody>
      </p:sp>
    </p:spTree>
    <p:extLst>
      <p:ext uri="{BB962C8B-B14F-4D97-AF65-F5344CB8AC3E}">
        <p14:creationId xmlns:p14="http://schemas.microsoft.com/office/powerpoint/2010/main" val="47236076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3DCEFF-A750-02B4-90E4-C2CCB61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74EE2-C0E5-2671-2674-BA701610B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Getter methods are automatically provided.</a:t>
            </a:r>
          </a:p>
          <a:p>
            <a:pPr lvl="1"/>
            <a:r>
              <a:rPr lang="en-GB" dirty="0"/>
              <a:t>They have the same names as the fields.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dirty="0"/>
              <a:t> methods are automatically provided.</a:t>
            </a:r>
          </a:p>
          <a:p>
            <a:r>
              <a:rPr lang="en-GB" dirty="0"/>
              <a:t>The fields are initialised via the canonical constructor.</a:t>
            </a:r>
          </a:p>
        </p:txBody>
      </p:sp>
    </p:spTree>
    <p:extLst>
      <p:ext uri="{BB962C8B-B14F-4D97-AF65-F5344CB8AC3E}">
        <p14:creationId xmlns:p14="http://schemas.microsoft.com/office/powerpoint/2010/main" val="200618397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AA5293-417F-4258-F4AB-372124C6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E15C2-4C6E-DEB8-14E0-D82052982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explicit canonical constructor may be coded if a variation on simple initialisation is required.</a:t>
            </a:r>
          </a:p>
          <a:p>
            <a:r>
              <a:rPr lang="en-GB" dirty="0"/>
              <a:t>The constructor may be overloaded but the canonical constructor must always be called.</a:t>
            </a:r>
          </a:p>
        </p:txBody>
      </p:sp>
    </p:spTree>
    <p:extLst>
      <p:ext uri="{BB962C8B-B14F-4D97-AF65-F5344CB8AC3E}">
        <p14:creationId xmlns:p14="http://schemas.microsoft.com/office/powerpoint/2010/main" val="8635840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59C8B6-AB3B-0797-D6C1-82D7A798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1F25C2-15CB-31F9-C87D-246E9010C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Their nature makes them ideal for introducing new, lightweight types into a program.</a:t>
            </a:r>
          </a:p>
          <a:p>
            <a:r>
              <a:rPr lang="en-GB" dirty="0"/>
              <a:t>Programs are made more readable as a result.</a:t>
            </a:r>
          </a:p>
        </p:txBody>
      </p:sp>
    </p:spTree>
    <p:extLst>
      <p:ext uri="{BB962C8B-B14F-4D97-AF65-F5344CB8AC3E}">
        <p14:creationId xmlns:p14="http://schemas.microsoft.com/office/powerpoint/2010/main" val="1982901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5D1029-430E-5847-3E38-A336D2B2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experiment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E3D24-99C5-B328-632A-0466491B1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sz="3600" dirty="0"/>
              <a:t>We want to run some experiments and record the results.</a:t>
            </a:r>
          </a:p>
          <a:p>
            <a:r>
              <a:rPr lang="en-GB" sz="3600" dirty="0"/>
              <a:t>Multiple data readings are taken over a period of time.</a:t>
            </a:r>
          </a:p>
          <a:p>
            <a:r>
              <a:rPr lang="en-GB" sz="3600" dirty="0"/>
              <a:t>The time and value of each reading are recorded.</a:t>
            </a:r>
          </a:p>
          <a:p>
            <a:r>
              <a:rPr lang="en-GB" sz="3600" dirty="0"/>
              <a:t>The readings are consolidated into 'an experimental run'.</a:t>
            </a:r>
          </a:p>
          <a:p>
            <a:r>
              <a:rPr lang="en-GB" sz="3600" dirty="0"/>
              <a:t>The runs are consolidated into 'an experiment'.</a:t>
            </a:r>
          </a:p>
        </p:txBody>
      </p:sp>
    </p:spTree>
    <p:extLst>
      <p:ext uri="{BB962C8B-B14F-4D97-AF65-F5344CB8AC3E}">
        <p14:creationId xmlns:p14="http://schemas.microsoft.com/office/powerpoint/2010/main" val="24315014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5D1029-430E-5847-3E38-A336D2B2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experiment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E3D24-99C5-B328-632A-0466491B1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classes do we need?</a:t>
            </a:r>
          </a:p>
          <a:p>
            <a:r>
              <a:rPr lang="en-GB" dirty="0"/>
              <a:t>Multiple data readings are taken over a time period.</a:t>
            </a:r>
          </a:p>
          <a:p>
            <a:pPr lvl="1"/>
            <a:r>
              <a:rPr lang="en-GB" dirty="0"/>
              <a:t>A List of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lang="en-GB" dirty="0"/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20530100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5D1029-430E-5847-3E38-A336D2B2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experiment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E3D24-99C5-B328-632A-0466491B1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What classes do we need?</a:t>
            </a:r>
          </a:p>
          <a:p>
            <a:r>
              <a:rPr lang="en-GB" dirty="0"/>
              <a:t>The time and value of each reading are recorded.</a:t>
            </a:r>
          </a:p>
          <a:p>
            <a:pPr lvl="1"/>
            <a:r>
              <a:rPr lang="en-GB" dirty="0"/>
              <a:t>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dirty="0"/>
              <a:t> class to record the time of a reading.</a:t>
            </a:r>
          </a:p>
          <a:p>
            <a:pPr lvl="1"/>
            <a:r>
              <a:rPr lang="en-GB" dirty="0"/>
              <a:t>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lang="en-GB" dirty="0"/>
              <a:t> class to store the time and value.</a:t>
            </a:r>
          </a:p>
        </p:txBody>
      </p:sp>
    </p:spTree>
    <p:extLst>
      <p:ext uri="{BB962C8B-B14F-4D97-AF65-F5344CB8AC3E}">
        <p14:creationId xmlns:p14="http://schemas.microsoft.com/office/powerpoint/2010/main" val="7271589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5D1029-430E-5847-3E38-A336D2B2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experiment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E3D24-99C5-B328-632A-0466491B1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classes do we need?</a:t>
            </a:r>
          </a:p>
          <a:p>
            <a:r>
              <a:rPr lang="en-GB" dirty="0"/>
              <a:t>The readings are consolidated into 'an experimental run'.</a:t>
            </a:r>
          </a:p>
          <a:p>
            <a:pPr lvl="1"/>
            <a:r>
              <a:rPr lang="en-GB" dirty="0"/>
              <a:t>An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dirty="0"/>
              <a:t> class that can store a List of Reading objects, and possibly other information about the run.</a:t>
            </a:r>
          </a:p>
        </p:txBody>
      </p:sp>
    </p:spTree>
    <p:extLst>
      <p:ext uri="{BB962C8B-B14F-4D97-AF65-F5344CB8AC3E}">
        <p14:creationId xmlns:p14="http://schemas.microsoft.com/office/powerpoint/2010/main" val="13095571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5D1029-430E-5847-3E38-A336D2B2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experiment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E3D24-99C5-B328-632A-0466491B1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classes do we need?</a:t>
            </a:r>
          </a:p>
          <a:p>
            <a:r>
              <a:rPr lang="en-GB" dirty="0"/>
              <a:t>The runs are consolidated into 'an experiment'.</a:t>
            </a:r>
          </a:p>
          <a:p>
            <a:pPr lvl="1"/>
            <a:r>
              <a:rPr lang="en-GB" dirty="0"/>
              <a:t>An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</a:t>
            </a:r>
            <a:r>
              <a:rPr lang="en-GB" dirty="0"/>
              <a:t> class that can store a List of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dirty="0"/>
              <a:t> objects.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2557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5D1029-430E-5847-3E38-A336D2B2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experiment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E3D24-99C5-B328-632A-0466491B1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sz="3200" dirty="0"/>
              <a:t>What classes do we need?</a:t>
            </a:r>
          </a:p>
          <a:p>
            <a:pPr lvl="1"/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GB" sz="2800" dirty="0"/>
              <a:t>: integer hour and minute.</a:t>
            </a:r>
          </a:p>
          <a:p>
            <a:pPr lvl="1"/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lang="en-GB" sz="2800" dirty="0"/>
              <a:t>: double value and Time</a:t>
            </a:r>
          </a:p>
          <a:p>
            <a:pPr lvl="1"/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sz="2800" dirty="0"/>
              <a:t>: int ID and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List&lt;Reading&gt;</a:t>
            </a:r>
          </a:p>
          <a:p>
            <a:pPr lvl="1"/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</a:t>
            </a:r>
            <a:r>
              <a:rPr lang="en-GB" sz="2800" dirty="0"/>
              <a:t>: String title and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3200" dirty="0"/>
              <a:t>Time, Reading and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ExperimentalRun</a:t>
            </a:r>
            <a:r>
              <a:rPr lang="en-GB" sz="3200" dirty="0"/>
              <a:t> are easy to code.</a:t>
            </a:r>
          </a:p>
          <a:p>
            <a:pPr lvl="1"/>
            <a:r>
              <a:rPr lang="en-GB" sz="2800" dirty="0"/>
              <a:t>They contain no significant logic.</a:t>
            </a:r>
          </a:p>
          <a:p>
            <a:r>
              <a:rPr lang="en-GB" sz="3200" dirty="0"/>
              <a:t>Experiment will contain the application logic.</a:t>
            </a:r>
          </a:p>
        </p:txBody>
      </p:sp>
    </p:spTree>
    <p:extLst>
      <p:ext uri="{BB962C8B-B14F-4D97-AF65-F5344CB8AC3E}">
        <p14:creationId xmlns:p14="http://schemas.microsoft.com/office/powerpoint/2010/main" val="37751963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1a9fa56-3f32-449a-a721-3e3f49aa5e9a}" enabled="0" method="" siteId="{51a9fa56-3f32-449a-a721-3e3f49aa5e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637</TotalTime>
  <Words>2024</Words>
  <Application>Microsoft Macintosh PowerPoint</Application>
  <PresentationFormat>Widescreen</PresentationFormat>
  <Paragraphs>291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Courier New</vt:lpstr>
      <vt:lpstr>Times</vt:lpstr>
      <vt:lpstr>Times New Roman</vt:lpstr>
      <vt:lpstr>Times Roman</vt:lpstr>
      <vt:lpstr>Trebuchet MS</vt:lpstr>
      <vt:lpstr>Tw Cen MT</vt:lpstr>
      <vt:lpstr>Verdana</vt:lpstr>
      <vt:lpstr>Theme5</vt:lpstr>
      <vt:lpstr>1_OFWJ-7e</vt:lpstr>
      <vt:lpstr>Data-oriented programming</vt:lpstr>
      <vt:lpstr>Main concepts to be covered</vt:lpstr>
      <vt:lpstr>Record types</vt:lpstr>
      <vt:lpstr>The experiment project</vt:lpstr>
      <vt:lpstr>The experiment project</vt:lpstr>
      <vt:lpstr>The experiment project</vt:lpstr>
      <vt:lpstr>The experiment project</vt:lpstr>
      <vt:lpstr>The experiment project</vt:lpstr>
      <vt:lpstr>The experiment project</vt:lpstr>
      <vt:lpstr>The Time Class</vt:lpstr>
      <vt:lpstr>The Reading Class</vt:lpstr>
      <vt:lpstr>The ExperimentalRun Class</vt:lpstr>
      <vt:lpstr>The Experiment Class</vt:lpstr>
      <vt:lpstr>Features of the classes</vt:lpstr>
      <vt:lpstr>The Time Record Class</vt:lpstr>
      <vt:lpstr>Features of Record Classes</vt:lpstr>
      <vt:lpstr>Features of Record Classes</vt:lpstr>
      <vt:lpstr>The Reading Record Class</vt:lpstr>
      <vt:lpstr>The ExperimentalRun Record</vt:lpstr>
      <vt:lpstr>Canonical constructor</vt:lpstr>
      <vt:lpstr>Canonical constructor</vt:lpstr>
      <vt:lpstr>Canonical constructor</vt:lpstr>
      <vt:lpstr>Canonical constructor</vt:lpstr>
      <vt:lpstr>Preventing Object Creation</vt:lpstr>
      <vt:lpstr>Exceptions</vt:lpstr>
      <vt:lpstr>Exceptions</vt:lpstr>
      <vt:lpstr>Preventing Object Creation</vt:lpstr>
      <vt:lpstr>Preventing Object Creation</vt:lpstr>
      <vt:lpstr>Constructor overloading</vt:lpstr>
      <vt:lpstr>Constructor overloading</vt:lpstr>
      <vt:lpstr>Constructor overloading</vt:lpstr>
      <vt:lpstr>Records as Lightweight Types</vt:lpstr>
      <vt:lpstr>Records as Lightweight Types</vt:lpstr>
      <vt:lpstr>Review</vt:lpstr>
      <vt:lpstr>Review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COMP5200</dc:title>
  <dc:subject/>
  <dc:creator>David Barnes</dc:creator>
  <cp:keywords/>
  <dc:description>Copyright © David J. Barnes, Michael Kölling_x000d_</dc:description>
  <cp:lastModifiedBy>David Barnes</cp:lastModifiedBy>
  <cp:revision>17</cp:revision>
  <cp:lastPrinted>2003-09-01T07:44:17Z</cp:lastPrinted>
  <dcterms:created xsi:type="dcterms:W3CDTF">2023-12-06T11:05:32Z</dcterms:created>
  <dcterms:modified xsi:type="dcterms:W3CDTF">2025-03-11T18:22:41Z</dcterms:modified>
  <cp:category/>
</cp:coreProperties>
</file>