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0" r:id="rId2"/>
  </p:sldMasterIdLst>
  <p:notesMasterIdLst>
    <p:notesMasterId r:id="rId60"/>
  </p:notesMasterIdLst>
  <p:handoutMasterIdLst>
    <p:handoutMasterId r:id="rId61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4" r:id="rId15"/>
    <p:sldId id="268" r:id="rId16"/>
    <p:sldId id="314" r:id="rId17"/>
    <p:sldId id="315" r:id="rId18"/>
    <p:sldId id="316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5" r:id="rId34"/>
    <p:sldId id="283" r:id="rId35"/>
    <p:sldId id="284" r:id="rId36"/>
    <p:sldId id="285" r:id="rId37"/>
    <p:sldId id="286" r:id="rId38"/>
    <p:sldId id="298" r:id="rId39"/>
    <p:sldId id="300" r:id="rId40"/>
    <p:sldId id="299" r:id="rId41"/>
    <p:sldId id="301" r:id="rId42"/>
    <p:sldId id="287" r:id="rId43"/>
    <p:sldId id="288" r:id="rId44"/>
    <p:sldId id="289" r:id="rId45"/>
    <p:sldId id="302" r:id="rId46"/>
    <p:sldId id="296" r:id="rId47"/>
    <p:sldId id="297" r:id="rId48"/>
    <p:sldId id="290" r:id="rId49"/>
    <p:sldId id="306" r:id="rId50"/>
    <p:sldId id="291" r:id="rId51"/>
    <p:sldId id="292" r:id="rId52"/>
    <p:sldId id="293" r:id="rId53"/>
    <p:sldId id="307" r:id="rId54"/>
    <p:sldId id="308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2"/>
  </p:normalViewPr>
  <p:slideViewPr>
    <p:cSldViewPr>
      <p:cViewPr varScale="1">
        <p:scale>
          <a:sx n="82" d="100"/>
          <a:sy n="82" d="100"/>
        </p:scale>
        <p:origin x="168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1200" y="8686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fld id="{2FB7C9C8-9646-A04C-8EB2-6DCC8B67BF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127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Objects First with Java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r>
              <a:rPr lang="en-US" altLang="en-US"/>
              <a:t>© David J. Barnes and Michael Kölling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fld id="{CD52F067-92D1-1D45-BA15-D3442E1F35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369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C1E5CF0-6F84-F648-80C7-61B30A6C65F8}" type="slidenum">
              <a:rPr lang="en-US" altLang="en-US" sz="1200" b="0">
                <a:latin typeface="Times New Roman" charset="0"/>
              </a:rPr>
              <a:pPr/>
              <a:t>1</a:t>
            </a:fld>
            <a:endParaRPr lang="en-US" altLang="en-US" sz="1200" b="0">
              <a:latin typeface="Times New Roman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9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07CA911-CAE8-9C45-AA91-88F1DEB6CB74}" type="slidenum">
              <a:rPr lang="en-US" altLang="en-US" sz="1200" b="0">
                <a:latin typeface="Times New Roman" charset="0"/>
              </a:rPr>
              <a:pPr/>
              <a:t>19</a:t>
            </a:fld>
            <a:endParaRPr lang="en-US" altLang="en-US" sz="1200" b="0">
              <a:latin typeface="Times New Roman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latin typeface="Times New Roman" charset="0"/>
                <a:cs typeface="+mn-cs"/>
              </a:rPr>
              <a:t>The method comment is included to illustrate the @throws javadoc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86077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075766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7982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395656"/>
      </p:ext>
    </p:extLst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8207973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539153910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6831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29041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097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2666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5038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Handling errors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998061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Checking the key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67609" y="1988841"/>
            <a:ext cx="74174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 b="0" dirty="0">
              <a:latin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public void </a:t>
            </a:r>
            <a:r>
              <a:rPr lang="en-US" sz="2000" dirty="0" err="1">
                <a:latin typeface="Courier New" charset="0"/>
                <a:cs typeface="Courier New" charset="0"/>
              </a:rPr>
              <a:t>removeDetails</a:t>
            </a:r>
            <a:r>
              <a:rPr lang="en-US" sz="2000" dirty="0">
                <a:latin typeface="Courier New" charset="0"/>
                <a:cs typeface="Courier New" charset="0"/>
              </a:rPr>
              <a:t>(String key)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if(</a:t>
            </a:r>
            <a:r>
              <a:rPr lang="en-US" sz="2000" dirty="0" err="1">
                <a:latin typeface="Courier New" charset="0"/>
                <a:cs typeface="Courier New" charset="0"/>
              </a:rPr>
              <a:t>keyInUse</a:t>
            </a:r>
            <a:r>
              <a:rPr lang="en-US" sz="2000" dirty="0">
                <a:latin typeface="Courier New" charset="0"/>
                <a:cs typeface="Courier New" charset="0"/>
              </a:rPr>
              <a:t>(key))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ContactDetails</a:t>
            </a:r>
            <a:r>
              <a:rPr lang="en-US" sz="2000" dirty="0">
                <a:latin typeface="Courier New" charset="0"/>
                <a:cs typeface="Courier New" charset="0"/>
              </a:rPr>
              <a:t> details = </a:t>
            </a:r>
            <a:r>
              <a:rPr lang="en-US" sz="2000" dirty="0" err="1">
                <a:latin typeface="Courier New" charset="0"/>
                <a:cs typeface="Courier New" charset="0"/>
              </a:rPr>
              <a:t>book.get</a:t>
            </a:r>
            <a:r>
              <a:rPr lang="en-US" sz="2000" dirty="0">
                <a:latin typeface="Courier New" charset="0"/>
                <a:cs typeface="Courier New" charset="0"/>
              </a:rPr>
              <a:t>(key);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book.remove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details.getName</a:t>
            </a:r>
            <a:r>
              <a:rPr lang="en-US" sz="2000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book.remove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details.getPhone</a:t>
            </a:r>
            <a:r>
              <a:rPr lang="en-US" sz="2000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numberOfEntries</a:t>
            </a:r>
            <a:r>
              <a:rPr lang="en-US" sz="2000" dirty="0">
                <a:latin typeface="Courier New" charset="0"/>
                <a:cs typeface="Courier New" charset="0"/>
              </a:rPr>
              <a:t>--;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Times" charset="0"/>
              </a:rPr>
              <a:t>}</a:t>
            </a:r>
            <a:r>
              <a:rPr lang="en-US" sz="2000" b="0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Server error reporting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How to report illegal arguments?</a:t>
            </a:r>
          </a:p>
          <a:p>
            <a:pPr lvl="1" eaLnBrk="1" hangingPunct="1">
              <a:defRPr/>
            </a:pPr>
            <a:r>
              <a:rPr lang="en-US"/>
              <a:t>To the user?</a:t>
            </a:r>
          </a:p>
          <a:p>
            <a:pPr lvl="2" eaLnBrk="1" hangingPunct="1">
              <a:defRPr/>
            </a:pPr>
            <a:r>
              <a:rPr lang="en-US"/>
              <a:t>Is there a human user?</a:t>
            </a:r>
          </a:p>
          <a:p>
            <a:pPr lvl="2" eaLnBrk="1" hangingPunct="1">
              <a:defRPr/>
            </a:pPr>
            <a:r>
              <a:rPr lang="en-US"/>
              <a:t>Can they solve the problem?</a:t>
            </a:r>
          </a:p>
          <a:p>
            <a:pPr lvl="1" eaLnBrk="1" hangingPunct="1">
              <a:defRPr/>
            </a:pPr>
            <a:r>
              <a:rPr lang="en-US"/>
              <a:t>To the client object?</a:t>
            </a:r>
          </a:p>
          <a:p>
            <a:pPr lvl="2" eaLnBrk="1" hangingPunct="1">
              <a:defRPr/>
            </a:pPr>
            <a:r>
              <a:rPr lang="en-US"/>
              <a:t>Return a diagnostic value.</a:t>
            </a:r>
          </a:p>
          <a:p>
            <a:pPr lvl="2" eaLnBrk="1" hangingPunct="1">
              <a:defRPr/>
            </a:pPr>
            <a:r>
              <a:rPr lang="en-US" i="1"/>
              <a:t>Throw an exception.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Returning a diagnostic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567609" y="1828800"/>
            <a:ext cx="741741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public </a:t>
            </a:r>
            <a:r>
              <a:rPr lang="en-US" sz="2000" dirty="0" err="1">
                <a:latin typeface="Courier New" charset="0"/>
                <a:cs typeface="Courier New" charset="0"/>
              </a:rPr>
              <a:t>boolean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removeDetails</a:t>
            </a:r>
            <a:r>
              <a:rPr lang="en-US" sz="2000" dirty="0">
                <a:latin typeface="Courier New" charset="0"/>
                <a:cs typeface="Courier New" charset="0"/>
              </a:rPr>
              <a:t>(String key)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if(</a:t>
            </a:r>
            <a:r>
              <a:rPr lang="en-US" sz="2000" dirty="0" err="1">
                <a:latin typeface="Courier New" charset="0"/>
                <a:cs typeface="Courier New" charset="0"/>
              </a:rPr>
              <a:t>keyInUse</a:t>
            </a:r>
            <a:r>
              <a:rPr lang="en-US" sz="2000" dirty="0">
                <a:latin typeface="Courier New" charset="0"/>
                <a:cs typeface="Courier New" charset="0"/>
              </a:rPr>
              <a:t>(key))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ContactDetails</a:t>
            </a:r>
            <a:r>
              <a:rPr lang="en-US" sz="2000" dirty="0">
                <a:latin typeface="Courier New" charset="0"/>
                <a:cs typeface="Courier New" charset="0"/>
              </a:rPr>
              <a:t> details = </a:t>
            </a:r>
            <a:r>
              <a:rPr lang="en-US" sz="2000" dirty="0" err="1">
                <a:latin typeface="Courier New" charset="0"/>
                <a:cs typeface="Courier New" charset="0"/>
              </a:rPr>
              <a:t>book.get</a:t>
            </a:r>
            <a:r>
              <a:rPr lang="en-US" sz="2000" dirty="0">
                <a:latin typeface="Courier New" charset="0"/>
                <a:cs typeface="Courier New" charset="0"/>
              </a:rPr>
              <a:t>(key);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book.remove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details.getName</a:t>
            </a:r>
            <a:r>
              <a:rPr lang="en-US" sz="2000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book.remove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cs typeface="Courier New" charset="0"/>
              </a:rPr>
              <a:t>details.getPhone</a:t>
            </a:r>
            <a:r>
              <a:rPr lang="en-US" sz="2000" dirty="0">
                <a:latin typeface="Courier New" charset="0"/>
                <a:cs typeface="Courier New" charset="0"/>
              </a:rPr>
              <a:t>());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numberOfEntries</a:t>
            </a:r>
            <a:r>
              <a:rPr lang="en-US" sz="2000" dirty="0">
                <a:latin typeface="Courier New" charset="0"/>
                <a:cs typeface="Courier New" charset="0"/>
              </a:rPr>
              <a:t>--;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return true;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else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return false;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Times" charset="0"/>
              </a:rPr>
              <a:t>}</a:t>
            </a:r>
            <a:r>
              <a:rPr lang="en-US" sz="2000" b="0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Client can check for success</a:t>
            </a: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2365375" y="2060848"/>
            <a:ext cx="746125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Courier New" charset="0"/>
              </a:rPr>
              <a:t>if(</a:t>
            </a:r>
            <a:r>
              <a:rPr lang="en-US" altLang="en-US" dirty="0" err="1">
                <a:latin typeface="Courier New" charset="0"/>
              </a:rPr>
              <a:t>contacts.removeDetails</a:t>
            </a:r>
            <a:r>
              <a:rPr lang="en-US" altLang="en-US" dirty="0">
                <a:latin typeface="Courier New" charset="0"/>
              </a:rPr>
              <a:t>("…")) {</a:t>
            </a:r>
            <a:br>
              <a:rPr lang="en-US" altLang="en-US" dirty="0">
                <a:latin typeface="Courier New" charset="0"/>
              </a:rPr>
            </a:br>
            <a:r>
              <a:rPr lang="en-US" altLang="en-US" dirty="0">
                <a:latin typeface="Courier New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// Entry successfully removed.</a:t>
            </a:r>
          </a:p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   // Continue as normal.</a:t>
            </a:r>
          </a:p>
          <a:p>
            <a:r>
              <a:rPr lang="en-US" altLang="en-US" dirty="0">
                <a:latin typeface="Courier New" charset="0"/>
              </a:rPr>
              <a:t>    …</a:t>
            </a:r>
          </a:p>
          <a:p>
            <a:r>
              <a:rPr lang="en-US" altLang="en-US" dirty="0">
                <a:latin typeface="Courier New" charset="0"/>
              </a:rPr>
              <a:t>}</a:t>
            </a:r>
          </a:p>
          <a:p>
            <a:r>
              <a:rPr lang="en-US" altLang="en-US" dirty="0">
                <a:latin typeface="Courier New" charset="0"/>
              </a:rPr>
              <a:t>else {</a:t>
            </a:r>
          </a:p>
          <a:p>
            <a:r>
              <a:rPr lang="en-US" altLang="en-US" dirty="0">
                <a:latin typeface="Courier New" charset="0"/>
              </a:rPr>
              <a:t>   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// The removal failed.</a:t>
            </a:r>
          </a:p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   // Attempt a recovery, if possible.</a:t>
            </a:r>
          </a:p>
          <a:p>
            <a:r>
              <a:rPr lang="en-US" altLang="en-US" dirty="0">
                <a:latin typeface="Courier New" charset="0"/>
              </a:rPr>
              <a:t>    …</a:t>
            </a:r>
          </a:p>
          <a:p>
            <a:r>
              <a:rPr lang="en-US" altLang="en-US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Potential client responses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Test the return value.</a:t>
            </a:r>
          </a:p>
          <a:p>
            <a:pPr lvl="1" eaLnBrk="1" hangingPunct="1"/>
            <a:r>
              <a:rPr lang="en-US" altLang="en-US" dirty="0"/>
              <a:t>Attempt recovery on error.</a:t>
            </a:r>
          </a:p>
          <a:p>
            <a:pPr lvl="1" eaLnBrk="1" hangingPunct="1"/>
            <a:r>
              <a:rPr lang="en-US" altLang="en-US" dirty="0"/>
              <a:t>Avoid program failure.</a:t>
            </a:r>
          </a:p>
          <a:p>
            <a:pPr eaLnBrk="1" hangingPunct="1"/>
            <a:r>
              <a:rPr lang="en-US" altLang="en-US" dirty="0"/>
              <a:t>Ignore the return value.</a:t>
            </a:r>
          </a:p>
          <a:p>
            <a:pPr lvl="1" eaLnBrk="1" hangingPunct="1"/>
            <a:r>
              <a:rPr lang="en-US" altLang="en-US" dirty="0"/>
              <a:t>Cannot be prevented.</a:t>
            </a:r>
          </a:p>
          <a:p>
            <a:pPr lvl="1" eaLnBrk="1" hangingPunct="1"/>
            <a:r>
              <a:rPr lang="en-US" altLang="en-US" dirty="0"/>
              <a:t>Likely to lead to program failure.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E870-4997-89F3-7F40-642FBAE6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9DF8-8973-2DEA-7152-2791E3F25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Provides a way for a method to always return a non-null value.</a:t>
            </a:r>
          </a:p>
          <a:p>
            <a:r>
              <a:rPr lang="en-GB" dirty="0"/>
              <a:t>Wraps a return value, if available.</a:t>
            </a:r>
          </a:p>
          <a:p>
            <a:r>
              <a:rPr lang="en-GB" dirty="0"/>
              <a:t>Can wrap null, if no return value available.</a:t>
            </a:r>
          </a:p>
          <a:p>
            <a:r>
              <a:rPr lang="en-GB" dirty="0"/>
              <a:t>Has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lang="en-GB" dirty="0"/>
              <a:t> and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42658456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2673-233F-E5B2-1B8F-0B32648D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Optional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E8030-4AC0-5653-F619-5E0A073E85D6}"/>
              </a:ext>
            </a:extLst>
          </p:cNvPr>
          <p:cNvSpPr txBox="1"/>
          <p:nvPr/>
        </p:nvSpPr>
        <p:spPr>
          <a:xfrm>
            <a:off x="1992102" y="2060848"/>
            <a:ext cx="8207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Optional&lt;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key)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ContactDetails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details;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keyInUse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(key)) {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details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book.remove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details.name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book.remove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details.phone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numberOfEntries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details = null;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Optional.ofNullable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(details);</a:t>
            </a: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4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2673-233F-E5B2-1B8F-0B32648D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Optional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E8030-4AC0-5653-F619-5E0A073E85D6}"/>
              </a:ext>
            </a:extLst>
          </p:cNvPr>
          <p:cNvSpPr txBox="1"/>
          <p:nvPr/>
        </p:nvSpPr>
        <p:spPr>
          <a:xfrm>
            <a:off x="1451484" y="2348880"/>
            <a:ext cx="9289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ContactDetails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removed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book.removeDetails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(key);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removed.isPresent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System.out.println("Removed: " +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removed.get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System.out.println("No match for: " + key);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21104746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Exception-throwing principles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special language feature.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ja-JP" dirty="0"/>
              <a:t>'special</a:t>
            </a:r>
            <a:r>
              <a:rPr lang="ja-JP" altLang="en-US"/>
              <a:t>’</a:t>
            </a:r>
            <a:r>
              <a:rPr lang="en-US" altLang="ja-JP" dirty="0"/>
              <a:t> return value needed.</a:t>
            </a:r>
          </a:p>
          <a:p>
            <a:pPr eaLnBrk="1" hangingPunct="1"/>
            <a:r>
              <a:rPr lang="en-US" altLang="en-US" dirty="0"/>
              <a:t>Errors cannot be ignored in the client.</a:t>
            </a:r>
          </a:p>
          <a:p>
            <a:pPr lvl="1" eaLnBrk="1" hangingPunct="1"/>
            <a:r>
              <a:rPr lang="en-US" altLang="en-US" dirty="0"/>
              <a:t>The normal flow-of-control is interrupted.</a:t>
            </a:r>
          </a:p>
          <a:p>
            <a:pPr eaLnBrk="1" hangingPunct="1"/>
            <a:r>
              <a:rPr lang="en-US" altLang="en-US" dirty="0"/>
              <a:t>Specific recovery actions are encouraged.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Throwing an exception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026799" y="1844824"/>
            <a:ext cx="101531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/**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Look up a name or phone number and return the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corresponding contact details.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@</a:t>
            </a:r>
            <a:r>
              <a:rPr lang="en-US" sz="1800" dirty="0" err="1">
                <a:latin typeface="Courier New" charset="0"/>
                <a:cs typeface="Times" charset="0"/>
              </a:rPr>
              <a:t>param</a:t>
            </a:r>
            <a:r>
              <a:rPr lang="en-US" sz="1800" dirty="0">
                <a:latin typeface="Courier New" charset="0"/>
                <a:cs typeface="Times" charset="0"/>
              </a:rPr>
              <a:t> key The name or number to be looked up.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@return The details corresponding to the key,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        or null if there are none matching.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 @throws </a:t>
            </a:r>
            <a:r>
              <a:rPr lang="en-US" sz="1800" dirty="0" err="1">
                <a:latin typeface="Courier New" charset="0"/>
                <a:cs typeface="Times" charset="0"/>
              </a:rPr>
              <a:t>IllegalArgumentException</a:t>
            </a:r>
            <a:r>
              <a:rPr lang="en-US" sz="1800" dirty="0">
                <a:latin typeface="Courier New" charset="0"/>
                <a:cs typeface="Times" charset="0"/>
              </a:rPr>
              <a:t> if</a:t>
            </a:r>
            <a:br>
              <a:rPr lang="en-US" sz="1800" dirty="0">
                <a:latin typeface="Courier New" charset="0"/>
                <a:cs typeface="Times" charset="0"/>
              </a:rPr>
            </a:br>
            <a:r>
              <a:rPr lang="en-US" sz="1800" dirty="0">
                <a:latin typeface="Courier New" charset="0"/>
                <a:cs typeface="Times" charset="0"/>
              </a:rPr>
              <a:t> *         the key is invalid.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*/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public </a:t>
            </a:r>
            <a:r>
              <a:rPr lang="en-US" sz="1800" dirty="0" err="1">
                <a:latin typeface="Courier New" charset="0"/>
                <a:cs typeface="Times" charset="0"/>
              </a:rPr>
              <a:t>ContactDetails</a:t>
            </a:r>
            <a:r>
              <a:rPr lang="en-US" sz="1800" dirty="0">
                <a:latin typeface="Courier New" charset="0"/>
                <a:cs typeface="Times" charset="0"/>
              </a:rPr>
              <a:t> </a:t>
            </a:r>
            <a:r>
              <a:rPr lang="en-US" sz="1800" dirty="0" err="1">
                <a:latin typeface="Courier New" charset="0"/>
                <a:cs typeface="Times" charset="0"/>
              </a:rPr>
              <a:t>getDetails</a:t>
            </a:r>
            <a:r>
              <a:rPr lang="en-US" sz="1800" dirty="0">
                <a:latin typeface="Courier New" charset="0"/>
                <a:cs typeface="Times" charset="0"/>
              </a:rPr>
              <a:t>(String key)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{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if(key == null) {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    throw new </a:t>
            </a:r>
            <a:r>
              <a:rPr lang="en-US" sz="1800" dirty="0" err="1">
                <a:latin typeface="Courier New" charset="0"/>
                <a:cs typeface="Times" charset="0"/>
              </a:rPr>
              <a:t>IllegalArgumentException</a:t>
            </a:r>
            <a:r>
              <a:rPr lang="en-US" sz="1800" dirty="0">
                <a:latin typeface="Courier New" charset="0"/>
                <a:cs typeface="Times" charset="0"/>
              </a:rPr>
              <a:t>("null key in </a:t>
            </a:r>
            <a:r>
              <a:rPr lang="en-US" sz="1800" dirty="0" err="1">
                <a:latin typeface="Courier New" charset="0"/>
                <a:cs typeface="Times" charset="0"/>
              </a:rPr>
              <a:t>getDetails</a:t>
            </a:r>
            <a:r>
              <a:rPr lang="en-US" sz="1800" dirty="0">
                <a:latin typeface="Courier New" charset="0"/>
                <a:cs typeface="Times" charset="0"/>
              </a:rPr>
              <a:t>");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}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return </a:t>
            </a:r>
            <a:r>
              <a:rPr lang="en-US" sz="1800" dirty="0" err="1">
                <a:latin typeface="Courier New" charset="0"/>
                <a:cs typeface="Times" charset="0"/>
              </a:rPr>
              <a:t>book.get</a:t>
            </a:r>
            <a:r>
              <a:rPr lang="en-US" sz="1800" dirty="0">
                <a:latin typeface="Courier New" charset="0"/>
                <a:cs typeface="Times" charset="0"/>
              </a:rPr>
              <a:t>(key);        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Times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Main concepts to be covered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Defensive programming.</a:t>
            </a:r>
          </a:p>
          <a:p>
            <a:pPr lvl="1" eaLnBrk="1" hangingPunct="1">
              <a:defRPr/>
            </a:pPr>
            <a:r>
              <a:rPr lang="en-US"/>
              <a:t>Anticipating that things could go wrong.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Exception handling and throwing.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Error reporting.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Simple file processing.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Throwing an exception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An exception object is constructed:</a:t>
            </a:r>
          </a:p>
          <a:p>
            <a:pPr lvl="1" eaLnBrk="1" hangingPunct="1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</a:rPr>
              <a:t>new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</a:rPr>
              <a:t>ExceptionType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</a:rPr>
              <a:t>("...")</a:t>
            </a:r>
            <a:endParaRPr lang="en-US" sz="3600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exception object is thrown:</a:t>
            </a:r>
          </a:p>
          <a:p>
            <a:pPr lvl="1" eaLnBrk="1" hangingPunct="1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</a:rPr>
              <a:t>throw ...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Javadoc</a:t>
            </a:r>
            <a:r>
              <a:rPr lang="en-US" dirty="0">
                <a:cs typeface="+mn-cs"/>
              </a:rPr>
              <a:t> documentation:</a:t>
            </a:r>
          </a:p>
          <a:p>
            <a:pPr lvl="1" eaLnBrk="1" hangingPunct="1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</a:rPr>
              <a:t>@throws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</a:rPr>
              <a:t>ExceptionType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</a:rPr>
              <a:t> reason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exception class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80" y="2060848"/>
            <a:ext cx="7320239" cy="40738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Exception categories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Checked exceptions</a:t>
            </a:r>
          </a:p>
          <a:p>
            <a:pPr lvl="1" eaLnBrk="1" hangingPunct="1">
              <a:defRPr/>
            </a:pPr>
            <a:r>
              <a:rPr lang="en-US" dirty="0"/>
              <a:t>Subclass of </a:t>
            </a:r>
            <a:r>
              <a:rPr lang="en-US" b="1" dirty="0">
                <a:latin typeface="Courier New" pitchFamily="49" charset="0"/>
              </a:rPr>
              <a:t>Exception</a:t>
            </a:r>
          </a:p>
          <a:p>
            <a:pPr lvl="1" eaLnBrk="1" hangingPunct="1">
              <a:defRPr/>
            </a:pPr>
            <a:r>
              <a:rPr lang="en-US" dirty="0"/>
              <a:t>Use for anticipated failures.</a:t>
            </a:r>
          </a:p>
          <a:p>
            <a:pPr lvl="1" eaLnBrk="1" hangingPunct="1">
              <a:defRPr/>
            </a:pPr>
            <a:r>
              <a:rPr lang="en-US" dirty="0"/>
              <a:t>Where recovery may be possible.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Unchecked exceptions</a:t>
            </a:r>
          </a:p>
          <a:p>
            <a:pPr lvl="1" eaLnBrk="1" hangingPunct="1">
              <a:defRPr/>
            </a:pPr>
            <a:r>
              <a:rPr lang="en-US" dirty="0"/>
              <a:t>Subclass of </a:t>
            </a:r>
            <a:r>
              <a:rPr lang="en-US" b="1" dirty="0" err="1">
                <a:latin typeface="Courier New" pitchFamily="49" charset="0"/>
              </a:rPr>
              <a:t>RuntimeException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dirty="0"/>
              <a:t>Use for unanticipated failures.</a:t>
            </a:r>
          </a:p>
          <a:p>
            <a:pPr lvl="1" eaLnBrk="1" hangingPunct="1">
              <a:defRPr/>
            </a:pPr>
            <a:r>
              <a:rPr lang="en-US" dirty="0"/>
              <a:t>Where recovery is unlikely.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effect of an exception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The throwing method finishes prematurely.</a:t>
            </a:r>
          </a:p>
          <a:p>
            <a:pPr eaLnBrk="1" hangingPunct="1"/>
            <a:r>
              <a:rPr lang="en-US" altLang="en-US" dirty="0"/>
              <a:t>No return value is returned.</a:t>
            </a:r>
          </a:p>
          <a:p>
            <a:pPr eaLnBrk="1" hangingPunct="1"/>
            <a:r>
              <a:rPr lang="en-US" altLang="en-US" dirty="0"/>
              <a:t>Control does not return to the client</a:t>
            </a:r>
            <a:r>
              <a:rPr lang="ja-JP" altLang="en-US"/>
              <a:t>’</a:t>
            </a:r>
            <a:r>
              <a:rPr lang="en-US" altLang="ja-JP" dirty="0"/>
              <a:t>s point of call.</a:t>
            </a:r>
          </a:p>
          <a:p>
            <a:pPr lvl="1" eaLnBrk="1" hangingPunct="1"/>
            <a:r>
              <a:rPr lang="en-US" altLang="en-US" dirty="0"/>
              <a:t>So the client cannot carry on regardless.</a:t>
            </a:r>
          </a:p>
          <a:p>
            <a:pPr eaLnBrk="1" hangingPunct="1"/>
            <a:r>
              <a:rPr lang="en-US" altLang="en-US" dirty="0"/>
              <a:t>A client may </a:t>
            </a:r>
            <a:r>
              <a:rPr lang="en-US" altLang="ja-JP" dirty="0"/>
              <a:t>'catch</a:t>
            </a:r>
            <a:r>
              <a:rPr lang="ja-JP" altLang="en-US"/>
              <a:t>’</a:t>
            </a:r>
            <a:r>
              <a:rPr lang="en-US" altLang="ja-JP" dirty="0"/>
              <a:t> an exception.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Unchecked exceptions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of these is </a:t>
            </a:r>
            <a:r>
              <a:rPr lang="en-US" altLang="ja-JP" dirty="0"/>
              <a:t>'unchecked</a:t>
            </a:r>
            <a:r>
              <a:rPr lang="ja-JP" altLang="en-US"/>
              <a:t>’</a:t>
            </a:r>
            <a:r>
              <a:rPr lang="en-US" altLang="ja-JP" dirty="0"/>
              <a:t> by the compiler.</a:t>
            </a:r>
          </a:p>
          <a:p>
            <a:pPr eaLnBrk="1" hangingPunct="1"/>
            <a:r>
              <a:rPr lang="en-US" altLang="en-US" dirty="0"/>
              <a:t>Cause program termination if not caught.</a:t>
            </a:r>
          </a:p>
          <a:p>
            <a:pPr lvl="1" eaLnBrk="1" hangingPunct="1"/>
            <a:r>
              <a:rPr lang="en-US" altLang="en-US" dirty="0"/>
              <a:t>This is the normal practice.</a:t>
            </a:r>
          </a:p>
          <a:p>
            <a:pPr eaLnBrk="1" hangingPunct="1"/>
            <a:r>
              <a:rPr lang="en-US" altLang="en-US" b="1" dirty="0" err="1">
                <a:latin typeface="Courier New" charset="0"/>
              </a:rPr>
              <a:t>IllegalArgumentException</a:t>
            </a:r>
            <a:r>
              <a:rPr lang="en-US" altLang="en-US" dirty="0"/>
              <a:t> is a typical example.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Argument checking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856046" y="2235636"/>
            <a:ext cx="84946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public </a:t>
            </a:r>
            <a:r>
              <a:rPr lang="en-US" sz="2000" dirty="0" err="1">
                <a:latin typeface="Courier New" charset="0"/>
                <a:cs typeface="Courier New" charset="0"/>
              </a:rPr>
              <a:t>ContactDetails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  <a:r>
              <a:rPr lang="en-US" sz="2000" dirty="0" err="1">
                <a:latin typeface="Courier New" charset="0"/>
                <a:cs typeface="Courier New" charset="0"/>
              </a:rPr>
              <a:t>getDetails</a:t>
            </a:r>
            <a:r>
              <a:rPr lang="en-US" sz="2000" dirty="0">
                <a:latin typeface="Courier New" charset="0"/>
                <a:cs typeface="Courier New" charset="0"/>
              </a:rPr>
              <a:t>(String key)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if(key == null)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throw new </a:t>
            </a:r>
            <a:r>
              <a:rPr lang="en-US" sz="2000" dirty="0" err="1">
                <a:latin typeface="Courier New" charset="0"/>
                <a:cs typeface="Courier New" charset="0"/>
              </a:rPr>
              <a:t>IllegalArgumentException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                "null key in </a:t>
            </a:r>
            <a:r>
              <a:rPr lang="en-US" sz="2000" dirty="0" err="1">
                <a:latin typeface="Courier New" charset="0"/>
                <a:cs typeface="Courier New" charset="0"/>
              </a:rPr>
              <a:t>getDetails</a:t>
            </a:r>
            <a:r>
              <a:rPr lang="en-US" sz="2000" dirty="0">
                <a:latin typeface="Courier New" charset="0"/>
                <a:cs typeface="Courier New" charset="0"/>
              </a:rPr>
              <a:t>");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if(</a:t>
            </a:r>
            <a:r>
              <a:rPr lang="en-US" sz="2000" dirty="0" err="1">
                <a:latin typeface="Courier New" charset="0"/>
                <a:cs typeface="Courier New" charset="0"/>
              </a:rPr>
              <a:t>key.trim</a:t>
            </a:r>
            <a:r>
              <a:rPr lang="en-US" sz="2000" dirty="0">
                <a:latin typeface="Courier New" charset="0"/>
                <a:cs typeface="Courier New" charset="0"/>
              </a:rPr>
              <a:t>().length() == 0)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throw new </a:t>
            </a:r>
            <a:r>
              <a:rPr lang="en-US" sz="2000" dirty="0" err="1">
                <a:latin typeface="Courier New" charset="0"/>
                <a:cs typeface="Courier New" charset="0"/>
              </a:rPr>
              <a:t>IllegalArgumentException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            "Empty key passed to </a:t>
            </a:r>
            <a:r>
              <a:rPr lang="en-US" sz="2000" dirty="0" err="1">
                <a:latin typeface="Courier New" charset="0"/>
                <a:cs typeface="Courier New" charset="0"/>
              </a:rPr>
              <a:t>getDetails</a:t>
            </a:r>
            <a:r>
              <a:rPr lang="en-US" sz="2000" dirty="0">
                <a:latin typeface="Courier New" charset="0"/>
                <a:cs typeface="Courier New" charset="0"/>
              </a:rPr>
              <a:t>");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return </a:t>
            </a:r>
            <a:r>
              <a:rPr lang="en-US" sz="2000" dirty="0" err="1">
                <a:latin typeface="Courier New" charset="0"/>
                <a:cs typeface="Courier New" charset="0"/>
              </a:rPr>
              <a:t>book.get</a:t>
            </a:r>
            <a:r>
              <a:rPr lang="en-US" sz="2000" dirty="0">
                <a:latin typeface="Courier New" charset="0"/>
                <a:cs typeface="Courier New" charset="0"/>
              </a:rPr>
              <a:t>(key);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Times" charset="0"/>
              </a:rPr>
              <a:t>}</a:t>
            </a:r>
            <a:r>
              <a:rPr lang="en-US" sz="2000" b="0" dirty="0">
                <a:latin typeface="Courier New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Preventing object creation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574191" y="1827540"/>
            <a:ext cx="705834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ourier New" charset="0"/>
              </a:rPr>
              <a:t>public </a:t>
            </a:r>
            <a:r>
              <a:rPr lang="en-US" altLang="en-US" sz="1400" dirty="0" err="1">
                <a:latin typeface="Courier New" charset="0"/>
              </a:rPr>
              <a:t>ContactDetails</a:t>
            </a:r>
            <a:r>
              <a:rPr lang="en-US" altLang="en-US" sz="1400" dirty="0">
                <a:latin typeface="Courier New" charset="0"/>
              </a:rPr>
              <a:t>(String name, String phone, String address)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if(name == null) {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    name = "";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if(phone == null) {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    phone = "";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if(address == null) {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    address = "";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 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this.name</a:t>
            </a:r>
            <a:r>
              <a:rPr lang="en-US" altLang="en-US" sz="1400" dirty="0">
                <a:latin typeface="Courier New" charset="0"/>
              </a:rPr>
              <a:t> = </a:t>
            </a:r>
            <a:r>
              <a:rPr lang="en-US" altLang="en-US" sz="1400" dirty="0" err="1">
                <a:latin typeface="Courier New" charset="0"/>
              </a:rPr>
              <a:t>name.trim</a:t>
            </a:r>
            <a:r>
              <a:rPr lang="en-US" altLang="en-US" sz="1400" dirty="0">
                <a:latin typeface="Courier New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this.phone</a:t>
            </a:r>
            <a:r>
              <a:rPr lang="en-US" altLang="en-US" sz="1400" dirty="0">
                <a:latin typeface="Courier New" charset="0"/>
              </a:rPr>
              <a:t> = </a:t>
            </a:r>
            <a:r>
              <a:rPr lang="en-US" altLang="en-US" sz="1400" dirty="0" err="1">
                <a:latin typeface="Courier New" charset="0"/>
              </a:rPr>
              <a:t>phone.trim</a:t>
            </a:r>
            <a:r>
              <a:rPr lang="en-US" altLang="en-US" sz="1400" dirty="0">
                <a:latin typeface="Courier New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</a:t>
            </a:r>
            <a:r>
              <a:rPr lang="en-US" altLang="en-US" sz="1400" dirty="0" err="1">
                <a:latin typeface="Courier New" charset="0"/>
              </a:rPr>
              <a:t>this.address</a:t>
            </a:r>
            <a:r>
              <a:rPr lang="en-US" altLang="en-US" sz="1400" dirty="0">
                <a:latin typeface="Courier New" charset="0"/>
              </a:rPr>
              <a:t> = </a:t>
            </a:r>
            <a:r>
              <a:rPr lang="en-US" altLang="en-US" sz="1400" dirty="0" err="1">
                <a:latin typeface="Courier New" charset="0"/>
              </a:rPr>
              <a:t>address.trim</a:t>
            </a:r>
            <a:r>
              <a:rPr lang="en-US" altLang="en-US" sz="1400" dirty="0">
                <a:latin typeface="Courier New" charset="0"/>
              </a:rPr>
              <a:t>();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 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if(</a:t>
            </a:r>
            <a:r>
              <a:rPr lang="en-US" altLang="en-US" sz="1400" dirty="0" err="1">
                <a:latin typeface="Courier New" charset="0"/>
              </a:rPr>
              <a:t>this.name.length</a:t>
            </a:r>
            <a:r>
              <a:rPr lang="en-US" altLang="en-US" sz="1400" dirty="0">
                <a:latin typeface="Courier New" charset="0"/>
              </a:rPr>
              <a:t>() == 0 &amp;&amp; </a:t>
            </a:r>
            <a:r>
              <a:rPr lang="en-US" altLang="en-US" sz="1400" dirty="0" err="1">
                <a:latin typeface="Courier New" charset="0"/>
              </a:rPr>
              <a:t>this.phone.length</a:t>
            </a:r>
            <a:r>
              <a:rPr lang="en-US" altLang="en-US" sz="1400" dirty="0">
                <a:latin typeface="Courier New" charset="0"/>
              </a:rPr>
              <a:t>() == 0) {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    throw new </a:t>
            </a:r>
            <a:r>
              <a:rPr lang="en-US" altLang="en-US" sz="1400" dirty="0" err="1">
                <a:latin typeface="Courier New" charset="0"/>
              </a:rPr>
              <a:t>IllegalStateException</a:t>
            </a:r>
            <a:r>
              <a:rPr lang="en-US" altLang="en-US" sz="1400" dirty="0">
                <a:latin typeface="Courier New" charset="0"/>
              </a:rPr>
              <a:t>(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            "Either the name or phone must not be blank.");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400" dirty="0">
                <a:latin typeface="Courier New" charset="0"/>
              </a:rPr>
              <a:t>}</a:t>
            </a:r>
            <a:endParaRPr lang="en-US" altLang="en-US" sz="1400" dirty="0"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Exception handling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Checked exceptions are meant to be caught and responded to.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compiler ensures that their use is tightly controlled.</a:t>
            </a:r>
          </a:p>
          <a:p>
            <a:pPr lvl="1" eaLnBrk="1" hangingPunct="1">
              <a:defRPr/>
            </a:pPr>
            <a:r>
              <a:rPr lang="en-US" dirty="0"/>
              <a:t>In both server and client objects.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Used properly, failures may be recoverable.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throws clause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Methods throwing a checked exception must include a throws clause: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027670" y="3789040"/>
            <a:ext cx="10136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saveToFile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destinationFile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Times" pitchFamily="-32" charset="0"/>
              </a:rPr>
              <a:t>throws </a:t>
            </a:r>
            <a:r>
              <a:rPr lang="en-US" sz="2000" dirty="0" err="1">
                <a:latin typeface="Courier New" pitchFamily="49" charset="0"/>
                <a:cs typeface="Times" pitchFamily="-32" charset="0"/>
              </a:rPr>
              <a:t>IOException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try statement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Clients catching an exception must protect the call with a try statement:</a:t>
            </a:r>
            <a:br>
              <a:rPr lang="en-US" dirty="0">
                <a:cs typeface="+mn-cs"/>
              </a:rPr>
            </a:br>
            <a:br>
              <a:rPr lang="en-US" sz="1800">
                <a:latin typeface="Courier New" pitchFamily="49" charset="0"/>
              </a:rPr>
            </a:br>
            <a:endParaRPr lang="en-US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308755" y="3429000"/>
            <a:ext cx="7685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Times" pitchFamily="-32" charset="0"/>
              </a:rPr>
              <a:t>try {</a:t>
            </a:r>
            <a:br>
              <a:rPr lang="en-US" dirty="0">
                <a:latin typeface="Courier New" pitchFamily="49" charset="0"/>
                <a:cs typeface="Times" pitchFamily="-32" charset="0"/>
              </a:rPr>
            </a:br>
            <a:r>
              <a:rPr lang="en-US" dirty="0">
                <a:latin typeface="Courier New" pitchFamily="49" charset="0"/>
                <a:cs typeface="Times" pitchFamily="-32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Protect one or more statements here.</a:t>
            </a:r>
            <a:br>
              <a:rPr lang="en-US" i="1" dirty="0">
                <a:solidFill>
                  <a:srgbClr val="333399"/>
                </a:solidFill>
                <a:cs typeface="Times" pitchFamily="-32" charset="0"/>
              </a:rPr>
            </a:br>
            <a:r>
              <a:rPr lang="en-US" dirty="0">
                <a:latin typeface="Courier New" pitchFamily="49" charset="0"/>
                <a:cs typeface="Times" pitchFamily="-32" charset="0"/>
              </a:rPr>
              <a:t>}</a:t>
            </a:r>
            <a:br>
              <a:rPr lang="en-US" dirty="0">
                <a:latin typeface="Courier New" pitchFamily="49" charset="0"/>
                <a:cs typeface="Times" pitchFamily="-32" charset="0"/>
              </a:rPr>
            </a:br>
            <a:r>
              <a:rPr lang="en-US" dirty="0">
                <a:latin typeface="Courier New" pitchFamily="49" charset="0"/>
                <a:cs typeface="Times" pitchFamily="-32" charset="0"/>
              </a:rPr>
              <a:t>catch(Exception e) {</a:t>
            </a:r>
            <a:br>
              <a:rPr lang="en-US" dirty="0">
                <a:latin typeface="Courier New" pitchFamily="49" charset="0"/>
                <a:cs typeface="Times" pitchFamily="-32" charset="0"/>
              </a:rPr>
            </a:br>
            <a:r>
              <a:rPr lang="en-US" dirty="0">
                <a:latin typeface="Courier New" pitchFamily="49" charset="0"/>
                <a:cs typeface="Times" pitchFamily="-32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Report and recover from the</a:t>
            </a:r>
          </a:p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  exception here.</a:t>
            </a:r>
            <a:br>
              <a:rPr lang="en-US" dirty="0">
                <a:solidFill>
                  <a:srgbClr val="333399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pitchFamily="49" charset="0"/>
                <a:cs typeface="Times" pitchFamily="-32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Typical error situations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Incorrect implementation.</a:t>
            </a:r>
          </a:p>
          <a:p>
            <a:pPr lvl="1" eaLnBrk="1" hangingPunct="1">
              <a:defRPr/>
            </a:pPr>
            <a:r>
              <a:rPr lang="en-US"/>
              <a:t>Does not meet the specification.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Inappropriate object request.</a:t>
            </a:r>
          </a:p>
          <a:p>
            <a:pPr lvl="1" eaLnBrk="1" hangingPunct="1">
              <a:defRPr/>
            </a:pPr>
            <a:r>
              <a:rPr lang="en-US"/>
              <a:t>E.g., invalid index.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Inconsistent or inappropriate object state.</a:t>
            </a:r>
          </a:p>
          <a:p>
            <a:pPr lvl="1" eaLnBrk="1" hangingPunct="1">
              <a:defRPr/>
            </a:pPr>
            <a:r>
              <a:rPr lang="en-US"/>
              <a:t>E.g. arising through class extension.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try statement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362201" y="2846388"/>
            <a:ext cx="786606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ourier New" charset="0"/>
              </a:rPr>
              <a:t>try {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cs typeface="Courier New" charset="0"/>
              </a:rPr>
              <a:t>addressbook.saveToFile</a:t>
            </a:r>
            <a:r>
              <a:rPr lang="en-US" sz="1800" dirty="0">
                <a:latin typeface="Courier New" charset="0"/>
                <a:cs typeface="Courier New" charset="0"/>
              </a:rPr>
              <a:t>(filename);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    successful = true;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catch(</a:t>
            </a:r>
            <a:r>
              <a:rPr lang="en-US" sz="1800" dirty="0" err="1">
                <a:latin typeface="Courier New" charset="0"/>
                <a:cs typeface="Courier New" charset="0"/>
              </a:rPr>
              <a:t>IOException</a:t>
            </a:r>
            <a:r>
              <a:rPr lang="en-US" sz="18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800" dirty="0">
                <a:latin typeface="Courier New" charset="0"/>
                <a:cs typeface="Courier New" charset="0"/>
              </a:rPr>
              <a:t>("Unable to save to " + filename);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    successful = false;</a:t>
            </a:r>
          </a:p>
          <a:p>
            <a:pPr eaLnBrk="1" hangingPunct="1">
              <a:defRPr/>
            </a:pPr>
            <a:r>
              <a:rPr lang="en-US" sz="18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endParaRPr lang="en-US" sz="1800" b="0" dirty="0">
              <a:latin typeface="Times New Roman" charset="0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895600" y="2133600"/>
            <a:ext cx="384847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1. Exception thrown from here</a:t>
            </a: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6477000" y="3505200"/>
            <a:ext cx="3507432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2. Control transfers to here</a:t>
            </a: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4876800" y="2667000"/>
            <a:ext cx="457200" cy="45720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 flipH="1">
            <a:off x="5791200" y="3886200"/>
            <a:ext cx="685800" cy="30480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Catching multiple exceptions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233404" y="2060812"/>
            <a:ext cx="772519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try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cs typeface="Courier New" charset="0"/>
              </a:rPr>
              <a:t>ref.process</a:t>
            </a:r>
            <a:r>
              <a:rPr lang="en-US" sz="2000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catch(</a:t>
            </a:r>
            <a:r>
              <a:rPr lang="en-US" sz="2000" dirty="0" err="1">
                <a:latin typeface="Courier New" charset="0"/>
                <a:cs typeface="Courier New" charset="0"/>
              </a:rPr>
              <a:t>EOFException</a:t>
            </a:r>
            <a:r>
              <a:rPr lang="en-US" sz="20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sz="2000" dirty="0">
                <a:solidFill>
                  <a:srgbClr val="333399"/>
                </a:solidFill>
                <a:latin typeface="Courier New" charset="0"/>
                <a:cs typeface="Courier New" charset="0"/>
              </a:rPr>
              <a:t>//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Take action on an end-of-file exception.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catch(</a:t>
            </a:r>
            <a:r>
              <a:rPr lang="en-US" sz="2000" dirty="0" err="1">
                <a:latin typeface="Courier New" charset="0"/>
                <a:cs typeface="Courier New" charset="0"/>
              </a:rPr>
              <a:t>FileNotFoundException</a:t>
            </a:r>
            <a:r>
              <a:rPr lang="en-US" sz="20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// Take action on a file-not-found exception.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endParaRPr lang="en-US" sz="2000" b="0" dirty="0"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Multi-catch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78914" y="2060848"/>
            <a:ext cx="88488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try {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cs typeface="Courier New" charset="0"/>
              </a:rPr>
              <a:t>ref.process</a:t>
            </a:r>
            <a:r>
              <a:rPr lang="en-US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catch(</a:t>
            </a:r>
            <a:r>
              <a:rPr lang="en-US" dirty="0" err="1">
                <a:latin typeface="Courier New" charset="0"/>
                <a:cs typeface="Courier New" charset="0"/>
              </a:rPr>
              <a:t>EOFException</a:t>
            </a:r>
            <a:r>
              <a:rPr lang="en-US" dirty="0">
                <a:latin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cs typeface="Courier New" charset="0"/>
              </a:rPr>
              <a:t>FileNotFoundException</a:t>
            </a:r>
            <a:r>
              <a:rPr lang="en-US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// Take action appropriate to both types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    // of exception.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    ...</a:t>
            </a:r>
          </a:p>
          <a:p>
            <a:pPr eaLnBrk="1" hangingPunct="1">
              <a:defRPr/>
            </a:pPr>
            <a:r>
              <a:rPr lang="en-US" dirty="0">
                <a:latin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The finally clause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671551" y="2132856"/>
            <a:ext cx="88488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eaLnBrk="1" hangingPunct="1">
              <a:defRPr/>
            </a:pP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Protect one or more statements here.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 e) {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 and recover from the exception here.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any actions here common to whether</a:t>
            </a:r>
            <a:b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not an exception is thrown.</a:t>
            </a:r>
          </a:p>
          <a:p>
            <a:pPr eaLnBrk="1" hangingPunct="1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finally clause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finally clause is executed even if a return statement is executed in the try or catch clauses.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An uncaught or </a:t>
            </a:r>
            <a:r>
              <a:rPr lang="en-US" i="1" dirty="0">
                <a:cs typeface="+mn-cs"/>
              </a:rPr>
              <a:t>propagated</a:t>
            </a:r>
            <a:r>
              <a:rPr lang="en-US" dirty="0">
                <a:cs typeface="+mn-cs"/>
              </a:rPr>
              <a:t> exception still exits via the finally clause.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Defining new exceptions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Extend </a:t>
            </a:r>
            <a:r>
              <a:rPr lang="en-US" b="1" dirty="0" err="1">
                <a:latin typeface="Courier New" pitchFamily="49" charset="0"/>
                <a:cs typeface="+mn-cs"/>
              </a:rPr>
              <a:t>RuntimeException</a:t>
            </a:r>
            <a:r>
              <a:rPr lang="en-US" dirty="0">
                <a:cs typeface="+mn-cs"/>
              </a:rPr>
              <a:t> for an unchecked or </a:t>
            </a:r>
            <a:r>
              <a:rPr lang="en-US" b="1" dirty="0">
                <a:latin typeface="Courier New" pitchFamily="49" charset="0"/>
                <a:cs typeface="+mn-cs"/>
              </a:rPr>
              <a:t>Exception</a:t>
            </a:r>
            <a:r>
              <a:rPr lang="en-US" dirty="0">
                <a:cs typeface="+mn-cs"/>
              </a:rPr>
              <a:t> for a checked exception.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Define new types to give better diagnostic information.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Include reporting and/or recovery information.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93912" y="636587"/>
            <a:ext cx="8004175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charset="0"/>
              </a:rPr>
              <a:t>public class </a:t>
            </a:r>
            <a:r>
              <a:rPr lang="en-US" altLang="en-US" sz="1800" dirty="0" err="1">
                <a:latin typeface="Courier New" charset="0"/>
              </a:rPr>
              <a:t>NoMatchingDetailsException</a:t>
            </a:r>
            <a:r>
              <a:rPr lang="en-US" altLang="en-US" sz="1800" dirty="0">
                <a:latin typeface="Courier New" charset="0"/>
              </a:rPr>
              <a:t> extends Exception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{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private String key;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 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public </a:t>
            </a:r>
            <a:r>
              <a:rPr lang="en-US" altLang="en-US" sz="1800" dirty="0" err="1">
                <a:latin typeface="Courier New" charset="0"/>
              </a:rPr>
              <a:t>NoMatchingDetailsException</a:t>
            </a:r>
            <a:r>
              <a:rPr lang="en-US" altLang="en-US" sz="1800" dirty="0">
                <a:latin typeface="Courier New" charset="0"/>
              </a:rPr>
              <a:t>(String key)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{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    </a:t>
            </a:r>
            <a:r>
              <a:rPr lang="en-US" altLang="en-US" sz="1800" dirty="0" err="1">
                <a:latin typeface="Courier New" charset="0"/>
              </a:rPr>
              <a:t>this.key</a:t>
            </a:r>
            <a:r>
              <a:rPr lang="en-US" altLang="en-US" sz="1800" dirty="0">
                <a:latin typeface="Courier New" charset="0"/>
              </a:rPr>
              <a:t> = key;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 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public String </a:t>
            </a:r>
            <a:r>
              <a:rPr lang="en-US" altLang="en-US" sz="1800" dirty="0" err="1">
                <a:latin typeface="Courier New" charset="0"/>
              </a:rPr>
              <a:t>getKey</a:t>
            </a:r>
            <a:r>
              <a:rPr lang="en-US" altLang="en-US" sz="1800" dirty="0">
                <a:latin typeface="Courier New" charset="0"/>
              </a:rPr>
              <a:t>()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{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    return key;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public String toString()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{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    return "No details matching '" + key +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           "' were found.";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    }</a:t>
            </a:r>
          </a:p>
          <a:p>
            <a:pPr eaLnBrk="1" hangingPunct="1"/>
            <a:r>
              <a:rPr lang="en-US" altLang="en-US" sz="1800" dirty="0">
                <a:latin typeface="Courier New" charset="0"/>
              </a:rPr>
              <a:t>}</a:t>
            </a:r>
            <a:endParaRPr lang="en-US" altLang="en-US" sz="1800" dirty="0"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Assertions</a:t>
            </a:r>
            <a:endParaRPr lang="en-US">
              <a:cs typeface="+mj-cs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>
                <a:cs typeface="+mn-cs"/>
              </a:rPr>
              <a:t>Used for </a:t>
            </a:r>
            <a:r>
              <a:rPr lang="en-GB" i="1" dirty="0">
                <a:cs typeface="+mn-cs"/>
              </a:rPr>
              <a:t>internal</a:t>
            </a:r>
            <a:r>
              <a:rPr lang="en-GB" dirty="0">
                <a:cs typeface="+mn-cs"/>
              </a:rPr>
              <a:t> consistency checks.</a:t>
            </a:r>
          </a:p>
          <a:p>
            <a:pPr lvl="1" eaLnBrk="1" hangingPunct="1">
              <a:defRPr/>
            </a:pPr>
            <a:r>
              <a:rPr lang="en-US" dirty="0"/>
              <a:t>E.g. object state following mutation.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Used during development and normally removed in production version.</a:t>
            </a:r>
          </a:p>
          <a:p>
            <a:pPr lvl="1" eaLnBrk="1" hangingPunct="1">
              <a:defRPr/>
            </a:pPr>
            <a:r>
              <a:rPr lang="en-US" dirty="0"/>
              <a:t>E.g. via a runtime option.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Java has an </a:t>
            </a:r>
            <a:r>
              <a:rPr lang="en-US" i="1" dirty="0">
                <a:cs typeface="+mn-cs"/>
              </a:rPr>
              <a:t>assert statement</a:t>
            </a:r>
            <a:r>
              <a:rPr lang="en-US" dirty="0">
                <a:cs typeface="+mn-c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Java Assert Statement</a:t>
            </a:r>
            <a:endParaRPr lang="en-US" dirty="0">
              <a:cs typeface="+mj-cs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Two forms available: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charset="0"/>
              </a:rPr>
              <a:t>assert</a:t>
            </a:r>
            <a:r>
              <a:rPr lang="en-US" dirty="0"/>
              <a:t> </a:t>
            </a:r>
            <a:r>
              <a:rPr lang="en-US" i="1" dirty="0" err="1"/>
              <a:t>boolean</a:t>
            </a:r>
            <a:r>
              <a:rPr lang="en-US" i="1" dirty="0"/>
              <a:t>-expression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latin typeface="Courier New" charset="0"/>
              </a:rPr>
              <a:t>assert</a:t>
            </a:r>
            <a:r>
              <a:rPr lang="en-US" dirty="0"/>
              <a:t> </a:t>
            </a:r>
            <a:r>
              <a:rPr lang="en-US" i="1" dirty="0" err="1"/>
              <a:t>boolean</a:t>
            </a:r>
            <a:r>
              <a:rPr lang="en-US" i="1" dirty="0"/>
              <a:t>-expression</a:t>
            </a:r>
            <a:r>
              <a:rPr lang="en-US" dirty="0"/>
              <a:t> </a:t>
            </a:r>
            <a:r>
              <a:rPr lang="en-US" b="1" dirty="0">
                <a:latin typeface="Courier New" charset="0"/>
              </a:rPr>
              <a:t>:</a:t>
            </a:r>
            <a:r>
              <a:rPr lang="en-US" dirty="0">
                <a:latin typeface="Courier New" charset="0"/>
              </a:rPr>
              <a:t> </a:t>
            </a:r>
            <a:r>
              <a:rPr lang="en-US" i="1" dirty="0"/>
              <a:t>expression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i="1" dirty="0" err="1"/>
              <a:t>boolean</a:t>
            </a:r>
            <a:r>
              <a:rPr lang="en-US" i="1" dirty="0"/>
              <a:t>-expression </a:t>
            </a:r>
            <a:r>
              <a:rPr lang="en-US" dirty="0"/>
              <a:t>expresses something that should be true at this point.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An </a:t>
            </a:r>
            <a:r>
              <a:rPr lang="en-US" b="1" dirty="0" err="1">
                <a:latin typeface="Courier New"/>
                <a:cs typeface="Courier New"/>
              </a:rPr>
              <a:t>AssertionError</a:t>
            </a:r>
            <a:r>
              <a:rPr lang="en-US" dirty="0"/>
              <a:t> is thrown if the expression evaluates to false.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Assert Statement</a:t>
            </a:r>
            <a:endParaRPr lang="en-US">
              <a:cs typeface="+mj-cs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71138" y="1938069"/>
            <a:ext cx="76644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Courier New" charset="0"/>
              </a:rPr>
              <a:t>public void </a:t>
            </a:r>
            <a:r>
              <a:rPr lang="en-US" sz="1800" dirty="0" err="1">
                <a:latin typeface="Courier New" charset="0"/>
              </a:rPr>
              <a:t>removeDetails</a:t>
            </a:r>
            <a:r>
              <a:rPr lang="en-US" sz="1800" dirty="0">
                <a:latin typeface="Courier New" charset="0"/>
              </a:rPr>
              <a:t>(String key)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if(key == null){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throw new </a:t>
            </a:r>
            <a:r>
              <a:rPr lang="en-US" sz="1800" dirty="0" err="1">
                <a:latin typeface="Courier New" charset="0"/>
              </a:rPr>
              <a:t>IllegalArgumentException</a:t>
            </a:r>
            <a:r>
              <a:rPr lang="en-US" sz="1800" dirty="0">
                <a:latin typeface="Courier New" charset="0"/>
              </a:rPr>
              <a:t>("...");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if(</a:t>
            </a:r>
            <a:r>
              <a:rPr lang="en-US" sz="1800" dirty="0" err="1">
                <a:latin typeface="Courier New" charset="0"/>
              </a:rPr>
              <a:t>keyInUse</a:t>
            </a:r>
            <a:r>
              <a:rPr lang="en-US" sz="1800" dirty="0">
                <a:latin typeface="Courier New" charset="0"/>
              </a:rPr>
              <a:t>(key)) {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ContactDetails</a:t>
            </a:r>
            <a:r>
              <a:rPr lang="en-US" sz="1800" dirty="0">
                <a:latin typeface="Courier New" charset="0"/>
              </a:rPr>
              <a:t> details = </a:t>
            </a:r>
            <a:r>
              <a:rPr lang="en-US" sz="1800" dirty="0" err="1">
                <a:latin typeface="Courier New" charset="0"/>
              </a:rPr>
              <a:t>book.get</a:t>
            </a:r>
            <a:r>
              <a:rPr lang="en-US" sz="1800" dirty="0">
                <a:latin typeface="Courier New" charset="0"/>
              </a:rPr>
              <a:t>(key);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book.remove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dirty="0" err="1">
                <a:latin typeface="Courier New" charset="0"/>
              </a:rPr>
              <a:t>details.getName</a:t>
            </a:r>
            <a:r>
              <a:rPr lang="en-US" sz="1800" dirty="0">
                <a:latin typeface="Courier New" charset="0"/>
              </a:rPr>
              <a:t>());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book.remove</a:t>
            </a:r>
            <a:r>
              <a:rPr lang="en-US" sz="1800" dirty="0">
                <a:latin typeface="Courier New" charset="0"/>
              </a:rPr>
              <a:t>(</a:t>
            </a:r>
            <a:r>
              <a:rPr lang="en-US" sz="1800" dirty="0" err="1">
                <a:latin typeface="Courier New" charset="0"/>
              </a:rPr>
              <a:t>details.getPhone</a:t>
            </a:r>
            <a:r>
              <a:rPr lang="en-US" sz="1800" dirty="0">
                <a:latin typeface="Courier New" charset="0"/>
              </a:rPr>
              <a:t>());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</a:t>
            </a:r>
            <a:r>
              <a:rPr lang="en-US" sz="1800" dirty="0" err="1">
                <a:latin typeface="Courier New" charset="0"/>
              </a:rPr>
              <a:t>numberOfEntries</a:t>
            </a:r>
            <a:r>
              <a:rPr lang="en-US" sz="1800" dirty="0">
                <a:latin typeface="Courier New" charset="0"/>
              </a:rPr>
              <a:t>--;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assert !</a:t>
            </a:r>
            <a:r>
              <a:rPr lang="en-US" sz="1800" dirty="0" err="1">
                <a:latin typeface="Courier New" charset="0"/>
              </a:rPr>
              <a:t>keyInUse</a:t>
            </a:r>
            <a:r>
              <a:rPr lang="en-US" sz="1800" dirty="0">
                <a:latin typeface="Courier New" charset="0"/>
              </a:rPr>
              <a:t>(key);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assert </a:t>
            </a:r>
            <a:r>
              <a:rPr lang="en-US" sz="1800" dirty="0" err="1">
                <a:latin typeface="Courier New" charset="0"/>
              </a:rPr>
              <a:t>consistentSize</a:t>
            </a:r>
            <a:r>
              <a:rPr lang="en-US" sz="1800" dirty="0">
                <a:latin typeface="Courier New" charset="0"/>
              </a:rPr>
              <a:t>() :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           "Inconsistent book size in </a:t>
            </a:r>
            <a:r>
              <a:rPr lang="en-US" sz="1800" dirty="0" err="1">
                <a:latin typeface="Courier New" charset="0"/>
              </a:rPr>
              <a:t>removeDetails</a:t>
            </a:r>
            <a:r>
              <a:rPr lang="en-US" sz="1800" dirty="0">
                <a:latin typeface="Courier New" charset="0"/>
              </a:rPr>
              <a:t>";</a:t>
            </a:r>
          </a:p>
          <a:p>
            <a:pPr>
              <a:defRPr/>
            </a:pPr>
            <a:r>
              <a:rPr lang="en-US" sz="1800" dirty="0">
                <a:latin typeface="Courier New" charset="0"/>
              </a:rPr>
              <a:t>}</a:t>
            </a:r>
          </a:p>
          <a:p>
            <a:pPr>
              <a:defRPr/>
            </a:pPr>
            <a:endParaRPr lang="en-US" sz="1800" dirty="0">
              <a:latin typeface="Courier New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Not always programmer error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Errors often arise from the environment:</a:t>
            </a:r>
          </a:p>
          <a:p>
            <a:pPr lvl="1" eaLnBrk="1" hangingPunct="1">
              <a:defRPr/>
            </a:pPr>
            <a:r>
              <a:rPr lang="en-US" dirty="0"/>
              <a:t>Incorrect URL entered.</a:t>
            </a:r>
          </a:p>
          <a:p>
            <a:pPr lvl="1" eaLnBrk="1" hangingPunct="1">
              <a:defRPr/>
            </a:pPr>
            <a:r>
              <a:rPr lang="en-US" dirty="0"/>
              <a:t>Network interruption.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File processing is particularly error-prone:</a:t>
            </a:r>
          </a:p>
          <a:p>
            <a:pPr lvl="1" eaLnBrk="1" hangingPunct="1">
              <a:defRPr/>
            </a:pPr>
            <a:r>
              <a:rPr lang="en-US" dirty="0"/>
              <a:t>Missing files.</a:t>
            </a:r>
          </a:p>
          <a:p>
            <a:pPr lvl="1" eaLnBrk="1" hangingPunct="1">
              <a:defRPr/>
            </a:pPr>
            <a:r>
              <a:rPr lang="en-US" dirty="0"/>
              <a:t>Lack of appropriate permissions.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Guidelines for Assertions</a:t>
            </a:r>
            <a:endParaRPr lang="en-US">
              <a:cs typeface="+mj-cs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They are </a:t>
            </a:r>
            <a:r>
              <a:rPr lang="en-GB" altLang="en-US" i="1" dirty="0"/>
              <a:t>not</a:t>
            </a:r>
            <a:r>
              <a:rPr lang="en-GB" altLang="en-US" dirty="0"/>
              <a:t> an alternative to throwing exceptions.</a:t>
            </a:r>
          </a:p>
          <a:p>
            <a:pPr eaLnBrk="1" hangingPunct="1"/>
            <a:r>
              <a:rPr lang="en-GB" altLang="en-US" dirty="0"/>
              <a:t>Use for internal checks.</a:t>
            </a:r>
          </a:p>
          <a:p>
            <a:pPr eaLnBrk="1" hangingPunct="1"/>
            <a:r>
              <a:rPr lang="en-GB" altLang="en-US" dirty="0"/>
              <a:t>Remove from production code.</a:t>
            </a:r>
          </a:p>
          <a:p>
            <a:pPr eaLnBrk="1" hangingPunct="1"/>
            <a:r>
              <a:rPr lang="en-GB" altLang="en-US" dirty="0"/>
              <a:t>Don’t include normal functionality:</a:t>
            </a:r>
            <a:br>
              <a:rPr lang="en-GB" altLang="en-US" dirty="0"/>
            </a:br>
            <a:r>
              <a:rPr lang="en-US" altLang="en-US" sz="2400" b="1" dirty="0">
                <a:solidFill>
                  <a:schemeClr val="tx1"/>
                </a:solidFill>
                <a:latin typeface="Courier New" charset="0"/>
              </a:rPr>
              <a:t>// Incorrect use: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charset="0"/>
              </a:rPr>
              <a:t>assert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</a:rPr>
              <a:t>book.remove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</a:rPr>
              <a:t>(name) != null;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recovery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Clients should take note of error notifications.</a:t>
            </a:r>
          </a:p>
          <a:p>
            <a:pPr lvl="1" eaLnBrk="1" hangingPunct="1"/>
            <a:r>
              <a:rPr lang="en-US" altLang="en-US" dirty="0"/>
              <a:t>Check return values.</a:t>
            </a:r>
          </a:p>
          <a:p>
            <a:pPr lvl="1" eaLnBrk="1" hangingPunct="1"/>
            <a:r>
              <a:rPr lang="en-US" altLang="en-US" dirty="0"/>
              <a:t>Don</a:t>
            </a:r>
            <a:r>
              <a:rPr lang="ja-JP" altLang="en-US"/>
              <a:t>’</a:t>
            </a:r>
            <a:r>
              <a:rPr lang="en-US" altLang="ja-JP" dirty="0"/>
              <a:t>t 'ignore</a:t>
            </a:r>
            <a:r>
              <a:rPr lang="ja-JP" altLang="en-US"/>
              <a:t>’</a:t>
            </a:r>
            <a:r>
              <a:rPr lang="en-US" altLang="ja-JP" dirty="0"/>
              <a:t> exceptions.</a:t>
            </a:r>
          </a:p>
          <a:p>
            <a:pPr eaLnBrk="1" hangingPunct="1"/>
            <a:r>
              <a:rPr lang="en-US" altLang="en-US" dirty="0"/>
              <a:t>Include code to attempt recovery.</a:t>
            </a:r>
          </a:p>
          <a:p>
            <a:pPr lvl="1" eaLnBrk="1" hangingPunct="1"/>
            <a:r>
              <a:rPr lang="en-US" altLang="en-US" dirty="0"/>
              <a:t>Will often require a loop.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Attempting recovery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781631" y="1916832"/>
            <a:ext cx="66287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// Try to save the address book.</a:t>
            </a:r>
          </a:p>
          <a:p>
            <a:pPr eaLnBrk="1" hangingPunct="1">
              <a:defRPr/>
            </a:pPr>
            <a:r>
              <a:rPr lang="en-US" sz="1400" dirty="0" err="1">
                <a:latin typeface="Courier New" charset="0"/>
                <a:cs typeface="Courier New" charset="0"/>
              </a:rPr>
              <a:t>boolean</a:t>
            </a:r>
            <a:r>
              <a:rPr lang="en-US" sz="1400" dirty="0">
                <a:latin typeface="Courier New" charset="0"/>
                <a:cs typeface="Courier New" charset="0"/>
              </a:rPr>
              <a:t> successful = false;</a:t>
            </a:r>
          </a:p>
          <a:p>
            <a:pPr eaLnBrk="1" hangingPunct="1">
              <a:defRPr/>
            </a:pPr>
            <a:r>
              <a:rPr lang="en-US" sz="1400" dirty="0" err="1">
                <a:latin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cs typeface="Courier New" charset="0"/>
              </a:rPr>
              <a:t> attempts = 0;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do {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try {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</a:t>
            </a:r>
            <a:r>
              <a:rPr lang="en-US" sz="1400" dirty="0" err="1">
                <a:latin typeface="Courier New" charset="0"/>
                <a:cs typeface="Courier New" charset="0"/>
              </a:rPr>
              <a:t>contacts.saveToFile</a:t>
            </a:r>
            <a:r>
              <a:rPr lang="en-US" sz="1400" dirty="0">
                <a:latin typeface="Courier New" charset="0"/>
                <a:cs typeface="Courier New" charset="0"/>
              </a:rPr>
              <a:t>(filename);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successful = true;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catch(</a:t>
            </a:r>
            <a:r>
              <a:rPr lang="en-US" sz="1400" dirty="0" err="1">
                <a:latin typeface="Courier New" charset="0"/>
                <a:cs typeface="Courier New" charset="0"/>
              </a:rPr>
              <a:t>IOException</a:t>
            </a:r>
            <a:r>
              <a:rPr lang="en-US" sz="14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</a:t>
            </a:r>
            <a:r>
              <a:rPr lang="en-US" sz="1400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1400" dirty="0">
                <a:latin typeface="Courier New" charset="0"/>
                <a:cs typeface="Courier New" charset="0"/>
              </a:rPr>
              <a:t>("Unable to save to " + filename);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attempts++;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if(attempts &lt; MAX_ATTEMPTS) {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    filename =</a:t>
            </a:r>
            <a:r>
              <a:rPr lang="en-US" sz="1400" i="1" dirty="0">
                <a:latin typeface="Courier New" charset="0"/>
                <a:cs typeface="Courier New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alternative file name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;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} while(!successful &amp;&amp; attempts &lt; MAX_ATTEMPTS);</a:t>
            </a:r>
            <a:br>
              <a:rPr lang="en-US" sz="1400" dirty="0">
                <a:latin typeface="Courier New" charset="0"/>
                <a:cs typeface="Courier New" charset="0"/>
              </a:rPr>
            </a:br>
            <a:endParaRPr lang="en-US" sz="1400" dirty="0">
              <a:latin typeface="Courier New" charset="0"/>
              <a:cs typeface="Courier New" charset="0"/>
            </a:endParaRP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if(!successful) {</a:t>
            </a:r>
          </a:p>
          <a:p>
            <a:pPr eaLnBrk="1" hangingPunct="1">
              <a:defRPr/>
            </a:pPr>
            <a:r>
              <a:rPr lang="en-US" sz="1400" dirty="0">
                <a:latin typeface="Courier New" charset="0"/>
                <a:cs typeface="Courier New" charset="0"/>
              </a:rPr>
              <a:t>   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 the problem and give up;</a:t>
            </a:r>
          </a:p>
          <a:p>
            <a:pPr eaLnBrk="1" hangingPunct="1">
              <a:defRPr/>
            </a:pPr>
            <a:r>
              <a:rPr lang="en-US" sz="1400" dirty="0">
                <a:latin typeface="Times New Roman" charset="0"/>
                <a:cs typeface="Times" charset="0"/>
              </a:rPr>
              <a:t>}</a:t>
            </a:r>
            <a:r>
              <a:rPr lang="en-US" sz="1400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Error avoidance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Clients can often use server query methods to avoid errors.</a:t>
            </a:r>
          </a:p>
          <a:p>
            <a:pPr lvl="1" eaLnBrk="1" hangingPunct="1">
              <a:defRPr/>
            </a:pPr>
            <a:r>
              <a:rPr lang="en-US"/>
              <a:t>More robust clients mean servers can be more trusting.</a:t>
            </a:r>
          </a:p>
          <a:p>
            <a:pPr lvl="1" eaLnBrk="1" hangingPunct="1">
              <a:defRPr/>
            </a:pPr>
            <a:r>
              <a:rPr lang="en-US"/>
              <a:t>Unchecked exceptions can be used.</a:t>
            </a:r>
          </a:p>
          <a:p>
            <a:pPr lvl="1" eaLnBrk="1" hangingPunct="1">
              <a:defRPr/>
            </a:pPr>
            <a:r>
              <a:rPr lang="en-US"/>
              <a:t>Simplifies client logic.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May increase client-server coupling.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Avoiding an exception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386806" y="1997868"/>
            <a:ext cx="7418388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 dirty="0">
                <a:latin typeface="Courier New" charset="0"/>
              </a:rPr>
              <a:t>// Use the correct method to put details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// in the contacts list.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if(</a:t>
            </a:r>
            <a:r>
              <a:rPr lang="en-GB" sz="2000" dirty="0" err="1">
                <a:latin typeface="Courier New" charset="0"/>
              </a:rPr>
              <a:t>contacts.keyInUse</a:t>
            </a:r>
            <a:r>
              <a:rPr lang="en-GB" sz="2000" dirty="0">
                <a:latin typeface="Courier New" charset="0"/>
              </a:rPr>
              <a:t>(</a:t>
            </a:r>
            <a:r>
              <a:rPr lang="en-GB" sz="2000" dirty="0" err="1">
                <a:latin typeface="Courier New" charset="0"/>
              </a:rPr>
              <a:t>details.getName</a:t>
            </a:r>
            <a:r>
              <a:rPr lang="en-GB" sz="2000" dirty="0">
                <a:latin typeface="Courier New" charset="0"/>
              </a:rPr>
              <a:t>() ||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    </a:t>
            </a:r>
            <a:r>
              <a:rPr lang="en-GB" sz="2000" dirty="0" err="1">
                <a:latin typeface="Courier New" charset="0"/>
              </a:rPr>
              <a:t>contacts.keyInUse</a:t>
            </a:r>
            <a:r>
              <a:rPr lang="en-GB" sz="2000" dirty="0">
                <a:latin typeface="Courier New" charset="0"/>
              </a:rPr>
              <a:t>(</a:t>
            </a:r>
            <a:r>
              <a:rPr lang="en-GB" sz="2000" dirty="0" err="1">
                <a:latin typeface="Courier New" charset="0"/>
              </a:rPr>
              <a:t>details.getPhone</a:t>
            </a:r>
            <a:r>
              <a:rPr lang="en-GB" sz="2000" dirty="0">
                <a:latin typeface="Courier New" charset="0"/>
              </a:rPr>
              <a:t>()) {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</a:t>
            </a:r>
            <a:r>
              <a:rPr lang="en-GB" sz="2000" dirty="0" err="1">
                <a:latin typeface="Courier New" charset="0"/>
              </a:rPr>
              <a:t>contacts.changeDetails</a:t>
            </a:r>
            <a:r>
              <a:rPr lang="en-GB" sz="2000" dirty="0">
                <a:latin typeface="Courier New" charset="0"/>
              </a:rPr>
              <a:t>(details);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}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else {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</a:t>
            </a:r>
            <a:r>
              <a:rPr lang="en-GB" sz="2000" dirty="0" err="1">
                <a:latin typeface="Courier New" charset="0"/>
              </a:rPr>
              <a:t>contacts.addDetails</a:t>
            </a:r>
            <a:r>
              <a:rPr lang="en-GB" sz="2000" dirty="0">
                <a:latin typeface="Courier New" charset="0"/>
              </a:rPr>
              <a:t>(details);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}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954791" y="5013176"/>
            <a:ext cx="102971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</a:t>
            </a:r>
            <a:r>
              <a:rPr lang="en-GB" sz="32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addDetails</a:t>
            </a: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method could now throw</a:t>
            </a:r>
            <a:b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</a:b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an </a:t>
            </a:r>
            <a:r>
              <a:rPr lang="en-GB" sz="3200" b="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unchecked</a:t>
            </a: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exception.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Runtime errors arise for many reasons.</a:t>
            </a:r>
          </a:p>
          <a:p>
            <a:pPr lvl="1" eaLnBrk="1" hangingPunct="1">
              <a:defRPr/>
            </a:pPr>
            <a:r>
              <a:rPr lang="en-US"/>
              <a:t>An inappropriate client call to a server object.</a:t>
            </a:r>
          </a:p>
          <a:p>
            <a:pPr lvl="1" eaLnBrk="1" hangingPunct="1">
              <a:defRPr/>
            </a:pPr>
            <a:r>
              <a:rPr lang="en-US"/>
              <a:t>A server unable to fulfill a request.</a:t>
            </a:r>
          </a:p>
          <a:p>
            <a:pPr lvl="1" eaLnBrk="1" hangingPunct="1">
              <a:defRPr/>
            </a:pPr>
            <a:r>
              <a:rPr lang="en-US"/>
              <a:t>Programming error in client and/or server.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Runtime errors often lead to program failure.</a:t>
            </a:r>
          </a:p>
          <a:p>
            <a:pPr eaLnBrk="1" hangingPunct="1"/>
            <a:r>
              <a:rPr lang="en-US" altLang="en-US"/>
              <a:t>Defensive programming anticipates errors – in both client and server.</a:t>
            </a:r>
          </a:p>
          <a:p>
            <a:pPr eaLnBrk="1" hangingPunct="1"/>
            <a:r>
              <a:rPr lang="en-US" altLang="en-US"/>
              <a:t>Exceptions provide a reporting and recovery mechanism.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File-based input-output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Input-output is particularly error-prone because i</a:t>
            </a:r>
            <a:r>
              <a:rPr lang="en-US" dirty="0"/>
              <a:t>t involves interaction with the external environment.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dirty="0" err="1">
                <a:latin typeface="Courier New" pitchFamily="49" charset="0"/>
                <a:cs typeface="+mn-cs"/>
              </a:rPr>
              <a:t>java.io</a:t>
            </a:r>
            <a:r>
              <a:rPr lang="en-US" dirty="0">
                <a:cs typeface="+mn-cs"/>
              </a:rPr>
              <a:t> package supports input-output.</a:t>
            </a:r>
          </a:p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  <a:cs typeface="+mn-cs"/>
              </a:rPr>
              <a:t>java.io.IOException</a:t>
            </a:r>
            <a:r>
              <a:rPr lang="en-US" dirty="0">
                <a:cs typeface="+mn-cs"/>
              </a:rPr>
              <a:t> is a checked exception.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dirty="0" err="1">
                <a:latin typeface="Courier New"/>
                <a:cs typeface="Courier New"/>
              </a:rPr>
              <a:t>java.nio</a:t>
            </a:r>
            <a:r>
              <a:rPr lang="en-US" dirty="0">
                <a:cs typeface="+mn-cs"/>
              </a:rPr>
              <a:t> packages.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File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 err="1">
                <a:latin typeface="Courier New"/>
                <a:cs typeface="Courier New"/>
              </a:rPr>
              <a:t>java.io.File</a:t>
            </a:r>
            <a:r>
              <a:rPr lang="en-US" dirty="0"/>
              <a:t> provides information about files and folders/directories.</a:t>
            </a:r>
          </a:p>
          <a:p>
            <a:pPr>
              <a:defRPr/>
            </a:pPr>
            <a:r>
              <a:rPr lang="en-US" b="1" dirty="0" err="1">
                <a:latin typeface="Courier New"/>
                <a:cs typeface="Courier New"/>
              </a:rPr>
              <a:t>java.nio.file.Path</a:t>
            </a:r>
            <a:r>
              <a:rPr lang="en-US" dirty="0"/>
              <a:t> is a modern alternative.</a:t>
            </a:r>
          </a:p>
          <a:p>
            <a:pPr>
              <a:defRPr/>
            </a:pPr>
            <a:r>
              <a:rPr lang="en-US" b="1" dirty="0">
                <a:latin typeface="Courier New"/>
                <a:cs typeface="Courier New"/>
              </a:rPr>
              <a:t>File</a:t>
            </a:r>
            <a:r>
              <a:rPr lang="en-US" dirty="0"/>
              <a:t> is a class; </a:t>
            </a:r>
            <a:r>
              <a:rPr lang="en-US" b="1" dirty="0">
                <a:latin typeface="Courier New"/>
                <a:cs typeface="Courier New"/>
              </a:rPr>
              <a:t>Path</a:t>
            </a:r>
            <a:r>
              <a:rPr lang="en-US" dirty="0"/>
              <a:t> is an interface.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Files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Paths</a:t>
            </a:r>
            <a:r>
              <a:rPr lang="en-US" dirty="0"/>
              <a:t> (NB: plurals) classes are in </a:t>
            </a:r>
            <a:r>
              <a:rPr lang="en-US" b="1" dirty="0" err="1">
                <a:latin typeface="Courier New"/>
                <a:cs typeface="Courier New"/>
              </a:rPr>
              <a:t>java.nio.file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Readers, writers, streams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Readers and writers deal with textual input.</a:t>
            </a:r>
          </a:p>
          <a:p>
            <a:pPr lvl="1" eaLnBrk="1" hangingPunct="1">
              <a:defRPr/>
            </a:pPr>
            <a:r>
              <a:rPr lang="en-US" dirty="0"/>
              <a:t>Based around the </a:t>
            </a:r>
            <a:r>
              <a:rPr lang="en-US" b="1" dirty="0">
                <a:latin typeface="Courier New" pitchFamily="49" charset="0"/>
              </a:rPr>
              <a:t>char</a:t>
            </a:r>
            <a:r>
              <a:rPr lang="en-US" dirty="0"/>
              <a:t> type.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Streams deal with binary data.</a:t>
            </a:r>
          </a:p>
          <a:p>
            <a:pPr lvl="1" eaLnBrk="1" hangingPunct="1">
              <a:defRPr/>
            </a:pPr>
            <a:r>
              <a:rPr lang="en-US" dirty="0"/>
              <a:t>Based around the </a:t>
            </a:r>
            <a:r>
              <a:rPr lang="en-US" b="1" dirty="0">
                <a:latin typeface="Courier New" pitchFamily="49" charset="0"/>
              </a:rPr>
              <a:t>byte</a:t>
            </a:r>
            <a:r>
              <a:rPr lang="en-US" dirty="0"/>
              <a:t> type.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i="1" dirty="0">
                <a:cs typeface="+mn-cs"/>
              </a:rPr>
              <a:t>address-book-</a:t>
            </a:r>
            <a:r>
              <a:rPr lang="en-US" i="1" dirty="0" err="1">
                <a:cs typeface="+mn-cs"/>
              </a:rPr>
              <a:t>io</a:t>
            </a:r>
            <a:r>
              <a:rPr lang="en-US" dirty="0">
                <a:cs typeface="+mn-cs"/>
              </a:rPr>
              <a:t> project illustrates textual I/O.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Exploring errors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Explore error situations through the </a:t>
            </a:r>
            <a:r>
              <a:rPr lang="en-US" i="1">
                <a:cs typeface="+mn-cs"/>
              </a:rPr>
              <a:t>address-book</a:t>
            </a:r>
            <a:r>
              <a:rPr lang="en-US">
                <a:cs typeface="+mn-cs"/>
              </a:rPr>
              <a:t> projects.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Two aspects:</a:t>
            </a:r>
          </a:p>
          <a:p>
            <a:pPr lvl="1" eaLnBrk="1" hangingPunct="1">
              <a:defRPr/>
            </a:pPr>
            <a:r>
              <a:rPr lang="en-US"/>
              <a:t>Error reporting.</a:t>
            </a:r>
          </a:p>
          <a:p>
            <a:pPr lvl="1" eaLnBrk="1" hangingPunct="1">
              <a:defRPr/>
            </a:pPr>
            <a:r>
              <a:rPr lang="en-US"/>
              <a:t>Error handling.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File output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three stages of file output.</a:t>
            </a:r>
          </a:p>
          <a:p>
            <a:pPr lvl="1" eaLnBrk="1" hangingPunct="1">
              <a:defRPr/>
            </a:pPr>
            <a:r>
              <a:rPr lang="en-US" dirty="0"/>
              <a:t>Open a file.</a:t>
            </a:r>
          </a:p>
          <a:p>
            <a:pPr lvl="1" eaLnBrk="1" hangingPunct="1">
              <a:defRPr/>
            </a:pPr>
            <a:r>
              <a:rPr lang="en-US" dirty="0"/>
              <a:t>Write to the file.</a:t>
            </a:r>
          </a:p>
          <a:p>
            <a:pPr lvl="1" eaLnBrk="1" hangingPunct="1">
              <a:defRPr/>
            </a:pPr>
            <a:r>
              <a:rPr lang="en-US" dirty="0"/>
              <a:t>Close the file.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Failure at any point results in an </a:t>
            </a:r>
            <a:r>
              <a:rPr lang="en-US" b="1" dirty="0" err="1">
                <a:latin typeface="Courier New" pitchFamily="49" charset="0"/>
                <a:cs typeface="+mn-cs"/>
              </a:rPr>
              <a:t>IOException</a:t>
            </a:r>
            <a:r>
              <a:rPr lang="en-US" dirty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FileWriter</a:t>
            </a:r>
            <a:r>
              <a:rPr lang="en-US" dirty="0"/>
              <a:t> for text files.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Text output to file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779102" y="1916832"/>
            <a:ext cx="86485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try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cs typeface="Courier New" charset="0"/>
              </a:rPr>
              <a:t>FileWriter</a:t>
            </a:r>
            <a:r>
              <a:rPr lang="en-US" sz="2000" dirty="0">
                <a:latin typeface="Courier New" charset="0"/>
                <a:cs typeface="Courier New" charset="0"/>
              </a:rPr>
              <a:t> writer = new </a:t>
            </a:r>
            <a:r>
              <a:rPr lang="en-US" sz="2000" dirty="0" err="1">
                <a:latin typeface="Courier New" charset="0"/>
                <a:cs typeface="Courier New" charset="0"/>
              </a:rPr>
              <a:t>FileWriter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("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name of file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charset="0"/>
                <a:cs typeface="Courier New" charset="0"/>
              </a:rPr>
              <a:t>");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while(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there is more text to write</a:t>
            </a:r>
            <a:r>
              <a:rPr lang="en-US" sz="2000" dirty="0">
                <a:latin typeface="Courier New" charset="0"/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writer.write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next piece of text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sz="2000" dirty="0" err="1">
                <a:latin typeface="Courier New" charset="0"/>
                <a:cs typeface="Courier New" charset="0"/>
              </a:rPr>
              <a:t>writer.close</a:t>
            </a:r>
            <a:r>
              <a:rPr lang="en-US" sz="2000" dirty="0">
                <a:latin typeface="Courier New" charset="0"/>
                <a:cs typeface="Courier New" charset="0"/>
              </a:rPr>
              <a:t>();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catch(</a:t>
            </a:r>
            <a:r>
              <a:rPr lang="en-US" sz="2000" dirty="0" err="1">
                <a:latin typeface="Courier New" charset="0"/>
                <a:cs typeface="Courier New" charset="0"/>
              </a:rPr>
              <a:t>IOException</a:t>
            </a:r>
            <a:r>
              <a:rPr lang="en-US" sz="20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something went wrong with accessing the file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cs typeface="Courier New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  <a:endParaRPr lang="en-US" sz="2000" dirty="0"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Try-with-resource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Used for ensuring 'resources’ are closed after use.</a:t>
            </a:r>
          </a:p>
          <a:p>
            <a:r>
              <a:rPr lang="en-US" altLang="en-US" dirty="0"/>
              <a:t>Removes need for explicit closure on both successful and failed control flows.</a:t>
            </a:r>
          </a:p>
          <a:p>
            <a:r>
              <a:rPr lang="en-US" altLang="en-US" dirty="0"/>
              <a:t>Also known as 'automatic resource management’ (ARM).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Try-with-resource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22651" y="1916832"/>
            <a:ext cx="82894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try(</a:t>
            </a:r>
            <a:r>
              <a:rPr lang="en-US" sz="2000" dirty="0" err="1">
                <a:latin typeface="Courier New" charset="0"/>
                <a:cs typeface="Courier New" charset="0"/>
              </a:rPr>
              <a:t>FileWriter</a:t>
            </a:r>
            <a:r>
              <a:rPr lang="en-US" sz="2000" dirty="0">
                <a:latin typeface="Courier New" charset="0"/>
                <a:cs typeface="Courier New" charset="0"/>
              </a:rPr>
              <a:t> writer = new </a:t>
            </a:r>
            <a:r>
              <a:rPr lang="en-US" sz="2000" dirty="0" err="1">
                <a:latin typeface="Courier New" charset="0"/>
                <a:cs typeface="Courier New" charset="0"/>
              </a:rPr>
              <a:t>FileWriter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name of file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")) </a:t>
            </a:r>
            <a:r>
              <a:rPr lang="en-US" sz="2000" dirty="0">
                <a:latin typeface="Courier New" charset="0"/>
                <a:cs typeface="Courier New" charset="0"/>
              </a:rPr>
              <a:t>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while(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there is more text to write</a:t>
            </a:r>
            <a:r>
              <a:rPr lang="en-US" sz="2000" dirty="0">
                <a:latin typeface="Courier New" charset="0"/>
                <a:cs typeface="Courier New" charset="0"/>
              </a:rPr>
              <a:t>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</a:t>
            </a:r>
            <a:r>
              <a:rPr lang="en-US" sz="2000" dirty="0" err="1">
                <a:latin typeface="Courier New" charset="0"/>
                <a:cs typeface="Courier New" charset="0"/>
              </a:rPr>
              <a:t>writer.write</a:t>
            </a:r>
            <a:r>
              <a:rPr lang="en-US" sz="2000" dirty="0">
                <a:latin typeface="Courier New" charset="0"/>
                <a:cs typeface="Courier New" charset="0"/>
              </a:rPr>
              <a:t>(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next piece of text</a:t>
            </a:r>
            <a:r>
              <a:rPr lang="en-US" sz="2000" dirty="0">
                <a:latin typeface="Courier New" charset="0"/>
                <a:cs typeface="Courier New" charset="0"/>
              </a:rPr>
              <a:t>);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    ...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catch(</a:t>
            </a:r>
            <a:r>
              <a:rPr lang="en-US" sz="2000" dirty="0" err="1">
                <a:latin typeface="Courier New" charset="0"/>
                <a:cs typeface="Courier New" charset="0"/>
              </a:rPr>
              <a:t>IOException</a:t>
            </a:r>
            <a:r>
              <a:rPr lang="en-US" sz="2000" dirty="0">
                <a:latin typeface="Courier New" charset="0"/>
                <a:cs typeface="Courier New" charset="0"/>
              </a:rPr>
              <a:t> e) {</a:t>
            </a: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   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cs typeface="Courier New" charset="0"/>
              </a:rPr>
              <a:t>something went wrong with accessing the file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  <a:cs typeface="Courier New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}</a:t>
            </a:r>
            <a:endParaRPr lang="en-US" sz="2000" dirty="0">
              <a:latin typeface="Times New Roman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27448" y="5373216"/>
            <a:ext cx="10009112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No close() call required in either clause.</a:t>
            </a:r>
          </a:p>
          <a:p>
            <a:pPr algn="ctr">
              <a:defRPr/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See the </a:t>
            </a:r>
            <a:r>
              <a:rPr lang="en-GB" sz="2800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weblog-</a:t>
            </a:r>
            <a:r>
              <a:rPr lang="en-GB" sz="2800" i="1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analyzer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project.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input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94FA1-AB6F-3CF8-D6C6-42BC27AEA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Simplest approach is to read the whole file into a List&lt;String&gt;: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472" y="3565739"/>
            <a:ext cx="99322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Path 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filePath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 = 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Paths.get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(filename);</a:t>
            </a:r>
          </a:p>
          <a:p>
            <a:pPr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dirty="0">
                <a:latin typeface="Courier New"/>
                <a:ea typeface="ＭＳ Ｐゴシック" charset="0"/>
                <a:cs typeface="Courier New"/>
              </a:rPr>
              <a:t>List&lt;String&gt; contents = 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Files.readAllLines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dirty="0" err="1">
                <a:latin typeface="Courier New"/>
                <a:ea typeface="ＭＳ Ｐゴシック" charset="0"/>
                <a:cs typeface="Courier New"/>
              </a:rPr>
              <a:t>filePath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);</a:t>
            </a:r>
          </a:p>
          <a:p>
            <a:pPr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8222" y="5331664"/>
            <a:ext cx="3435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See tech-support-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io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Scanner: parsing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GB" b="1" dirty="0">
                <a:latin typeface="Courier New" pitchFamily="49" charset="0"/>
              </a:rPr>
              <a:t>Scanner</a:t>
            </a:r>
            <a:r>
              <a:rPr lang="en-GB" dirty="0"/>
              <a:t> supports </a:t>
            </a:r>
            <a:r>
              <a:rPr lang="en-GB" i="1" dirty="0"/>
              <a:t>parsing</a:t>
            </a:r>
            <a:r>
              <a:rPr lang="en-GB" dirty="0"/>
              <a:t> of textual input.</a:t>
            </a:r>
          </a:p>
          <a:p>
            <a:pPr lvl="1" eaLnBrk="1" hangingPunct="1">
              <a:defRPr/>
            </a:pPr>
            <a:r>
              <a:rPr lang="en-GB" b="1" dirty="0" err="1">
                <a:latin typeface="Courier New" pitchFamily="49" charset="0"/>
              </a:rPr>
              <a:t>nextInt</a:t>
            </a:r>
            <a:r>
              <a:rPr lang="en-GB" b="1" dirty="0">
                <a:latin typeface="Courier New" pitchFamily="49" charset="0"/>
              </a:rPr>
              <a:t>, </a:t>
            </a:r>
            <a:r>
              <a:rPr lang="en-GB" b="1" dirty="0" err="1">
                <a:latin typeface="Courier New" pitchFamily="49" charset="0"/>
              </a:rPr>
              <a:t>nextLine</a:t>
            </a:r>
            <a:r>
              <a:rPr lang="en-GB" b="1" dirty="0">
                <a:latin typeface="Courier New" pitchFamily="49" charset="0"/>
              </a:rPr>
              <a:t>, </a:t>
            </a:r>
            <a:r>
              <a:rPr lang="en-GB" dirty="0"/>
              <a:t>etc.</a:t>
            </a:r>
          </a:p>
          <a:p>
            <a:pPr>
              <a:defRPr/>
            </a:pPr>
            <a:r>
              <a:rPr lang="en-GB" dirty="0"/>
              <a:t>Simplifies the decoding of data in textual form.</a:t>
            </a:r>
          </a:p>
          <a:p>
            <a:pPr>
              <a:defRPr/>
            </a:pPr>
            <a:r>
              <a:rPr lang="en-US" dirty="0"/>
              <a:t>Its constructors support </a:t>
            </a:r>
            <a:r>
              <a:rPr lang="en-US" b="1" dirty="0">
                <a:latin typeface="Courier New"/>
                <a:cs typeface="Courier New"/>
              </a:rPr>
              <a:t>String</a:t>
            </a:r>
            <a:r>
              <a:rPr lang="en-US" dirty="0"/>
              <a:t>, </a:t>
            </a:r>
            <a:r>
              <a:rPr lang="en-US" b="1" dirty="0">
                <a:latin typeface="Courier New"/>
                <a:cs typeface="Courier New"/>
              </a:rPr>
              <a:t>File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Path</a:t>
            </a:r>
            <a:r>
              <a:rPr lang="en-US" dirty="0"/>
              <a:t> arguments.</a:t>
            </a:r>
          </a:p>
          <a:p>
            <a:pPr>
              <a:defRPr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as an argument parses text from the terminal.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Input/output is an area where errors cannot be avoided.</a:t>
            </a:r>
          </a:p>
          <a:p>
            <a:r>
              <a:rPr lang="en-US" altLang="en-US"/>
              <a:t>The environment in which a program is run is often outside a programmer’s control.</a:t>
            </a:r>
          </a:p>
          <a:p>
            <a:r>
              <a:rPr lang="en-US" altLang="en-US"/>
              <a:t>Exceptions are typically </a:t>
            </a:r>
            <a:r>
              <a:rPr lang="en-US" altLang="en-US" i="1"/>
              <a:t>checked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Key classes for text input/output are </a:t>
            </a:r>
            <a:r>
              <a:rPr lang="en-US" b="1" dirty="0">
                <a:latin typeface="Courier New"/>
                <a:cs typeface="Courier New"/>
              </a:rPr>
              <a:t>Files</a:t>
            </a:r>
            <a:r>
              <a:rPr lang="en-US" dirty="0"/>
              <a:t>, </a:t>
            </a:r>
            <a:r>
              <a:rPr lang="en-US" b="1" dirty="0" err="1">
                <a:latin typeface="Courier New"/>
                <a:cs typeface="Courier New"/>
              </a:rPr>
              <a:t>FileWriter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Scanner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Binary input/output involves </a:t>
            </a:r>
            <a:r>
              <a:rPr lang="en-US" b="1" dirty="0">
                <a:latin typeface="Courier New"/>
                <a:cs typeface="Courier New"/>
              </a:rPr>
              <a:t>Stream</a:t>
            </a:r>
            <a:r>
              <a:rPr lang="en-US" dirty="0"/>
              <a:t> classes.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Path</a:t>
            </a:r>
            <a:r>
              <a:rPr lang="en-US" dirty="0"/>
              <a:t> interface is an alternative to </a:t>
            </a:r>
            <a:r>
              <a:rPr lang="en-US" b="1" dirty="0">
                <a:latin typeface="Courier New"/>
                <a:cs typeface="Courier New"/>
              </a:rPr>
              <a:t>File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try-with-resource simplifies closing files.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Defensive programming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Client-server interaction.</a:t>
            </a:r>
          </a:p>
          <a:p>
            <a:pPr lvl="1" eaLnBrk="1" hangingPunct="1">
              <a:defRPr/>
            </a:pPr>
            <a:r>
              <a:rPr lang="en-US"/>
              <a:t>Should a server assume that clients are well-behaved?</a:t>
            </a:r>
          </a:p>
          <a:p>
            <a:pPr lvl="1" eaLnBrk="1" hangingPunct="1">
              <a:defRPr/>
            </a:pPr>
            <a:r>
              <a:rPr lang="en-US"/>
              <a:t>Or should it assume that clients are potentially hostile?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Significant differences in implementation required.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Issues to be addressed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How much checking by a server on method calls?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How to report errors?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How can a client anticipate failure?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How should a client deal with failure?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Create an </a:t>
            </a:r>
            <a:r>
              <a:rPr lang="en-US" altLang="en-US" b="1" dirty="0" err="1">
                <a:latin typeface="Courier New" charset="0"/>
              </a:rPr>
              <a:t>AddressBook</a:t>
            </a:r>
            <a:r>
              <a:rPr lang="en-US" altLang="en-US" dirty="0"/>
              <a:t> object.</a:t>
            </a:r>
          </a:p>
          <a:p>
            <a:pPr eaLnBrk="1" hangingPunct="1"/>
            <a:r>
              <a:rPr lang="en-US" altLang="en-US" dirty="0"/>
              <a:t>Try to remove an entry.</a:t>
            </a:r>
          </a:p>
          <a:p>
            <a:pPr eaLnBrk="1" hangingPunct="1"/>
            <a:r>
              <a:rPr lang="en-US" altLang="en-US" dirty="0"/>
              <a:t>A runtime error results.</a:t>
            </a:r>
          </a:p>
          <a:p>
            <a:pPr lvl="1" eaLnBrk="1" hangingPunct="1"/>
            <a:r>
              <a:rPr lang="en-US" altLang="en-US" dirty="0"/>
              <a:t>Whose </a:t>
            </a:r>
            <a:r>
              <a:rPr lang="en-US" altLang="ja-JP" dirty="0"/>
              <a:t>'fault</a:t>
            </a:r>
            <a:r>
              <a:rPr lang="en-GB" altLang="ja-JP" dirty="0"/>
              <a:t>'</a:t>
            </a:r>
            <a:r>
              <a:rPr lang="en-US" altLang="ja-JP" dirty="0"/>
              <a:t> is this?</a:t>
            </a:r>
          </a:p>
          <a:p>
            <a:pPr eaLnBrk="1" hangingPunct="1"/>
            <a:r>
              <a:rPr lang="en-US" altLang="en-US" dirty="0"/>
              <a:t>Anticipation and prevention are preferable to apportioning blame.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Argument values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Arguments represent a major </a:t>
            </a:r>
            <a:r>
              <a:rPr lang="en-US" altLang="ja-JP" dirty="0"/>
              <a:t>'vulnerability</a:t>
            </a:r>
            <a:r>
              <a:rPr lang="en-GB" altLang="ja-JP" dirty="0"/>
              <a:t>'</a:t>
            </a:r>
            <a:r>
              <a:rPr lang="en-US" altLang="ja-JP" dirty="0"/>
              <a:t> for a server object.</a:t>
            </a:r>
          </a:p>
          <a:p>
            <a:pPr lvl="1" eaLnBrk="1" hangingPunct="1"/>
            <a:r>
              <a:rPr lang="en-US" altLang="en-US" dirty="0"/>
              <a:t>Constructor arguments initialize state.</a:t>
            </a:r>
          </a:p>
          <a:p>
            <a:pPr lvl="1" eaLnBrk="1" hangingPunct="1"/>
            <a:r>
              <a:rPr lang="en-US" altLang="en-US" dirty="0"/>
              <a:t>Method arguments often contribute to behavior.</a:t>
            </a:r>
          </a:p>
          <a:p>
            <a:pPr eaLnBrk="1" hangingPunct="1"/>
            <a:r>
              <a:rPr lang="en-US" altLang="en-US" dirty="0"/>
              <a:t>Argument checking is one defensive measure.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2673</TotalTime>
  <Words>2647</Words>
  <Application>Microsoft Macintosh PowerPoint</Application>
  <PresentationFormat>Widescreen</PresentationFormat>
  <Paragraphs>463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Handling errors</vt:lpstr>
      <vt:lpstr>Main concepts to be covered</vt:lpstr>
      <vt:lpstr>Typical error situations</vt:lpstr>
      <vt:lpstr>Not always programmer error</vt:lpstr>
      <vt:lpstr>Exploring errors</vt:lpstr>
      <vt:lpstr>Defensive programming</vt:lpstr>
      <vt:lpstr>Issues to be addressed</vt:lpstr>
      <vt:lpstr>An example</vt:lpstr>
      <vt:lpstr>Argument values</vt:lpstr>
      <vt:lpstr>Checking the key</vt:lpstr>
      <vt:lpstr>Server error reporting</vt:lpstr>
      <vt:lpstr>Returning a diagnostic</vt:lpstr>
      <vt:lpstr>Client can check for success</vt:lpstr>
      <vt:lpstr>Potential client responses</vt:lpstr>
      <vt:lpstr>The Optional type</vt:lpstr>
      <vt:lpstr>The Optional type</vt:lpstr>
      <vt:lpstr>The Optional type</vt:lpstr>
      <vt:lpstr>Exception-throwing principles</vt:lpstr>
      <vt:lpstr>Throwing an exception</vt:lpstr>
      <vt:lpstr>Throwing an exception</vt:lpstr>
      <vt:lpstr>The exception class hierarchy</vt:lpstr>
      <vt:lpstr>Exception categories</vt:lpstr>
      <vt:lpstr>The effect of an exception</vt:lpstr>
      <vt:lpstr>Unchecked exceptions</vt:lpstr>
      <vt:lpstr>Argument checking</vt:lpstr>
      <vt:lpstr>Preventing object creation</vt:lpstr>
      <vt:lpstr>Exception handling</vt:lpstr>
      <vt:lpstr>The throws clause</vt:lpstr>
      <vt:lpstr>The try statement</vt:lpstr>
      <vt:lpstr>The try statement</vt:lpstr>
      <vt:lpstr>Catching multiple exceptions</vt:lpstr>
      <vt:lpstr>Multi-catch</vt:lpstr>
      <vt:lpstr>The finally clause</vt:lpstr>
      <vt:lpstr>The finally clause</vt:lpstr>
      <vt:lpstr>Defining new exceptions</vt:lpstr>
      <vt:lpstr>PowerPoint Presentation</vt:lpstr>
      <vt:lpstr>Assertions</vt:lpstr>
      <vt:lpstr>Java Assert Statement</vt:lpstr>
      <vt:lpstr>Assert Statement</vt:lpstr>
      <vt:lpstr>Guidelines for Assertions</vt:lpstr>
      <vt:lpstr>Error recovery</vt:lpstr>
      <vt:lpstr>Attempting recovery</vt:lpstr>
      <vt:lpstr>Error avoidance</vt:lpstr>
      <vt:lpstr>Avoiding an exception</vt:lpstr>
      <vt:lpstr>Review</vt:lpstr>
      <vt:lpstr>Review</vt:lpstr>
      <vt:lpstr>File-based input-output</vt:lpstr>
      <vt:lpstr>File and Path</vt:lpstr>
      <vt:lpstr>Readers, writers, streams</vt:lpstr>
      <vt:lpstr>File output</vt:lpstr>
      <vt:lpstr>Text output to file</vt:lpstr>
      <vt:lpstr>Try-with-resource</vt:lpstr>
      <vt:lpstr>Try-with-resource</vt:lpstr>
      <vt:lpstr>Text input from file</vt:lpstr>
      <vt:lpstr>Scanner: parsing input</vt:lpstr>
      <vt:lpstr>Review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12</dc:title>
  <dc:creator>David J. Barnes, Michael Kölling</dc:creator>
  <dc:description>Copyright © David J. Barnes, Michael Kölling_x000d_
</dc:description>
  <cp:lastModifiedBy>David Barnes</cp:lastModifiedBy>
  <cp:revision>100</cp:revision>
  <cp:lastPrinted>2003-09-01T07:48:36Z</cp:lastPrinted>
  <dcterms:created xsi:type="dcterms:W3CDTF">2002-09-25T14:21:23Z</dcterms:created>
  <dcterms:modified xsi:type="dcterms:W3CDTF">2025-03-11T22:09:30Z</dcterms:modified>
</cp:coreProperties>
</file>