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  <p:sldMasterId id="2147483737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7" r:id="rId4"/>
    <p:sldId id="258" r:id="rId5"/>
    <p:sldId id="259" r:id="rId6"/>
    <p:sldId id="284" r:id="rId7"/>
    <p:sldId id="285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6" r:id="rId26"/>
    <p:sldId id="278" r:id="rId27"/>
    <p:sldId id="279" r:id="rId28"/>
    <p:sldId id="280" r:id="rId29"/>
    <p:sldId id="287" r:id="rId30"/>
    <p:sldId id="281" r:id="rId31"/>
    <p:sldId id="282" r:id="rId32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29A"/>
    <a:srgbClr val="007643"/>
    <a:srgbClr val="01B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-1950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3789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charset="0"/>
              </a:defRPr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3789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62600" y="8686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charset="0"/>
              </a:defRPr>
            </a:lvl1pPr>
          </a:lstStyle>
          <a:p>
            <a:fld id="{541A5C30-5333-0648-9217-D3137F47FCC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541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Verdana" charset="0"/>
              </a:defRPr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charset="0"/>
              </a:defRPr>
            </a:lvl1pPr>
          </a:lstStyle>
          <a:p>
            <a:fld id="{5B84F1DD-984C-8E4B-9E96-26BF3C1FE12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12746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>
                <a:latin typeface="Verdana" charset="0"/>
              </a:rPr>
              <a:t>Objects First with Java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GB" altLang="en-US" sz="1200">
                <a:latin typeface="Verdana" charset="0"/>
              </a:rPr>
              <a:t>© David J. Barnes and Michael Kölling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66E056DE-112A-3945-9565-679A04FE9CF3}" type="slidenum">
              <a:rPr lang="en-GB" altLang="en-US" sz="1200">
                <a:latin typeface="Verdana" charset="0"/>
              </a:rPr>
              <a:pPr/>
              <a:t>2</a:t>
            </a:fld>
            <a:endParaRPr lang="en-GB" altLang="en-US" sz="1200">
              <a:latin typeface="Verdana" charset="0"/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515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B96DA8DB-698C-E8BB-CD36-B364A96646CF}"/>
              </a:ext>
            </a:extLst>
          </p:cNvPr>
          <p:cNvSpPr/>
          <p:nvPr/>
        </p:nvSpPr>
        <p:spPr>
          <a:xfrm>
            <a:off x="728723" y="877418"/>
            <a:ext cx="10734555" cy="51031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63600" y="2286000"/>
            <a:ext cx="10464801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6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957115" y="3465604"/>
            <a:ext cx="10134430" cy="84638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F4468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1544" y="6360984"/>
            <a:ext cx="495649" cy="4924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6061563"/>
      </p:ext>
    </p:extLst>
  </p:cSld>
  <p:clrMapOvr>
    <a:masterClrMapping/>
  </p:clrMapOvr>
  <p:transition spd="med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2371429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0129352"/>
      </p:ext>
    </p:extLst>
  </p:cSld>
  <p:clrMapOvr>
    <a:masterClrMapping/>
  </p:clrMapOvr>
  <p:transition spd="med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" name="Objects First with Java - A Practical Introduction using BlueJ, © David J. Barnes, Michael Kölling"/>
          <p:cNvSpPr txBox="1"/>
          <p:nvPr/>
        </p:nvSpPr>
        <p:spPr>
          <a:xfrm>
            <a:off x="2077269" y="6495551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28702043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"/>
          <p:cNvSpPr/>
          <p:nvPr/>
        </p:nvSpPr>
        <p:spPr>
          <a:xfrm>
            <a:off x="736086" y="2635906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29736" y="2669512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149064925"/>
      </p:ext>
    </p:extLst>
  </p:cSld>
  <p:clrMapOvr>
    <a:masterClrMapping/>
  </p:clrMapOvr>
  <p:transition spd="med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4400" y="6450914"/>
            <a:ext cx="543739" cy="55399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Times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593757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4648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10464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6428316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F3F7D-5FD6-57EA-4762-5097FE4B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0489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3" name="Rectangle"/>
          <p:cNvSpPr/>
          <p:nvPr/>
        </p:nvSpPr>
        <p:spPr>
          <a:xfrm>
            <a:off x="736086" y="1770173"/>
            <a:ext cx="10734555" cy="46667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27670" y="1931087"/>
            <a:ext cx="10248026" cy="43449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>
            <a:lvl2pPr marL="1110342" indent="-653142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 </a:t>
            </a:r>
            <a:r>
              <a:rPr dirty="0"/>
              <a:t>Five</a:t>
            </a:r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75058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736086" y="404664"/>
            <a:ext cx="10734555" cy="603227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75683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Designing applications</a:t>
            </a: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9999663" y="6537326"/>
            <a:ext cx="3658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0" dirty="0">
                <a:latin typeface="Trebuchet MS" charset="0"/>
              </a:rPr>
              <a:t>7.0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Scenarios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>
                <a:cs typeface="+mn-cs"/>
              </a:rPr>
              <a:t>An activity that the system has to carry out or support.</a:t>
            </a:r>
          </a:p>
          <a:p>
            <a:pPr lvl="1" eaLnBrk="1" hangingPunct="1">
              <a:defRPr/>
            </a:pPr>
            <a:r>
              <a:rPr lang="en-US"/>
              <a:t>Sometimes known as </a:t>
            </a:r>
            <a:r>
              <a:rPr lang="en-US" i="1"/>
              <a:t>use cases</a:t>
            </a:r>
            <a:r>
              <a:rPr lang="en-US"/>
              <a:t>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Used to discover and record object interactions (collaborations).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Can be performed as a group activity.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partial example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2895600" y="1981200"/>
            <a:ext cx="7010400" cy="3970318"/>
          </a:xfrm>
          <a:prstGeom prst="rect">
            <a:avLst/>
          </a:prstGeom>
          <a:solidFill>
            <a:srgbClr val="F9D2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800" dirty="0" err="1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CinemaBookingSystem</a:t>
            </a:r>
            <a:r>
              <a:rPr lang="en-US" sz="280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          Collaborators   </a:t>
            </a:r>
            <a:br>
              <a:rPr lang="en-US" sz="280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</a:br>
            <a:endParaRPr lang="en-US" sz="2800" dirty="0">
              <a:latin typeface="Tw Cen MT" panose="020B0602020104020603" pitchFamily="34" charset="77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800" b="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Can find shows by title and       </a:t>
            </a:r>
            <a:r>
              <a:rPr lang="en-US" sz="280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Show</a:t>
            </a:r>
            <a:br>
              <a:rPr lang="en-US" sz="280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</a:br>
            <a:r>
              <a:rPr lang="en-US" sz="2800" b="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day.</a:t>
            </a:r>
            <a:br>
              <a:rPr lang="en-US" sz="2800" b="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</a:br>
            <a:r>
              <a:rPr lang="en-US" sz="2800" b="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Stores collection of</a:t>
            </a:r>
            <a:r>
              <a:rPr lang="en-US" sz="280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 </a:t>
            </a:r>
            <a:r>
              <a:rPr lang="en-US" sz="2800" b="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shows.</a:t>
            </a:r>
            <a:r>
              <a:rPr lang="en-US" sz="280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         Collection</a:t>
            </a:r>
          </a:p>
          <a:p>
            <a:pPr>
              <a:defRPr/>
            </a:pPr>
            <a:r>
              <a:rPr lang="en-US" sz="2800" b="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Retrieves and displays show</a:t>
            </a:r>
          </a:p>
          <a:p>
            <a:pPr>
              <a:defRPr/>
            </a:pPr>
            <a:r>
              <a:rPr lang="en-US" sz="2800" b="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details.</a:t>
            </a:r>
            <a:br>
              <a:rPr lang="en-US" sz="2800" b="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</a:br>
            <a:r>
              <a:rPr lang="en-US" sz="2800" b="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...</a:t>
            </a:r>
          </a:p>
          <a:p>
            <a:pPr>
              <a:defRPr/>
            </a:pPr>
            <a:endParaRPr lang="en-US" sz="2800" b="0" dirty="0">
              <a:latin typeface="Tw Cen MT" panose="020B0602020104020603" pitchFamily="34" charset="77"/>
              <a:ea typeface="ＭＳ Ｐゴシック" charset="0"/>
              <a:cs typeface="ＭＳ Ｐゴシック" charset="0"/>
            </a:endParaRP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2971800" y="2409825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7162800" y="2133600"/>
            <a:ext cx="0" cy="37436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7315200" y="2409825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Scenarios as analysis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>
                <a:cs typeface="+mn-cs"/>
              </a:rPr>
              <a:t>Scenarios serve to check the problem description is clear and complete.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Sufficient time should be taken over the analysis.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The analysis will lead into design.</a:t>
            </a:r>
          </a:p>
          <a:p>
            <a:pPr lvl="1" eaLnBrk="1" hangingPunct="1">
              <a:defRPr/>
            </a:pPr>
            <a:r>
              <a:rPr lang="en-US"/>
              <a:t>Spotting errors or omissions here will save considerable wasted effort later.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Class design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Scenario analysis helps to clarify application structure.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Each card maps to a class.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Collaborations reveal class cooperation/object interaction.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Responsibilities reveal public methods.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And sometimes fields; e.g., </a:t>
            </a:r>
            <a:r>
              <a:rPr lang="ja-JP" altLang="en-US" dirty="0"/>
              <a:t>“</a:t>
            </a:r>
            <a:r>
              <a:rPr lang="en-US" altLang="ja-JP" dirty="0"/>
              <a:t>Stores collection ...</a:t>
            </a:r>
            <a:r>
              <a:rPr lang="ja-JP" altLang="en-US" dirty="0"/>
              <a:t>”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Designing class interfaces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Replay the scenarios in terms of method calls, parameters and return values.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Note down the resulting headers.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Create outline classes with public-method stubs.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Careful design is a key to successful implementation.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Documentation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Write class comments.</a:t>
            </a:r>
          </a:p>
          <a:p>
            <a:pPr eaLnBrk="1" hangingPunct="1"/>
            <a:r>
              <a:rPr lang="en-US" altLang="en-US"/>
              <a:t>Write method comments.</a:t>
            </a:r>
          </a:p>
          <a:p>
            <a:pPr eaLnBrk="1" hangingPunct="1"/>
            <a:r>
              <a:rPr lang="en-US" altLang="en-US"/>
              <a:t>Describe the overall purpose of each.</a:t>
            </a:r>
          </a:p>
          <a:p>
            <a:pPr eaLnBrk="1" hangingPunct="1"/>
            <a:r>
              <a:rPr lang="en-US" altLang="en-US"/>
              <a:t>Documenting now ensures that:</a:t>
            </a:r>
          </a:p>
          <a:p>
            <a:pPr lvl="1" eaLnBrk="1" hangingPunct="1"/>
            <a:r>
              <a:rPr lang="en-US" altLang="en-US"/>
              <a:t>The focus is on </a:t>
            </a:r>
            <a:r>
              <a:rPr lang="en-US" altLang="en-US" i="1"/>
              <a:t>what</a:t>
            </a:r>
            <a:r>
              <a:rPr lang="en-US" altLang="en-US"/>
              <a:t> rather than </a:t>
            </a:r>
            <a:r>
              <a:rPr lang="en-US" altLang="en-US" i="1"/>
              <a:t>how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That it doesn</a:t>
            </a:r>
            <a:r>
              <a:rPr lang="ja-JP" altLang="en-US"/>
              <a:t>’</a:t>
            </a:r>
            <a:r>
              <a:rPr lang="en-US" altLang="ja-JP"/>
              <a:t>t get forgotten!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Cooperation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>
                <a:cs typeface="+mn-cs"/>
              </a:rPr>
              <a:t>Team-working is likely to be the norm not the exception.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Documentation is essential for team working.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Clean O-O design, with loosely-coupled components, also supports cooperation.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Prototyping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Supports early investigation of a system.</a:t>
            </a:r>
          </a:p>
          <a:p>
            <a:pPr lvl="1" eaLnBrk="1" hangingPunct="1">
              <a:defRPr/>
            </a:pPr>
            <a:r>
              <a:rPr lang="en-US" dirty="0"/>
              <a:t>Early problem identification.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Incomplete components can be simulated.</a:t>
            </a:r>
          </a:p>
          <a:p>
            <a:pPr lvl="1" eaLnBrk="1" hangingPunct="1">
              <a:defRPr/>
            </a:pPr>
            <a:r>
              <a:rPr lang="en-US" dirty="0"/>
              <a:t>E.g., always returning a fixed result.</a:t>
            </a:r>
          </a:p>
          <a:p>
            <a:pPr lvl="1" eaLnBrk="1" hangingPunct="1">
              <a:defRPr/>
            </a:pPr>
            <a:r>
              <a:rPr lang="en-US" dirty="0"/>
              <a:t>Avoid random behavior which is difficult to reproduce.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Software growth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>
                <a:cs typeface="+mn-cs"/>
              </a:rPr>
              <a:t>Waterfall model.</a:t>
            </a:r>
          </a:p>
          <a:p>
            <a:pPr lvl="1" eaLnBrk="1" hangingPunct="1">
              <a:defRPr/>
            </a:pPr>
            <a:r>
              <a:rPr lang="en-US"/>
              <a:t>Analysis</a:t>
            </a:r>
          </a:p>
          <a:p>
            <a:pPr lvl="1" eaLnBrk="1" hangingPunct="1">
              <a:defRPr/>
            </a:pPr>
            <a:r>
              <a:rPr lang="en-US"/>
              <a:t>Design</a:t>
            </a:r>
          </a:p>
          <a:p>
            <a:pPr lvl="1" eaLnBrk="1" hangingPunct="1">
              <a:defRPr/>
            </a:pPr>
            <a:r>
              <a:rPr lang="en-US"/>
              <a:t>Implementation</a:t>
            </a:r>
          </a:p>
          <a:p>
            <a:pPr lvl="1" eaLnBrk="1" hangingPunct="1">
              <a:defRPr/>
            </a:pPr>
            <a:r>
              <a:rPr lang="en-US"/>
              <a:t>Unit testing</a:t>
            </a:r>
          </a:p>
          <a:p>
            <a:pPr lvl="1" eaLnBrk="1" hangingPunct="1">
              <a:defRPr/>
            </a:pPr>
            <a:r>
              <a:rPr lang="en-US"/>
              <a:t>Integration testing</a:t>
            </a:r>
          </a:p>
          <a:p>
            <a:pPr lvl="1" eaLnBrk="1" hangingPunct="1">
              <a:defRPr/>
            </a:pPr>
            <a:r>
              <a:rPr lang="en-US"/>
              <a:t>Delivery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No provision for iteration.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Iterative development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>
                <a:cs typeface="+mn-cs"/>
              </a:rPr>
              <a:t>Use early prototyping.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cs typeface="+mn-cs"/>
              </a:rPr>
              <a:t>Frequent client interaction.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cs typeface="+mn-cs"/>
              </a:rPr>
              <a:t>Iteration over: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Analysis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Design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Prototype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/>
              <a:t>Client feedback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>
                <a:cs typeface="+mn-cs"/>
              </a:rPr>
              <a:t>A growth model is the most realistic.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Main concepts to be covered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Discovering classes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CRC cards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Designing interfaces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Patterns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Using design patterns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Inter-class relationships are important, and can be complex.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Some relationships recur in different applications.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Design patterns help clarify relationships, and promote reuse.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Pattern structure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>
                <a:cs typeface="+mn-cs"/>
              </a:rPr>
              <a:t>A pattern name.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The problem addressed by it.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How it provides a solution:</a:t>
            </a:r>
          </a:p>
          <a:p>
            <a:pPr lvl="1" eaLnBrk="1" hangingPunct="1">
              <a:defRPr/>
            </a:pPr>
            <a:r>
              <a:rPr lang="en-US"/>
              <a:t>Structures, participants, collaborations.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Its consequences.</a:t>
            </a:r>
          </a:p>
          <a:p>
            <a:pPr lvl="1" eaLnBrk="1" hangingPunct="1">
              <a:defRPr/>
            </a:pPr>
            <a:r>
              <a:rPr lang="en-US"/>
              <a:t>Results, trade-offs.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Decorator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/>
              <a:t>Augments the functionality of an object.</a:t>
            </a:r>
          </a:p>
          <a:p>
            <a:pPr eaLnBrk="1" hangingPunct="1">
              <a:defRPr/>
            </a:pPr>
            <a:r>
              <a:rPr lang="en-US" sz="2800" dirty="0"/>
              <a:t>Decorator object wraps another object.</a:t>
            </a:r>
          </a:p>
          <a:p>
            <a:pPr lvl="1" eaLnBrk="1" hangingPunct="1">
              <a:defRPr/>
            </a:pPr>
            <a:r>
              <a:rPr lang="en-US" sz="2400" dirty="0"/>
              <a:t>The Decorator has a similar interface.</a:t>
            </a:r>
          </a:p>
          <a:p>
            <a:pPr lvl="1" eaLnBrk="1" hangingPunct="1">
              <a:defRPr/>
            </a:pPr>
            <a:r>
              <a:rPr lang="en-US" sz="2400" dirty="0"/>
              <a:t>Calls are relayed to the wrapped object ...</a:t>
            </a:r>
          </a:p>
          <a:p>
            <a:pPr lvl="1" eaLnBrk="1" hangingPunct="1">
              <a:defRPr/>
            </a:pPr>
            <a:r>
              <a:rPr lang="en-US" sz="2400" dirty="0"/>
              <a:t>... but the Decorator can interpolate additional actions.</a:t>
            </a:r>
          </a:p>
          <a:p>
            <a:pPr eaLnBrk="1" hangingPunct="1">
              <a:defRPr/>
            </a:pPr>
            <a:r>
              <a:rPr lang="en-US" sz="2800" dirty="0"/>
              <a:t>Example: </a:t>
            </a:r>
            <a:r>
              <a:rPr lang="en-US" sz="2400" b="1" dirty="0" err="1">
                <a:latin typeface="Courier New" pitchFamily="-32" charset="0"/>
              </a:rPr>
              <a:t>java.io.BufferedReader</a:t>
            </a:r>
            <a:endParaRPr lang="en-US" sz="2400" b="1" dirty="0">
              <a:latin typeface="Courier New" pitchFamily="-32" charset="0"/>
            </a:endParaRPr>
          </a:p>
          <a:p>
            <a:pPr lvl="1" eaLnBrk="1" hangingPunct="1">
              <a:defRPr/>
            </a:pPr>
            <a:r>
              <a:rPr lang="en-US" sz="2400" dirty="0"/>
              <a:t>Wraps and augments an </a:t>
            </a:r>
            <a:r>
              <a:rPr lang="en-US" sz="2400" dirty="0" err="1"/>
              <a:t>unbuffered</a:t>
            </a:r>
            <a:r>
              <a:rPr lang="en-US" sz="2400" dirty="0"/>
              <a:t> </a:t>
            </a:r>
            <a:r>
              <a:rPr lang="en-US" sz="2400" b="1" dirty="0">
                <a:latin typeface="Courier New" pitchFamily="-32" charset="0"/>
              </a:rPr>
              <a:t>Reader</a:t>
            </a:r>
            <a:r>
              <a:rPr lang="en-US" sz="2400" dirty="0"/>
              <a:t> object.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CA8150-4F15-90BB-DF5B-738E4BCBB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227" y="2060848"/>
            <a:ext cx="2986122" cy="187220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Singleton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Ensures only a single instance of a class exists.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All clients use the same object.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Constructor is private to prevent external instantiation.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Single instance obtained via a static </a:t>
            </a:r>
            <a:r>
              <a:rPr lang="en-US" b="1" dirty="0" err="1">
                <a:latin typeface="Courier New" pitchFamily="-32" charset="0"/>
                <a:cs typeface="+mn-cs"/>
              </a:rPr>
              <a:t>getInstance</a:t>
            </a:r>
            <a:r>
              <a:rPr lang="en-US" dirty="0">
                <a:cs typeface="+mn-cs"/>
              </a:rPr>
              <a:t> method.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Enums support the Singleton pattern.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2CD9-9244-DAC5-B28F-E30DFDF4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33615-48FB-4204-37ED-B2CCE04C65F3}"/>
              </a:ext>
            </a:extLst>
          </p:cNvPr>
          <p:cNvSpPr txBox="1"/>
          <p:nvPr/>
        </p:nvSpPr>
        <p:spPr>
          <a:xfrm>
            <a:off x="1710875" y="1771051"/>
            <a:ext cx="87849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Parser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final Parser instance = new Parser();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Parser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getInstance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instance;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Parser()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7681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Factory method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/>
              <a:t>A creational pattern.</a:t>
            </a:r>
          </a:p>
          <a:p>
            <a:pPr eaLnBrk="1" hangingPunct="1">
              <a:defRPr/>
            </a:pPr>
            <a:r>
              <a:rPr lang="en-US" sz="3200" dirty="0"/>
              <a:t>Clients require an object of a particular interface type or superclass type.</a:t>
            </a:r>
          </a:p>
          <a:p>
            <a:pPr eaLnBrk="1" hangingPunct="1">
              <a:defRPr/>
            </a:pPr>
            <a:r>
              <a:rPr lang="en-US" sz="3200" dirty="0"/>
              <a:t>A factory method is free to return an implementing-class object or subclass object.</a:t>
            </a:r>
          </a:p>
          <a:p>
            <a:pPr eaLnBrk="1" hangingPunct="1">
              <a:defRPr/>
            </a:pPr>
            <a:r>
              <a:rPr lang="en-US" sz="3200" dirty="0"/>
              <a:t>Exact type returned depends on context.</a:t>
            </a:r>
          </a:p>
          <a:p>
            <a:pPr eaLnBrk="1" hangingPunct="1">
              <a:defRPr/>
            </a:pPr>
            <a:r>
              <a:rPr lang="en-US" sz="3200" dirty="0"/>
              <a:t>Example: </a:t>
            </a:r>
            <a:r>
              <a:rPr lang="en-US" sz="3200" b="1" dirty="0">
                <a:latin typeface="Courier New" pitchFamily="-32" charset="0"/>
              </a:rPr>
              <a:t>iterator</a:t>
            </a:r>
            <a:r>
              <a:rPr lang="en-US" sz="3200" dirty="0"/>
              <a:t> methods of the collection classes.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Observer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Supports separation of internal model from a view of that model.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Observer defines a one-to-many relationship between objects.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The object-observed notifies all Observers of any state change.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cs typeface="+mn-cs"/>
              </a:rPr>
              <a:t>Example </a:t>
            </a:r>
            <a:r>
              <a:rPr lang="en-US" b="1" dirty="0" err="1">
                <a:latin typeface="Courier New" pitchFamily="-32" charset="0"/>
                <a:cs typeface="+mn-cs"/>
              </a:rPr>
              <a:t>SimulatorView</a:t>
            </a:r>
            <a:r>
              <a:rPr lang="en-US" dirty="0">
                <a:cs typeface="+mn-cs"/>
              </a:rPr>
              <a:t> in the </a:t>
            </a:r>
            <a:r>
              <a:rPr lang="en-US" i="1" dirty="0">
                <a:cs typeface="+mn-cs"/>
              </a:rPr>
              <a:t>foxes-and-rabbits project</a:t>
            </a:r>
            <a:r>
              <a:rPr lang="en-US" dirty="0">
                <a:cs typeface="+mn-cs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Observers</a:t>
            </a:r>
          </a:p>
        </p:txBody>
      </p:sp>
      <p:pic>
        <p:nvPicPr>
          <p:cNvPr id="2" name="Picture 1" descr="fig-15.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656" y="1844825"/>
            <a:ext cx="6948264" cy="409893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1328E-2E60-7871-9D1B-D6243A0E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Observer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35695-6C98-FBD5-8CC1-B02305827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9007" y="1916832"/>
            <a:ext cx="6408712" cy="413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8006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Review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>
                <a:cs typeface="+mn-cs"/>
              </a:rPr>
              <a:t>Class collaborations and object interactions must be identified.</a:t>
            </a:r>
          </a:p>
          <a:p>
            <a:pPr lvl="1" eaLnBrk="1" hangingPunct="1">
              <a:defRPr/>
            </a:pPr>
            <a:r>
              <a:rPr lang="en-US"/>
              <a:t>CRC analysis supports this.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An iterative approach to design, analysis and implementation can be beneficial.</a:t>
            </a:r>
          </a:p>
          <a:p>
            <a:pPr lvl="1" eaLnBrk="1" hangingPunct="1">
              <a:defRPr/>
            </a:pPr>
            <a:r>
              <a:rPr lang="en-US"/>
              <a:t>Regard software systems as entities that will grow and evolve over time.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Analysis and design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large and complex area.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The verb/noun method is suitable for relatively small problems.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CRC cards support the design process.</a:t>
            </a:r>
          </a:p>
          <a:p>
            <a:pPr lvl="1" eaLnBrk="1" hangingPunct="1">
              <a:defRPr/>
            </a:pPr>
            <a:r>
              <a:rPr lang="en-US" dirty="0">
                <a:cs typeface="+mn-cs"/>
              </a:rPr>
              <a:t>Class</a:t>
            </a:r>
          </a:p>
          <a:p>
            <a:pPr lvl="1" eaLnBrk="1" hangingPunct="1">
              <a:defRPr/>
            </a:pPr>
            <a:r>
              <a:rPr lang="en-US" dirty="0">
                <a:cs typeface="+mn-cs"/>
              </a:rPr>
              <a:t>Responsibilities</a:t>
            </a:r>
          </a:p>
          <a:p>
            <a:pPr lvl="1" eaLnBrk="1" hangingPunct="1">
              <a:defRPr/>
            </a:pPr>
            <a:r>
              <a:rPr lang="en-US" dirty="0">
                <a:cs typeface="+mn-cs"/>
              </a:rPr>
              <a:t>Collaborators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Review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/>
              <a:t>Work in a way that facilitates collaboration with others.</a:t>
            </a:r>
          </a:p>
          <a:p>
            <a:pPr eaLnBrk="1" hangingPunct="1"/>
            <a:r>
              <a:rPr lang="en-US" altLang="en-US"/>
              <a:t>Design flexible, extendible class structures.</a:t>
            </a:r>
          </a:p>
          <a:p>
            <a:pPr lvl="1" eaLnBrk="1" hangingPunct="1"/>
            <a:r>
              <a:rPr lang="en-US" altLang="en-US"/>
              <a:t>Being aware of existing design patterns will help you to do this.</a:t>
            </a:r>
          </a:p>
          <a:p>
            <a:pPr eaLnBrk="1" hangingPunct="1"/>
            <a:r>
              <a:rPr lang="en-US" altLang="en-US"/>
              <a:t>Continue to learn from your own and others</a:t>
            </a:r>
            <a:r>
              <a:rPr lang="ja-JP" altLang="en-US"/>
              <a:t>’</a:t>
            </a:r>
            <a:r>
              <a:rPr lang="en-US" altLang="ja-JP"/>
              <a:t> experiences.</a:t>
            </a:r>
            <a:endParaRPr lang="en-US" altLang="en-US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verb/noun method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nouns in a description refer to </a:t>
            </a:r>
            <a:r>
              <a:rPr lang="ja-JP" altLang="en-US"/>
              <a:t>‘</a:t>
            </a:r>
            <a:r>
              <a:rPr lang="en-US" altLang="ja-JP"/>
              <a:t>things</a:t>
            </a:r>
            <a:r>
              <a:rPr lang="ja-JP" altLang="en-US"/>
              <a:t>’</a:t>
            </a:r>
            <a:r>
              <a:rPr lang="en-US" altLang="ja-JP"/>
              <a:t>.</a:t>
            </a:r>
          </a:p>
          <a:p>
            <a:pPr lvl="1" eaLnBrk="1" hangingPunct="1"/>
            <a:r>
              <a:rPr lang="en-US" altLang="en-US"/>
              <a:t>A source of classes and objects.</a:t>
            </a:r>
          </a:p>
          <a:p>
            <a:pPr eaLnBrk="1" hangingPunct="1"/>
            <a:r>
              <a:rPr lang="en-US" altLang="en-US"/>
              <a:t>The verbs refer to actions.</a:t>
            </a:r>
          </a:p>
          <a:p>
            <a:pPr lvl="1" eaLnBrk="1" hangingPunct="1"/>
            <a:r>
              <a:rPr lang="en-US" altLang="en-US"/>
              <a:t>A source of interactions between objects.</a:t>
            </a:r>
          </a:p>
          <a:p>
            <a:pPr lvl="1" eaLnBrk="1" hangingPunct="1"/>
            <a:r>
              <a:rPr lang="en-US" altLang="en-US"/>
              <a:t>Actions are behavior, and hence methods.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 problem description (1)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latin typeface="Trebuchet MS" charset="0"/>
              </a:rPr>
              <a:t>The cinema booking system should store seat bookings</a:t>
            </a:r>
            <a:br>
              <a:rPr lang="en-US" altLang="en-US" sz="2800" dirty="0">
                <a:latin typeface="Trebuchet MS" charset="0"/>
              </a:rPr>
            </a:br>
            <a:r>
              <a:rPr lang="en-US" altLang="en-US" sz="2800" dirty="0">
                <a:latin typeface="Trebuchet MS" charset="0"/>
              </a:rPr>
              <a:t>for multiple theaters.</a:t>
            </a:r>
          </a:p>
          <a:p>
            <a:r>
              <a:rPr lang="en-US" altLang="en-US" sz="2800" dirty="0">
                <a:latin typeface="Trebuchet MS" charset="0"/>
              </a:rPr>
              <a:t>Each theater has seats arranged in rows.</a:t>
            </a:r>
          </a:p>
          <a:p>
            <a:r>
              <a:rPr lang="en-US" altLang="en-US" sz="2800" dirty="0">
                <a:latin typeface="Trebuchet MS" charset="0"/>
              </a:rPr>
              <a:t>Customers can reserve seats and are given a row </a:t>
            </a:r>
            <a:br>
              <a:rPr lang="en-US" altLang="en-US" sz="2800" dirty="0">
                <a:latin typeface="Trebuchet MS" charset="0"/>
              </a:rPr>
            </a:br>
            <a:r>
              <a:rPr lang="en-US" altLang="en-US" sz="2800" dirty="0">
                <a:latin typeface="Trebuchet MS" charset="0"/>
              </a:rPr>
              <a:t>number and seat number.</a:t>
            </a:r>
          </a:p>
          <a:p>
            <a:r>
              <a:rPr lang="en-US" altLang="en-US" sz="2800" dirty="0">
                <a:latin typeface="Trebuchet MS" charset="0"/>
              </a:rPr>
              <a:t>They may request bookings of several adjoining seats.</a:t>
            </a:r>
            <a:endParaRPr lang="en-US" altLang="en-U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769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 problem description (2)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latin typeface="Trebuchet MS" charset="0"/>
              </a:rPr>
              <a:t>Each booking is for a particular show (i.e., the </a:t>
            </a:r>
          </a:p>
          <a:p>
            <a:r>
              <a:rPr lang="en-US" altLang="en-US" sz="2800" dirty="0">
                <a:latin typeface="Trebuchet MS" charset="0"/>
              </a:rPr>
              <a:t>screening of a given movie at a certain time).</a:t>
            </a:r>
          </a:p>
          <a:p>
            <a:r>
              <a:rPr lang="en-US" altLang="en-US" sz="2800" dirty="0">
                <a:latin typeface="Trebuchet MS" charset="0"/>
              </a:rPr>
              <a:t>Shows are at an assigned date and time, and scheduled</a:t>
            </a:r>
          </a:p>
          <a:p>
            <a:r>
              <a:rPr lang="en-US" altLang="en-US" sz="2800" dirty="0">
                <a:latin typeface="Trebuchet MS" charset="0"/>
              </a:rPr>
              <a:t>in a theater where they are screened.</a:t>
            </a:r>
          </a:p>
          <a:p>
            <a:r>
              <a:rPr lang="en-US" altLang="en-US" sz="2800" dirty="0">
                <a:latin typeface="Trebuchet MS" charset="0"/>
              </a:rPr>
              <a:t>The system stores the customer’s phone number.</a:t>
            </a:r>
            <a:r>
              <a:rPr lang="en-US" altLang="en-US" sz="2400" dirty="0">
                <a:latin typeface="Verdana" charset="0"/>
              </a:rPr>
              <a:t> </a:t>
            </a:r>
            <a:endParaRPr lang="en-US" altLang="en-US" sz="2800" dirty="0"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336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Nouns and verbs</a:t>
            </a:r>
          </a:p>
        </p:txBody>
      </p:sp>
      <p:sp>
        <p:nvSpPr>
          <p:cNvPr id="8196" name="Rectangle 3"/>
          <p:cNvSpPr>
            <a:spLocks noChangeArrowheads="1"/>
          </p:cNvSpPr>
          <p:nvPr/>
        </p:nvSpPr>
        <p:spPr bwMode="auto">
          <a:xfrm>
            <a:off x="2514601" y="2010758"/>
            <a:ext cx="2757486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Cinema booking system</a:t>
            </a:r>
          </a:p>
          <a:p>
            <a:pPr>
              <a:defRPr/>
            </a:pPr>
            <a:r>
              <a:rPr lang="en-US" sz="2000" b="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Stores (seat bookings)</a:t>
            </a:r>
          </a:p>
          <a:p>
            <a:pPr>
              <a:defRPr/>
            </a:pPr>
            <a:r>
              <a:rPr lang="en-US" sz="2000" b="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Stores (phone number)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7239000" y="4144357"/>
            <a:ext cx="1572866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Seat booking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6491288" y="2010757"/>
            <a:ext cx="1282723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Theater</a:t>
            </a:r>
          </a:p>
          <a:p>
            <a:pPr>
              <a:defRPr/>
            </a:pPr>
            <a:r>
              <a:rPr lang="en-US" sz="2000" b="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Has (seats)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1" y="4830157"/>
            <a:ext cx="631904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Seat</a:t>
            </a:r>
            <a:endParaRPr lang="en-US" sz="1800" dirty="0">
              <a:latin typeface="Tw Cen MT" panose="020B0602020104020603" pitchFamily="34" charset="77"/>
              <a:ea typeface="ＭＳ Ｐゴシック" charset="0"/>
              <a:cs typeface="ＭＳ Ｐゴシック" charset="0"/>
            </a:endParaRPr>
          </a:p>
        </p:txBody>
      </p:sp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7187539" y="5765194"/>
            <a:ext cx="688009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Row</a:t>
            </a:r>
            <a:endParaRPr lang="en-US" sz="1800" dirty="0">
              <a:latin typeface="Tw Cen MT" panose="020B0602020104020603" pitchFamily="34" charset="77"/>
              <a:ea typeface="ＭＳ Ｐゴシック" charset="0"/>
              <a:cs typeface="ＭＳ Ｐゴシック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514601" y="3306158"/>
            <a:ext cx="3730508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Customer</a:t>
            </a:r>
          </a:p>
          <a:p>
            <a:pPr>
              <a:defRPr/>
            </a:pPr>
            <a:r>
              <a:rPr lang="en-US" sz="2000" b="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Reserves (seats)</a:t>
            </a:r>
          </a:p>
          <a:p>
            <a:pPr>
              <a:defRPr/>
            </a:pPr>
            <a:r>
              <a:rPr lang="en-US" sz="2000" b="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Is given (row number, seat number)</a:t>
            </a:r>
          </a:p>
          <a:p>
            <a:pPr>
              <a:defRPr/>
            </a:pPr>
            <a:r>
              <a:rPr lang="en-US" sz="2000" b="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Requests (seat booking)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8382001" y="5749320"/>
            <a:ext cx="155844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Row number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8382001" y="4830157"/>
            <a:ext cx="1516762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Seat number</a:t>
            </a:r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2514601" y="4830157"/>
            <a:ext cx="2579552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Show</a:t>
            </a:r>
          </a:p>
          <a:p>
            <a:pPr>
              <a:defRPr/>
            </a:pPr>
            <a:r>
              <a:rPr lang="en-US" sz="2000" b="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Is scheduled (in theater)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8382000" y="2010757"/>
            <a:ext cx="851515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Movie</a:t>
            </a:r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8382000" y="3306157"/>
            <a:ext cx="673582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Date</a:t>
            </a:r>
            <a:endParaRPr lang="en-US" sz="1800" dirty="0">
              <a:latin typeface="Tw Cen MT" panose="020B0602020104020603" pitchFamily="34" charset="77"/>
              <a:ea typeface="ＭＳ Ｐゴシック" charset="0"/>
              <a:cs typeface="ＭＳ Ｐゴシック" charset="0"/>
            </a:endParaRPr>
          </a:p>
        </p:txBody>
      </p:sp>
      <p:sp>
        <p:nvSpPr>
          <p:cNvPr id="8207" name="Rectangle 15"/>
          <p:cNvSpPr>
            <a:spLocks noChangeArrowheads="1"/>
          </p:cNvSpPr>
          <p:nvPr/>
        </p:nvSpPr>
        <p:spPr bwMode="auto">
          <a:xfrm>
            <a:off x="7239001" y="3306157"/>
            <a:ext cx="702436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Time</a:t>
            </a:r>
            <a:endParaRPr lang="en-US" sz="1800" dirty="0">
              <a:latin typeface="Tw Cen MT" panose="020B0602020104020603" pitchFamily="34" charset="77"/>
              <a:ea typeface="ＭＳ Ｐゴシック" charset="0"/>
              <a:cs typeface="ＭＳ Ｐゴシック" charset="0"/>
            </a:endParaRPr>
          </a:p>
        </p:txBody>
      </p:sp>
      <p:sp>
        <p:nvSpPr>
          <p:cNvPr id="8208" name="Rectangle 16"/>
          <p:cNvSpPr>
            <a:spLocks noChangeArrowheads="1"/>
          </p:cNvSpPr>
          <p:nvPr/>
        </p:nvSpPr>
        <p:spPr bwMode="auto">
          <a:xfrm>
            <a:off x="2514601" y="5749320"/>
            <a:ext cx="2175596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Telephone number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Using CRC cards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First described by Kent Beck and Ward Cunningham.</a:t>
            </a:r>
          </a:p>
          <a:p>
            <a:pPr eaLnBrk="1" hangingPunct="1"/>
            <a:r>
              <a:rPr lang="en-US" altLang="en-US" dirty="0"/>
              <a:t>Each index card records:</a:t>
            </a:r>
          </a:p>
          <a:p>
            <a:pPr lvl="1" eaLnBrk="1" hangingPunct="1"/>
            <a:r>
              <a:rPr lang="en-US" altLang="en-US" dirty="0"/>
              <a:t>A </a:t>
            </a:r>
            <a:r>
              <a:rPr lang="en-US" altLang="en-US" i="1" dirty="0"/>
              <a:t>class</a:t>
            </a:r>
            <a:r>
              <a:rPr lang="en-US" altLang="en-US" dirty="0"/>
              <a:t> name.</a:t>
            </a:r>
          </a:p>
          <a:p>
            <a:pPr lvl="1" eaLnBrk="1" hangingPunct="1"/>
            <a:r>
              <a:rPr lang="en-US" altLang="en-US" dirty="0"/>
              <a:t>The class</a:t>
            </a:r>
            <a:r>
              <a:rPr lang="ja-JP" altLang="en-US" dirty="0"/>
              <a:t>’</a:t>
            </a:r>
            <a:r>
              <a:rPr lang="en-US" altLang="ja-JP" dirty="0"/>
              <a:t>s </a:t>
            </a:r>
            <a:r>
              <a:rPr lang="en-US" altLang="ja-JP" i="1" dirty="0"/>
              <a:t>responsibilities</a:t>
            </a:r>
            <a:r>
              <a:rPr lang="en-US" altLang="ja-JP" dirty="0"/>
              <a:t>.</a:t>
            </a:r>
          </a:p>
          <a:p>
            <a:pPr lvl="1" eaLnBrk="1" hangingPunct="1"/>
            <a:r>
              <a:rPr lang="en-US" altLang="en-US" dirty="0"/>
              <a:t>The class</a:t>
            </a:r>
            <a:r>
              <a:rPr lang="ja-JP" altLang="en-US" dirty="0"/>
              <a:t>’</a:t>
            </a:r>
            <a:r>
              <a:rPr lang="en-US" altLang="ja-JP" dirty="0"/>
              <a:t>s </a:t>
            </a:r>
            <a:r>
              <a:rPr lang="en-US" altLang="ja-JP" i="1" dirty="0"/>
              <a:t>collaborators</a:t>
            </a:r>
            <a:r>
              <a:rPr lang="en-US" altLang="ja-JP" dirty="0"/>
              <a:t>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 CRC card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3200400" y="1828800"/>
            <a:ext cx="6324600" cy="3810000"/>
          </a:xfrm>
          <a:prstGeom prst="rect">
            <a:avLst/>
          </a:prstGeom>
          <a:solidFill>
            <a:srgbClr val="F9D29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Class name                              Collaborators</a:t>
            </a:r>
            <a:br>
              <a:rPr lang="en-US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</a:br>
            <a:br>
              <a:rPr lang="en-US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</a:br>
            <a:r>
              <a:rPr lang="en-US"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Responsibilities</a:t>
            </a:r>
          </a:p>
        </p:txBody>
      </p:sp>
      <p:sp>
        <p:nvSpPr>
          <p:cNvPr id="10245" name="Line 4"/>
          <p:cNvSpPr>
            <a:spLocks noChangeShapeType="1"/>
          </p:cNvSpPr>
          <p:nvPr/>
        </p:nvSpPr>
        <p:spPr bwMode="auto">
          <a:xfrm>
            <a:off x="6400800" y="2057400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0246" name="Line 5"/>
          <p:cNvSpPr>
            <a:spLocks noChangeShapeType="1"/>
          </p:cNvSpPr>
          <p:nvPr/>
        </p:nvSpPr>
        <p:spPr bwMode="auto">
          <a:xfrm>
            <a:off x="3276600" y="22860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eme5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5" id="{7463D3D9-3C38-F340-8013-6B5B2B69D8C7}" vid="{80E05BFF-A530-C346-91A6-F798A848294F}"/>
    </a:ext>
  </a:extLst>
</a:theme>
</file>

<file path=ppt/theme/theme2.xml><?xml version="1.0" encoding="utf-8"?>
<a:theme xmlns:a="http://schemas.openxmlformats.org/drawingml/2006/main" name="1_OFWJ-7e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WJ-7e" id="{7DC09FEA-DA55-6A45-B872-CEBA92787FA5}" vid="{28F90C76-D640-CC45-9D44-CE7079CB9D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OFWJ-7e</Template>
  <TotalTime>635</TotalTime>
  <Words>1025</Words>
  <Application>Microsoft Macintosh PowerPoint</Application>
  <PresentationFormat>Widescreen</PresentationFormat>
  <Paragraphs>187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ＭＳ Ｐゴシック</vt:lpstr>
      <vt:lpstr>Courier New</vt:lpstr>
      <vt:lpstr>Times</vt:lpstr>
      <vt:lpstr>Times New Roman</vt:lpstr>
      <vt:lpstr>Times Roman</vt:lpstr>
      <vt:lpstr>Trebuchet MS</vt:lpstr>
      <vt:lpstr>Tw Cen MT</vt:lpstr>
      <vt:lpstr>Verdana</vt:lpstr>
      <vt:lpstr>Theme5</vt:lpstr>
      <vt:lpstr>1_OFWJ-7e</vt:lpstr>
      <vt:lpstr>Designing applications</vt:lpstr>
      <vt:lpstr>Main concepts to be covered</vt:lpstr>
      <vt:lpstr>Analysis and design</vt:lpstr>
      <vt:lpstr>The verb/noun method</vt:lpstr>
      <vt:lpstr>A problem description (1)</vt:lpstr>
      <vt:lpstr>A problem description (2)</vt:lpstr>
      <vt:lpstr>Nouns and verbs</vt:lpstr>
      <vt:lpstr>Using CRC cards</vt:lpstr>
      <vt:lpstr>A CRC card</vt:lpstr>
      <vt:lpstr>Scenarios</vt:lpstr>
      <vt:lpstr>A partial example</vt:lpstr>
      <vt:lpstr>Scenarios as analysis</vt:lpstr>
      <vt:lpstr>Class design</vt:lpstr>
      <vt:lpstr>Designing class interfaces</vt:lpstr>
      <vt:lpstr>Documentation</vt:lpstr>
      <vt:lpstr>Cooperation</vt:lpstr>
      <vt:lpstr>Prototyping</vt:lpstr>
      <vt:lpstr>Software growth</vt:lpstr>
      <vt:lpstr>Iterative development</vt:lpstr>
      <vt:lpstr>Using design patterns</vt:lpstr>
      <vt:lpstr>Pattern structure</vt:lpstr>
      <vt:lpstr>Decorator</vt:lpstr>
      <vt:lpstr>Singleton</vt:lpstr>
      <vt:lpstr>Singleton</vt:lpstr>
      <vt:lpstr>Factory method</vt:lpstr>
      <vt:lpstr>Observer</vt:lpstr>
      <vt:lpstr>Observers</vt:lpstr>
      <vt:lpstr>Observer pattern</vt:lpstr>
      <vt:lpstr>Review</vt:lpstr>
      <vt:lpstr>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12</dc:title>
  <dc:subject/>
  <dc:creator>David J. Barnes and Michael Kölling</dc:creator>
  <cp:keywords/>
  <dc:description>Copyright © David J. Barnes, Michael Kölling</dc:description>
  <cp:lastModifiedBy>David Barnes</cp:lastModifiedBy>
  <cp:revision>49</cp:revision>
  <cp:lastPrinted>2003-09-01T07:49:50Z</cp:lastPrinted>
  <dcterms:created xsi:type="dcterms:W3CDTF">2009-04-22T19:24:48Z</dcterms:created>
  <dcterms:modified xsi:type="dcterms:W3CDTF">2025-03-12T08:06:08Z</dcterms:modified>
  <cp:category/>
</cp:coreProperties>
</file>