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3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50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8900"/>
            <a:ext cx="6858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 b="0">
                <a:latin typeface="Verdana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54864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b="0">
                <a:latin typeface="Verdana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15000" y="8866188"/>
            <a:ext cx="11430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="0">
                <a:latin typeface="Verdana" charset="0"/>
              </a:defRPr>
            </a:lvl1pPr>
          </a:lstStyle>
          <a:p>
            <a:fld id="{1DCEFFFD-1731-DB47-9E83-6C74F7FC0A5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437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Courier New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61025" y="90488"/>
            <a:ext cx="1196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urier New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786438"/>
            <a:ext cx="2646363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Courier New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urier New" charset="0"/>
              </a:defRPr>
            </a:lvl1pPr>
          </a:lstStyle>
          <a:p>
            <a:fld id="{D864C50B-CF51-DD4C-8E0C-59AFC736763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82296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Courier New" charset="0"/>
              </a:rPr>
              <a:t>Objects First with Java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r>
              <a:rPr lang="en-GB" altLang="en-US" sz="1200">
                <a:latin typeface="Courier New" charset="0"/>
              </a:rPr>
              <a:t>© David J. Barnes and Michael Kölling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fld id="{A7B76A16-CB19-B74A-AB84-3E67875DC109}" type="slidenum">
              <a:rPr lang="en-GB" altLang="en-US" sz="1200">
                <a:latin typeface="Courier New" charset="0"/>
              </a:rPr>
              <a:pPr/>
              <a:t>1</a:t>
            </a:fld>
            <a:endParaRPr lang="en-GB" altLang="en-US" sz="1200">
              <a:latin typeface="Courier New" charset="0"/>
            </a:endParaRPr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84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015434"/>
      </p:ext>
    </p:extLst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229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6680276"/>
      </p:ext>
    </p:extLst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5701563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994018824"/>
      </p:ext>
    </p:extLst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36358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9698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273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5375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41790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case study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quarter" idx="2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Whole-application development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99663" y="6537326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/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Collaborators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Received through a constructor:</a:t>
            </a:r>
            <a:br>
              <a:rPr lang="en-US" altLang="en-US" dirty="0"/>
            </a:br>
            <a:r>
              <a:rPr lang="en-US" altLang="en-US" sz="2000" dirty="0">
                <a:latin typeface="Courier New" charset="0"/>
              </a:rPr>
              <a:t>    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</a:rPr>
              <a:t>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</a:rPr>
              <a:t>PassengerSource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</a:rPr>
              <a:t>taxiCompany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eaLnBrk="1" hangingPunct="1"/>
            <a:r>
              <a:rPr lang="en-US" altLang="en-US" dirty="0"/>
              <a:t>Received through a method:</a:t>
            </a:r>
            <a:br>
              <a:rPr lang="en-US" altLang="en-US" dirty="0"/>
            </a:br>
            <a:r>
              <a:rPr lang="en-US" altLang="en-US" sz="2000" dirty="0">
                <a:latin typeface="Courier New" charset="0"/>
              </a:rPr>
              <a:t>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charset="0"/>
              </a:rPr>
              <a:t>taxiCompany.requestPickup</a:t>
            </a:r>
            <a:r>
              <a:rPr lang="en-US" altLang="en-US" sz="2000" b="1" dirty="0">
                <a:solidFill>
                  <a:schemeClr val="tx1"/>
                </a:solidFill>
                <a:latin typeface="Courier New" charset="0"/>
              </a:rPr>
              <a:t>(passenger)</a:t>
            </a:r>
          </a:p>
          <a:p>
            <a:pPr eaLnBrk="1" hangingPunct="1"/>
            <a:r>
              <a:rPr lang="en-US" altLang="en-US" dirty="0"/>
              <a:t>Constructed within the object.</a:t>
            </a:r>
          </a:p>
          <a:p>
            <a:pPr lvl="1" eaLnBrk="1" hangingPunct="1"/>
            <a:r>
              <a:rPr lang="en-US" altLang="en-US" dirty="0"/>
              <a:t>Taxi company</a:t>
            </a:r>
            <a:r>
              <a:rPr lang="ja-JP" altLang="en-US"/>
              <a:t>’</a:t>
            </a:r>
            <a:r>
              <a:rPr lang="en-US" altLang="ja-JP" dirty="0"/>
              <a:t>s vehicle collection.</a:t>
            </a:r>
          </a:p>
          <a:p>
            <a:pPr lvl="1" eaLnBrk="1" hangingPunct="1"/>
            <a:r>
              <a:rPr lang="en-US" altLang="en-US" dirty="0"/>
              <a:t>Some such objects may be passed as collaborators to other objects, as above.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Outline 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Once the interfaces are complete, the outline implementation can start.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The outline implementation tests the adequacy of the interfaces.</a:t>
            </a:r>
          </a:p>
          <a:p>
            <a:pPr lvl="1" eaLnBrk="1" hangingPunct="1">
              <a:defRPr/>
            </a:pPr>
            <a:r>
              <a:rPr lang="en-US"/>
              <a:t>Expect to have to correct the design.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Lay down some basic tests that will be repeated as development continues.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Iterative development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Take relatively small steps towards the completion of the overall application.</a:t>
            </a:r>
          </a:p>
          <a:p>
            <a:pPr eaLnBrk="1" hangingPunct="1">
              <a:defRPr/>
            </a:pPr>
            <a:r>
              <a:rPr lang="en-US" sz="3600" dirty="0"/>
              <a:t>Mark the end of each step with a period of testing.</a:t>
            </a:r>
          </a:p>
          <a:p>
            <a:pPr lvl="1" eaLnBrk="1" hangingPunct="1">
              <a:defRPr/>
            </a:pPr>
            <a:r>
              <a:rPr lang="en-US" sz="3200" dirty="0"/>
              <a:t>Regression test.</a:t>
            </a:r>
          </a:p>
          <a:p>
            <a:pPr lvl="1" eaLnBrk="1" hangingPunct="1">
              <a:defRPr/>
            </a:pPr>
            <a:r>
              <a:rPr lang="en-US" sz="3200" dirty="0"/>
              <a:t>Fix errors early.</a:t>
            </a:r>
          </a:p>
          <a:p>
            <a:pPr lvl="1" eaLnBrk="1" hangingPunct="1">
              <a:defRPr/>
            </a:pPr>
            <a:r>
              <a:rPr lang="en-US" sz="3200" dirty="0"/>
              <a:t>Revisit earlier design decisions, if necessary.</a:t>
            </a:r>
          </a:p>
          <a:p>
            <a:pPr lvl="1" eaLnBrk="1" hangingPunct="1">
              <a:defRPr/>
            </a:pPr>
            <a:r>
              <a:rPr lang="en-US" sz="3200" dirty="0"/>
              <a:t>Treat errors-found as successes.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Robust software requires thoughtful processes to be followed with integrity.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Analyze carefully.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Specify clearly.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Design thoroughly.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Implement and test incrementally.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Review, revise and learn. Nobody</a:t>
            </a:r>
            <a:r>
              <a:rPr lang="ja-JP" altLang="en-US"/>
              <a:t>’</a:t>
            </a:r>
            <a:r>
              <a:rPr lang="en-US" altLang="ja-JP"/>
              <a:t>s perfect!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case study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taxi company is considering expansion.</a:t>
            </a:r>
          </a:p>
          <a:p>
            <a:pPr lvl="1" eaLnBrk="1" hangingPunct="1">
              <a:defRPr/>
            </a:pPr>
            <a:r>
              <a:rPr lang="en-US"/>
              <a:t>It operates taxis and shuttles.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Will expansion be profitable?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How many vehicles will they need?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The problem description (1)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49F632-DA8F-B00A-6527-6C5F6ED84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b="0" dirty="0">
                <a:cs typeface="Times" charset="0"/>
              </a:rPr>
              <a:t>The company operates both individual taxis and shuttles.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b="0" dirty="0">
                <a:cs typeface="Times" charset="0"/>
              </a:rPr>
              <a:t>The taxis are used to transport an individual (or small group) from one location to another.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b="0" dirty="0">
                <a:cs typeface="Times" charset="0"/>
              </a:rPr>
              <a:t>The shuttles are used to pick up individuals from different locations and transport them to their several destinations.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b="0" dirty="0">
                <a:cs typeface="Times" charset="0"/>
              </a:rPr>
              <a:t>When the company receives a call from an individual, hotel, entertainment venue, or tourist organization, it tries to schedule a vehicle to pick up the fare.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The problem description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F05F2-EA36-C4EA-FC0C-678FB4E48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b="0" dirty="0">
                <a:cs typeface="Times" charset="0"/>
              </a:rPr>
              <a:t>If it has no free vehicles, it does not operate any form of queuing system.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b="0" dirty="0">
                <a:cs typeface="Times" charset="0"/>
              </a:rPr>
              <a:t>When a vehicle arrives at a pick-up location, the driver notifies the company.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b="0" dirty="0">
                <a:cs typeface="Times" charset="0"/>
              </a:rPr>
              <a:t>Similarly, when a passenger is dropped off at their destination, the driver notifies the company.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13585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Amendments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underlying purpose of the modeling suggests additions:</a:t>
            </a:r>
          </a:p>
          <a:p>
            <a:pPr lvl="1" eaLnBrk="1" hangingPunct="1">
              <a:defRPr/>
            </a:pPr>
            <a:r>
              <a:rPr lang="en-US" dirty="0"/>
              <a:t>Record details of lost fares.</a:t>
            </a:r>
          </a:p>
          <a:p>
            <a:pPr lvl="1" eaLnBrk="1" hangingPunct="1">
              <a:defRPr/>
            </a:pPr>
            <a:r>
              <a:rPr lang="en-US" dirty="0"/>
              <a:t>Record details of how each vehicle passes its time.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These issues will help assess potential profitability.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Discovering classes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Singular nouns: company, taxi, shuttle, individual, location, destination, hotel, entertainment venue, tourist organization, vehicle, fare, pickup location, driver, passenger.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Identify </a:t>
            </a:r>
            <a:r>
              <a:rPr lang="en-US" i="1">
                <a:cs typeface="+mn-cs"/>
              </a:rPr>
              <a:t>synonyms</a:t>
            </a:r>
            <a:r>
              <a:rPr lang="en-US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Eliminate superfluous detail.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Simplified nouns and verbs</a:t>
            </a:r>
          </a:p>
        </p:txBody>
      </p:sp>
      <p:sp>
        <p:nvSpPr>
          <p:cNvPr id="8196" name="Rectangle 21"/>
          <p:cNvSpPr>
            <a:spLocks noChangeArrowheads="1"/>
          </p:cNvSpPr>
          <p:nvPr/>
        </p:nvSpPr>
        <p:spPr bwMode="auto">
          <a:xfrm>
            <a:off x="1199456" y="1859340"/>
            <a:ext cx="2502608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Company</a:t>
            </a:r>
          </a:p>
          <a:p>
            <a:pPr>
              <a:defRPr/>
            </a:pPr>
            <a:r>
              <a:rPr lang="en-US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Operates taxis.</a:t>
            </a:r>
          </a:p>
          <a:p>
            <a:pPr>
              <a:defRPr/>
            </a:pPr>
            <a:r>
              <a:rPr lang="en-US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Receives calls.</a:t>
            </a:r>
          </a:p>
          <a:p>
            <a:pPr>
              <a:defRPr/>
            </a:pPr>
            <a:r>
              <a:rPr lang="en-US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Schedules a vehicle.</a:t>
            </a:r>
          </a:p>
        </p:txBody>
      </p:sp>
      <p:sp>
        <p:nvSpPr>
          <p:cNvPr id="8197" name="Rectangle 24"/>
          <p:cNvSpPr>
            <a:spLocks noChangeArrowheads="1"/>
          </p:cNvSpPr>
          <p:nvPr/>
        </p:nvSpPr>
        <p:spPr bwMode="auto">
          <a:xfrm>
            <a:off x="6252097" y="1838815"/>
            <a:ext cx="2989921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Taxi</a:t>
            </a:r>
          </a:p>
          <a:p>
            <a:pPr>
              <a:defRPr/>
            </a:pPr>
            <a:r>
              <a:rPr lang="en-US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Transports a passenger.</a:t>
            </a:r>
          </a:p>
        </p:txBody>
      </p:sp>
      <p:sp>
        <p:nvSpPr>
          <p:cNvPr id="8198" name="Rectangle 25"/>
          <p:cNvSpPr>
            <a:spLocks noChangeArrowheads="1"/>
          </p:cNvSpPr>
          <p:nvPr/>
        </p:nvSpPr>
        <p:spPr bwMode="auto">
          <a:xfrm>
            <a:off x="6252097" y="3719369"/>
            <a:ext cx="438453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Shuttle</a:t>
            </a:r>
          </a:p>
          <a:p>
            <a:pPr>
              <a:defRPr/>
            </a:pPr>
            <a:r>
              <a:rPr lang="en-US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Transports one or more passengers.</a:t>
            </a:r>
          </a:p>
        </p:txBody>
      </p:sp>
      <p:sp>
        <p:nvSpPr>
          <p:cNvPr id="8199" name="Rectangle 26"/>
          <p:cNvSpPr>
            <a:spLocks noChangeArrowheads="1"/>
          </p:cNvSpPr>
          <p:nvPr/>
        </p:nvSpPr>
        <p:spPr bwMode="auto">
          <a:xfrm>
            <a:off x="8626068" y="2961609"/>
            <a:ext cx="149111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Passenger</a:t>
            </a:r>
          </a:p>
        </p:txBody>
      </p:sp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6252097" y="2961610"/>
            <a:ext cx="125386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Location</a:t>
            </a:r>
          </a:p>
        </p:txBody>
      </p:sp>
      <p:sp>
        <p:nvSpPr>
          <p:cNvPr id="8201" name="Rectangle 30"/>
          <p:cNvSpPr>
            <a:spLocks noChangeArrowheads="1"/>
          </p:cNvSpPr>
          <p:nvPr/>
        </p:nvSpPr>
        <p:spPr bwMode="auto">
          <a:xfrm>
            <a:off x="1199455" y="3639999"/>
            <a:ext cx="46355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Vehicle</a:t>
            </a:r>
          </a:p>
          <a:p>
            <a:pPr>
              <a:defRPr/>
            </a:pPr>
            <a:r>
              <a:rPr lang="en-US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Pick up individual.</a:t>
            </a:r>
          </a:p>
          <a:p>
            <a:pPr>
              <a:defRPr/>
            </a:pPr>
            <a:r>
              <a:rPr lang="en-US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Arrives at pickup location.</a:t>
            </a:r>
          </a:p>
          <a:p>
            <a:pPr>
              <a:defRPr/>
            </a:pPr>
            <a:r>
              <a:rPr lang="en-US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Notifies company of arrival.</a:t>
            </a:r>
          </a:p>
          <a:p>
            <a:pPr>
              <a:defRPr/>
            </a:pPr>
            <a:r>
              <a:rPr lang="en-US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Notifies company of drop-off.</a:t>
            </a:r>
          </a:p>
        </p:txBody>
      </p:sp>
      <p:sp>
        <p:nvSpPr>
          <p:cNvPr id="8202" name="Rectangle 31"/>
          <p:cNvSpPr>
            <a:spLocks noChangeArrowheads="1"/>
          </p:cNvSpPr>
          <p:nvPr/>
        </p:nvSpPr>
        <p:spPr bwMode="auto">
          <a:xfrm>
            <a:off x="6219640" y="4758240"/>
            <a:ext cx="2406428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Passenger source</a:t>
            </a:r>
          </a:p>
          <a:p>
            <a:pPr>
              <a:defRPr/>
            </a:pPr>
            <a:r>
              <a:rPr lang="en-US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Calls the company.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Scenarios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Follow a pickup through from request to drop off with CRC cards.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67000" y="3492062"/>
            <a:ext cx="6858000" cy="2667000"/>
          </a:xfrm>
          <a:prstGeom prst="rect">
            <a:avLst/>
          </a:prstGeom>
          <a:solidFill>
            <a:srgbClr val="F9D2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PassengerSource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800" b="0" i="1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Collaborators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b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Create a passenger.   Passenger</a:t>
            </a:r>
            <a:b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Request a taxi.      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TaxiCompany</a:t>
            </a:r>
            <a:b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Generate pickup and   Location</a:t>
            </a:r>
            <a:b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destination.</a:t>
            </a:r>
          </a:p>
          <a:p>
            <a:pPr>
              <a:defRPr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2754214" y="3933056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6528048" y="3606362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6600056" y="3933056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Designing class interfaces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505868" y="1844824"/>
            <a:ext cx="718026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Courier New" charset="0"/>
              </a:rPr>
              <a:t>public class </a:t>
            </a:r>
            <a:r>
              <a:rPr lang="en-US" sz="1800" dirty="0" err="1">
                <a:latin typeface="Courier New" charset="0"/>
              </a:rPr>
              <a:t>PassengerSource</a:t>
            </a:r>
            <a:endParaRPr lang="en-US" sz="1800" dirty="0">
              <a:latin typeface="Courier New" charset="0"/>
            </a:endParaRP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{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/**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* Have the source generate a new passenger and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* request a pickup from the company.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* @return true If the request succeeds,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*         false otherwise.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*/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public boolean </a:t>
            </a:r>
            <a:r>
              <a:rPr lang="en-US" sz="1800" dirty="0" err="1">
                <a:latin typeface="Courier New" charset="0"/>
              </a:rPr>
              <a:t>requestPickup</a:t>
            </a:r>
            <a:r>
              <a:rPr lang="en-US" sz="1800" dirty="0">
                <a:latin typeface="Courier New" charset="0"/>
              </a:rPr>
              <a:t>()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/**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* Create a new passenger.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* @return The created passenger.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*/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private Passenger </a:t>
            </a:r>
            <a:r>
              <a:rPr lang="en-US" sz="1800" dirty="0" err="1">
                <a:latin typeface="Courier New" charset="0"/>
              </a:rPr>
              <a:t>createPassenger</a:t>
            </a:r>
            <a:r>
              <a:rPr lang="en-US" sz="1800" dirty="0">
                <a:latin typeface="Courier New" charset="0"/>
              </a:rPr>
              <a:t>()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544</TotalTime>
  <Words>612</Words>
  <Application>Microsoft Macintosh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Arial</vt:lpstr>
      <vt:lpstr>Courier New</vt:lpstr>
      <vt:lpstr>Times</vt:lpstr>
      <vt:lpstr>Times New Roman</vt:lpstr>
      <vt:lpstr>Times Roman</vt:lpstr>
      <vt:lpstr>Trebuchet MS</vt:lpstr>
      <vt:lpstr>Tw Cen MT</vt:lpstr>
      <vt:lpstr>Verdana</vt:lpstr>
      <vt:lpstr>Theme5</vt:lpstr>
      <vt:lpstr>1_OFWJ-7e</vt:lpstr>
      <vt:lpstr>A case study</vt:lpstr>
      <vt:lpstr>The case study</vt:lpstr>
      <vt:lpstr>The problem description (1)</vt:lpstr>
      <vt:lpstr>The problem description (2)</vt:lpstr>
      <vt:lpstr>Amendments</vt:lpstr>
      <vt:lpstr>Discovering classes</vt:lpstr>
      <vt:lpstr>Simplified nouns and verbs</vt:lpstr>
      <vt:lpstr>Scenarios</vt:lpstr>
      <vt:lpstr>Designing class interfaces</vt:lpstr>
      <vt:lpstr>Collaborators</vt:lpstr>
      <vt:lpstr>Outline implementation</vt:lpstr>
      <vt:lpstr>Iterative development</vt:lpstr>
      <vt:lpstr>Review</vt:lpstr>
    </vt:vector>
  </TitlesOfParts>
  <Manager/>
  <Company>Computing Service, UKC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13</dc:title>
  <dc:subject/>
  <dc:creator>David J. Barnes</dc:creator>
  <cp:keywords/>
  <dc:description>Copyright © David J. Barnes, Michael Kölling</dc:description>
  <cp:lastModifiedBy>David Barnes</cp:lastModifiedBy>
  <cp:revision>34</cp:revision>
  <cp:lastPrinted>2003-09-01T07:51:02Z</cp:lastPrinted>
  <dcterms:created xsi:type="dcterms:W3CDTF">2002-10-02T08:09:34Z</dcterms:created>
  <dcterms:modified xsi:type="dcterms:W3CDTF">2025-03-12T08:11:04Z</dcterms:modified>
  <cp:category/>
</cp:coreProperties>
</file>