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snapToObjects="1">
      <p:cViewPr varScale="1">
        <p:scale>
          <a:sx n="121" d="100"/>
          <a:sy n="121" d="100"/>
        </p:scale>
        <p:origin x="20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F5B2-8F4C-9E48-A1E2-780141E98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1A3BA-5A66-D249-8343-924CED2FD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1C90B-69B2-184C-BEBA-611357674B2F}"/>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5" name="Footer Placeholder 4">
            <a:extLst>
              <a:ext uri="{FF2B5EF4-FFF2-40B4-BE49-F238E27FC236}">
                <a16:creationId xmlns:a16="http://schemas.microsoft.com/office/drawing/2014/main" id="{A77934F8-F5AB-DE40-BB46-325FAB0F1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0EF40-81F6-6F46-AF62-E373D233E44E}"/>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263781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ACED-A3F3-F546-B12C-ADA5DD12A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225F95-D722-3B48-B355-7701EA7A4C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ED88C-6551-A54B-BE32-34A3F1B40846}"/>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5" name="Footer Placeholder 4">
            <a:extLst>
              <a:ext uri="{FF2B5EF4-FFF2-40B4-BE49-F238E27FC236}">
                <a16:creationId xmlns:a16="http://schemas.microsoft.com/office/drawing/2014/main" id="{B420ABB5-806F-9A46-81F9-12DD000C0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781E1-475F-6646-ABC7-B9A7DE4985EE}"/>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282678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947FDF-4064-0440-BBAD-151DEEFE0E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DCC67-DCDC-9746-8FF9-DA6167B0F0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C6250-451F-164A-9CF4-2F0CCC52B391}"/>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5" name="Footer Placeholder 4">
            <a:extLst>
              <a:ext uri="{FF2B5EF4-FFF2-40B4-BE49-F238E27FC236}">
                <a16:creationId xmlns:a16="http://schemas.microsoft.com/office/drawing/2014/main" id="{E09211AD-F5C4-1543-A5EE-5E261B86A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17E7A-3BA7-E246-9532-BFBBB0513E6A}"/>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405445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8F79-F3E1-D540-BDB9-53529F43B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63856-9149-E84C-8FCD-F0815E3AF2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FBB97-F424-6044-800F-988E831FDDDF}"/>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5" name="Footer Placeholder 4">
            <a:extLst>
              <a:ext uri="{FF2B5EF4-FFF2-40B4-BE49-F238E27FC236}">
                <a16:creationId xmlns:a16="http://schemas.microsoft.com/office/drawing/2014/main" id="{5EAD922D-362A-1E4B-A83D-70805D8B5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17C1B-5F36-7F41-A964-859BA0F77A5D}"/>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197382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6E96-A6A4-0742-9D50-62EB47DC1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BD24F-FD43-9241-BE1B-D089329D1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518000-B376-6241-A9C5-9329EE78C097}"/>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5" name="Footer Placeholder 4">
            <a:extLst>
              <a:ext uri="{FF2B5EF4-FFF2-40B4-BE49-F238E27FC236}">
                <a16:creationId xmlns:a16="http://schemas.microsoft.com/office/drawing/2014/main" id="{D2C6E646-7D1B-1E49-B68A-EDB061987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87CA3-FADF-8042-B8B3-429CF99A0A01}"/>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288244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D86C-C081-A345-B5AD-9E98ED5C6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8F7BA-C93C-E348-8AC3-FABAA71801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51B421-66A3-EC46-BA60-EC0A132CDE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E8D621-DC0D-1047-90AF-545A944CE779}"/>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6" name="Footer Placeholder 5">
            <a:extLst>
              <a:ext uri="{FF2B5EF4-FFF2-40B4-BE49-F238E27FC236}">
                <a16:creationId xmlns:a16="http://schemas.microsoft.com/office/drawing/2014/main" id="{698E5F28-E387-1145-A28F-8CE17E4BA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A6996-B453-5C40-ACFE-EF3B62C2F5E7}"/>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130102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0A90-11E8-1C4E-880D-4406DF1E4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06827A-8A87-8F49-8479-04DD1276A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5F3427-BD81-7B4A-8A48-02943E9ED1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20736B-C739-B049-831F-F6DEB9854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5030BA-1E16-4F49-BAAF-EDF8B6A13E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4AA47-0ACB-1F44-9BE0-6ECF1339BEFC}"/>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8" name="Footer Placeholder 7">
            <a:extLst>
              <a:ext uri="{FF2B5EF4-FFF2-40B4-BE49-F238E27FC236}">
                <a16:creationId xmlns:a16="http://schemas.microsoft.com/office/drawing/2014/main" id="{F04509B9-24E8-154C-A763-A4A6F2D84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CD1686-E644-1746-9A39-AA201D062862}"/>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103043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F9BE-8F4B-6E46-92EE-701CD5FEE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1052EA-74A3-FA4C-AF71-B8250FA45F35}"/>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4" name="Footer Placeholder 3">
            <a:extLst>
              <a:ext uri="{FF2B5EF4-FFF2-40B4-BE49-F238E27FC236}">
                <a16:creationId xmlns:a16="http://schemas.microsoft.com/office/drawing/2014/main" id="{D3729EE7-EBBF-DC48-8272-4A83E2B09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6E1E3-2E9A-124D-9716-8B0A03F9A1CF}"/>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372975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D32BF-59DF-3046-B672-BD09B0F074EF}"/>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3" name="Footer Placeholder 2">
            <a:extLst>
              <a:ext uri="{FF2B5EF4-FFF2-40B4-BE49-F238E27FC236}">
                <a16:creationId xmlns:a16="http://schemas.microsoft.com/office/drawing/2014/main" id="{C364A25B-33A3-F847-AD8B-9E970AC23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E2809-FE2A-CB47-970E-B0C2C7263176}"/>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223223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5698-C143-0145-BF7A-BF469AB28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02A2D-42A2-C94C-B847-2E080FA81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C0AA7-86CC-534F-A190-11B517BCA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667C8-7911-344A-8D5F-3EE519D5E607}"/>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6" name="Footer Placeholder 5">
            <a:extLst>
              <a:ext uri="{FF2B5EF4-FFF2-40B4-BE49-F238E27FC236}">
                <a16:creationId xmlns:a16="http://schemas.microsoft.com/office/drawing/2014/main" id="{CE8EF2C1-37B5-8943-AD59-D645C1CE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F01D-8D89-344F-9EC0-5332FB0BD6F9}"/>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395011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9DAE-C2E3-4144-B0FE-7B53613FD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97EFB-E710-634C-8486-0E5568388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63A2A-94E1-5149-889F-48938C10C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D23180-45AF-444A-8070-5DE498E0EE9F}"/>
              </a:ext>
            </a:extLst>
          </p:cNvPr>
          <p:cNvSpPr>
            <a:spLocks noGrp="1"/>
          </p:cNvSpPr>
          <p:nvPr>
            <p:ph type="dt" sz="half" idx="10"/>
          </p:nvPr>
        </p:nvSpPr>
        <p:spPr/>
        <p:txBody>
          <a:bodyPr/>
          <a:lstStyle/>
          <a:p>
            <a:fld id="{67B787C2-BE8D-9B43-AD28-EEE7294A12B1}" type="datetimeFigureOut">
              <a:rPr lang="en-US" smtClean="0"/>
              <a:t>2/8/19</a:t>
            </a:fld>
            <a:endParaRPr lang="en-US"/>
          </a:p>
        </p:txBody>
      </p:sp>
      <p:sp>
        <p:nvSpPr>
          <p:cNvPr id="6" name="Footer Placeholder 5">
            <a:extLst>
              <a:ext uri="{FF2B5EF4-FFF2-40B4-BE49-F238E27FC236}">
                <a16:creationId xmlns:a16="http://schemas.microsoft.com/office/drawing/2014/main" id="{F916BC8D-F7CE-B64E-8641-EB1437970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C31E6-4E6F-C844-8393-525BAB8E5D8B}"/>
              </a:ext>
            </a:extLst>
          </p:cNvPr>
          <p:cNvSpPr>
            <a:spLocks noGrp="1"/>
          </p:cNvSpPr>
          <p:nvPr>
            <p:ph type="sldNum" sz="quarter" idx="12"/>
          </p:nvPr>
        </p:nvSpPr>
        <p:spPr/>
        <p:txBody>
          <a:bodyPr/>
          <a:lstStyle/>
          <a:p>
            <a:fld id="{EBEA6CD6-E205-2C47-A9F4-6C2B81B35135}" type="slidenum">
              <a:rPr lang="en-US" smtClean="0"/>
              <a:t>‹#›</a:t>
            </a:fld>
            <a:endParaRPr lang="en-US"/>
          </a:p>
        </p:txBody>
      </p:sp>
    </p:spTree>
    <p:extLst>
      <p:ext uri="{BB962C8B-B14F-4D97-AF65-F5344CB8AC3E}">
        <p14:creationId xmlns:p14="http://schemas.microsoft.com/office/powerpoint/2010/main" val="112031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EFB81-A4DD-1D4C-AAFC-52C715B50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F032EF-5A2D-6F4D-91D6-9FAAF82C5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BDB56-CCAE-3C4A-9E7D-95C2B4127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787C2-BE8D-9B43-AD28-EEE7294A12B1}" type="datetimeFigureOut">
              <a:rPr lang="en-US" smtClean="0"/>
              <a:t>2/8/19</a:t>
            </a:fld>
            <a:endParaRPr lang="en-US"/>
          </a:p>
        </p:txBody>
      </p:sp>
      <p:sp>
        <p:nvSpPr>
          <p:cNvPr id="5" name="Footer Placeholder 4">
            <a:extLst>
              <a:ext uri="{FF2B5EF4-FFF2-40B4-BE49-F238E27FC236}">
                <a16:creationId xmlns:a16="http://schemas.microsoft.com/office/drawing/2014/main" id="{B314AAFE-D15D-074C-95C7-C6906538C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FD973F-9720-8744-A29D-8EE3AEA2A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A6CD6-E205-2C47-A9F4-6C2B81B35135}" type="slidenum">
              <a:rPr lang="en-US" smtClean="0"/>
              <a:t>‹#›</a:t>
            </a:fld>
            <a:endParaRPr lang="en-US"/>
          </a:p>
        </p:txBody>
      </p:sp>
    </p:spTree>
    <p:extLst>
      <p:ext uri="{BB962C8B-B14F-4D97-AF65-F5344CB8AC3E}">
        <p14:creationId xmlns:p14="http://schemas.microsoft.com/office/powerpoint/2010/main" val="133795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longest-palindrome-substring-se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31D6-008C-1A43-98F6-B0E75B78F833}"/>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080F612A-1CAA-2145-874B-68971BCF3970}"/>
              </a:ext>
            </a:extLst>
          </p:cNvPr>
          <p:cNvSpPr>
            <a:spLocks noGrp="1"/>
          </p:cNvSpPr>
          <p:nvPr>
            <p:ph type="subTitle" idx="1"/>
          </p:nvPr>
        </p:nvSpPr>
        <p:spPr/>
        <p:txBody>
          <a:bodyPr/>
          <a:lstStyle/>
          <a:p>
            <a:r>
              <a:rPr lang="en-US" dirty="0"/>
              <a:t>Programming Club</a:t>
            </a:r>
            <a:br>
              <a:rPr lang="en-US" dirty="0"/>
            </a:br>
            <a:br>
              <a:rPr lang="en-US" dirty="0"/>
            </a:br>
            <a:r>
              <a:rPr lang="en-US" dirty="0"/>
              <a:t>Introduction to Dynamic Programming</a:t>
            </a:r>
          </a:p>
        </p:txBody>
      </p:sp>
    </p:spTree>
    <p:extLst>
      <p:ext uri="{BB962C8B-B14F-4D97-AF65-F5344CB8AC3E}">
        <p14:creationId xmlns:p14="http://schemas.microsoft.com/office/powerpoint/2010/main" val="152454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8161-4F20-A942-995E-0B37C0813F2A}"/>
              </a:ext>
            </a:extLst>
          </p:cNvPr>
          <p:cNvSpPr>
            <a:spLocks noGrp="1"/>
          </p:cNvSpPr>
          <p:nvPr>
            <p:ph type="title"/>
          </p:nvPr>
        </p:nvSpPr>
        <p:spPr/>
        <p:txBody>
          <a:bodyPr/>
          <a:lstStyle/>
          <a:p>
            <a:r>
              <a:rPr lang="en-US" dirty="0"/>
              <a:t>What is Dynamic Programming?</a:t>
            </a:r>
          </a:p>
        </p:txBody>
      </p:sp>
      <p:sp>
        <p:nvSpPr>
          <p:cNvPr id="3" name="Content Placeholder 2">
            <a:extLst>
              <a:ext uri="{FF2B5EF4-FFF2-40B4-BE49-F238E27FC236}">
                <a16:creationId xmlns:a16="http://schemas.microsoft.com/office/drawing/2014/main" id="{5BD1CB59-0E0B-9A4E-B07C-A5A181239E9A}"/>
              </a:ext>
            </a:extLst>
          </p:cNvPr>
          <p:cNvSpPr>
            <a:spLocks noGrp="1"/>
          </p:cNvSpPr>
          <p:nvPr>
            <p:ph idx="1"/>
          </p:nvPr>
        </p:nvSpPr>
        <p:spPr/>
        <p:txBody>
          <a:bodyPr>
            <a:normAutofit/>
          </a:bodyPr>
          <a:lstStyle/>
          <a:p>
            <a:r>
              <a:rPr lang="en-US" dirty="0"/>
              <a:t>Dynamic Programming is a method for solving a complex problem by breaking it down into a collection of simpler subproblems, solving each of those subproblems just once, and storing their solutions using a memory-based data structure (array, </a:t>
            </a:r>
            <a:r>
              <a:rPr lang="en-US" dirty="0" err="1"/>
              <a:t>map,etc</a:t>
            </a:r>
            <a:r>
              <a:rPr lang="en-US" dirty="0"/>
              <a:t>). </a:t>
            </a:r>
            <a:br>
              <a:rPr lang="en-US" dirty="0"/>
            </a:br>
            <a:endParaRPr lang="en-US" dirty="0"/>
          </a:p>
        </p:txBody>
      </p:sp>
    </p:spTree>
    <p:extLst>
      <p:ext uri="{BB962C8B-B14F-4D97-AF65-F5344CB8AC3E}">
        <p14:creationId xmlns:p14="http://schemas.microsoft.com/office/powerpoint/2010/main" val="288739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8196-FD94-5F4E-A4D1-1231114E7191}"/>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CB84CB8E-6208-0E42-A856-F41927912FF5}"/>
              </a:ext>
            </a:extLst>
          </p:cNvPr>
          <p:cNvSpPr>
            <a:spLocks noGrp="1"/>
          </p:cNvSpPr>
          <p:nvPr>
            <p:ph idx="1"/>
          </p:nvPr>
        </p:nvSpPr>
        <p:spPr/>
        <p:txBody>
          <a:bodyPr/>
          <a:lstStyle/>
          <a:p>
            <a:r>
              <a:rPr lang="en-US" dirty="0"/>
              <a:t>Each of the subproblem solutions is indexed in some way, typically based on the values of its input parameters. </a:t>
            </a:r>
          </a:p>
          <a:p>
            <a:r>
              <a:rPr lang="en-US" dirty="0"/>
              <a:t>This is so the next time the same subproblem occurs, instead of recomputing its solution, a previously computed solution can be found; this saves computation time. </a:t>
            </a:r>
          </a:p>
          <a:p>
            <a:r>
              <a:rPr lang="en-US" dirty="0"/>
              <a:t>Storing solutions to subproblems instead of recomputing them is called </a:t>
            </a:r>
            <a:r>
              <a:rPr lang="en-US" b="1" dirty="0" err="1"/>
              <a:t>memoization</a:t>
            </a:r>
            <a:r>
              <a:rPr lang="en-US" dirty="0"/>
              <a:t>.</a:t>
            </a:r>
          </a:p>
          <a:p>
            <a:endParaRPr lang="en-US" dirty="0"/>
          </a:p>
        </p:txBody>
      </p:sp>
    </p:spTree>
    <p:extLst>
      <p:ext uri="{BB962C8B-B14F-4D97-AF65-F5344CB8AC3E}">
        <p14:creationId xmlns:p14="http://schemas.microsoft.com/office/powerpoint/2010/main" val="211913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F2C82-989D-3D4B-A037-29F6F053B4F4}"/>
              </a:ext>
            </a:extLst>
          </p:cNvPr>
          <p:cNvSpPr>
            <a:spLocks noGrp="1"/>
          </p:cNvSpPr>
          <p:nvPr>
            <p:ph type="title"/>
          </p:nvPr>
        </p:nvSpPr>
        <p:spPr/>
        <p:txBody>
          <a:bodyPr/>
          <a:lstStyle/>
          <a:p>
            <a:r>
              <a:rPr lang="en-US" dirty="0"/>
              <a:t>The Longest Palindromic String</a:t>
            </a:r>
          </a:p>
        </p:txBody>
      </p:sp>
      <p:sp>
        <p:nvSpPr>
          <p:cNvPr id="5" name="Text Placeholder 4">
            <a:extLst>
              <a:ext uri="{FF2B5EF4-FFF2-40B4-BE49-F238E27FC236}">
                <a16:creationId xmlns:a16="http://schemas.microsoft.com/office/drawing/2014/main" id="{BBF34366-648B-2345-B906-8334344251CB}"/>
              </a:ext>
            </a:extLst>
          </p:cNvPr>
          <p:cNvSpPr>
            <a:spLocks noGrp="1"/>
          </p:cNvSpPr>
          <p:nvPr>
            <p:ph type="body" idx="1"/>
          </p:nvPr>
        </p:nvSpPr>
        <p:spPr/>
        <p:txBody>
          <a:bodyPr/>
          <a:lstStyle/>
          <a:p>
            <a:r>
              <a:rPr lang="en-US" dirty="0"/>
              <a:t>Dynamic Programming Problem (Geeks for Geeks)</a:t>
            </a:r>
          </a:p>
        </p:txBody>
      </p:sp>
    </p:spTree>
    <p:extLst>
      <p:ext uri="{BB962C8B-B14F-4D97-AF65-F5344CB8AC3E}">
        <p14:creationId xmlns:p14="http://schemas.microsoft.com/office/powerpoint/2010/main" val="196072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EAE7-2990-B64B-A62E-DA64B41C30AE}"/>
              </a:ext>
            </a:extLst>
          </p:cNvPr>
          <p:cNvSpPr>
            <a:spLocks noGrp="1"/>
          </p:cNvSpPr>
          <p:nvPr>
            <p:ph type="title"/>
          </p:nvPr>
        </p:nvSpPr>
        <p:spPr/>
        <p:txBody>
          <a:bodyPr/>
          <a:lstStyle/>
          <a:p>
            <a:r>
              <a:rPr lang="en-US" dirty="0"/>
              <a:t>Problem Description and Some Approaches</a:t>
            </a:r>
          </a:p>
        </p:txBody>
      </p:sp>
      <p:sp>
        <p:nvSpPr>
          <p:cNvPr id="3" name="Content Placeholder 2">
            <a:extLst>
              <a:ext uri="{FF2B5EF4-FFF2-40B4-BE49-F238E27FC236}">
                <a16:creationId xmlns:a16="http://schemas.microsoft.com/office/drawing/2014/main" id="{7CBC3D95-E02C-A541-8391-AD93C1DC0027}"/>
              </a:ext>
            </a:extLst>
          </p:cNvPr>
          <p:cNvSpPr>
            <a:spLocks noGrp="1"/>
          </p:cNvSpPr>
          <p:nvPr>
            <p:ph idx="1"/>
          </p:nvPr>
        </p:nvSpPr>
        <p:spPr/>
        <p:txBody>
          <a:bodyPr/>
          <a:lstStyle/>
          <a:p>
            <a:r>
              <a:rPr lang="en-US" dirty="0"/>
              <a:t>Given a string, find the longest substring which is palindrome. For example, if the given string is “</a:t>
            </a:r>
            <a:r>
              <a:rPr lang="en-US" dirty="0" err="1"/>
              <a:t>forgeeksskeegfor</a:t>
            </a:r>
            <a:r>
              <a:rPr lang="en-US" dirty="0"/>
              <a:t>”, the output should be “</a:t>
            </a:r>
            <a:r>
              <a:rPr lang="en-US" dirty="0" err="1"/>
              <a:t>geeksskeeg</a:t>
            </a:r>
            <a:r>
              <a:rPr lang="en-US" dirty="0"/>
              <a:t>”.</a:t>
            </a:r>
          </a:p>
        </p:txBody>
      </p:sp>
    </p:spTree>
    <p:extLst>
      <p:ext uri="{BB962C8B-B14F-4D97-AF65-F5344CB8AC3E}">
        <p14:creationId xmlns:p14="http://schemas.microsoft.com/office/powerpoint/2010/main" val="154612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5AEF-064F-2C4C-B95E-DD5BBE94E94D}"/>
              </a:ext>
            </a:extLst>
          </p:cNvPr>
          <p:cNvSpPr>
            <a:spLocks noGrp="1"/>
          </p:cNvSpPr>
          <p:nvPr>
            <p:ph type="title"/>
          </p:nvPr>
        </p:nvSpPr>
        <p:spPr/>
        <p:txBody>
          <a:bodyPr/>
          <a:lstStyle/>
          <a:p>
            <a:r>
              <a:rPr lang="en-US" dirty="0"/>
              <a:t>Method 1 – Brute Force</a:t>
            </a:r>
          </a:p>
        </p:txBody>
      </p:sp>
      <p:sp>
        <p:nvSpPr>
          <p:cNvPr id="3" name="Content Placeholder 2">
            <a:extLst>
              <a:ext uri="{FF2B5EF4-FFF2-40B4-BE49-F238E27FC236}">
                <a16:creationId xmlns:a16="http://schemas.microsoft.com/office/drawing/2014/main" id="{E21CB7C1-1D24-8146-88EB-AAA7DCD144EB}"/>
              </a:ext>
            </a:extLst>
          </p:cNvPr>
          <p:cNvSpPr>
            <a:spLocks noGrp="1"/>
          </p:cNvSpPr>
          <p:nvPr>
            <p:ph idx="1"/>
          </p:nvPr>
        </p:nvSpPr>
        <p:spPr/>
        <p:txBody>
          <a:bodyPr/>
          <a:lstStyle/>
          <a:p>
            <a:pPr fontAlgn="base"/>
            <a:r>
              <a:rPr lang="en-US" dirty="0"/>
              <a:t>The simple approach is to check each substring whether the substring is a palindrome or not. We can run three loops, the outer two loops pick all substrings one by one by fixing the corner characters, the inner loop checks whether the picked substring is palindrome or not.</a:t>
            </a:r>
          </a:p>
          <a:p>
            <a:pPr fontAlgn="base"/>
            <a:r>
              <a:rPr lang="en-US" dirty="0"/>
              <a:t>Time complexity: O ( n^3 )</a:t>
            </a:r>
            <a:br>
              <a:rPr lang="en-US" dirty="0"/>
            </a:br>
            <a:r>
              <a:rPr lang="en-US" dirty="0"/>
              <a:t>Auxiliary complexity: O ( 1 )</a:t>
            </a:r>
          </a:p>
        </p:txBody>
      </p:sp>
    </p:spTree>
    <p:extLst>
      <p:ext uri="{BB962C8B-B14F-4D97-AF65-F5344CB8AC3E}">
        <p14:creationId xmlns:p14="http://schemas.microsoft.com/office/powerpoint/2010/main" val="36262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168A-C957-9945-93B6-BD4D211EEFC1}"/>
              </a:ext>
            </a:extLst>
          </p:cNvPr>
          <p:cNvSpPr>
            <a:spLocks noGrp="1"/>
          </p:cNvSpPr>
          <p:nvPr>
            <p:ph type="title"/>
          </p:nvPr>
        </p:nvSpPr>
        <p:spPr/>
        <p:txBody>
          <a:bodyPr/>
          <a:lstStyle/>
          <a:p>
            <a:r>
              <a:rPr lang="en-US" dirty="0"/>
              <a:t>Method 2 – Dynamic Programming</a:t>
            </a:r>
          </a:p>
        </p:txBody>
      </p:sp>
      <p:sp>
        <p:nvSpPr>
          <p:cNvPr id="3" name="Content Placeholder 2">
            <a:extLst>
              <a:ext uri="{FF2B5EF4-FFF2-40B4-BE49-F238E27FC236}">
                <a16:creationId xmlns:a16="http://schemas.microsoft.com/office/drawing/2014/main" id="{2C474F45-2AEA-7347-98EF-533D76C5BFF0}"/>
              </a:ext>
            </a:extLst>
          </p:cNvPr>
          <p:cNvSpPr>
            <a:spLocks noGrp="1"/>
          </p:cNvSpPr>
          <p:nvPr>
            <p:ph idx="1"/>
          </p:nvPr>
        </p:nvSpPr>
        <p:spPr/>
        <p:txBody>
          <a:bodyPr/>
          <a:lstStyle/>
          <a:p>
            <a:r>
              <a:rPr lang="en-US" b="1" dirty="0"/>
              <a:t> </a:t>
            </a:r>
            <a:r>
              <a:rPr lang="en-US" dirty="0"/>
              <a:t>The time complexity of the palindrome problem can be reduced by storing results of subproblems. </a:t>
            </a:r>
          </a:p>
          <a:p>
            <a:r>
              <a:rPr lang="en-US" dirty="0"/>
              <a:t>We maintain a </a:t>
            </a:r>
            <a:r>
              <a:rPr lang="en-US" dirty="0" err="1"/>
              <a:t>boolean</a:t>
            </a:r>
            <a:r>
              <a:rPr lang="en-US" dirty="0"/>
              <a:t> table[n][n] that is filled in bottom up manner. The value of table[</a:t>
            </a:r>
            <a:r>
              <a:rPr lang="en-US" dirty="0" err="1"/>
              <a:t>i</a:t>
            </a:r>
            <a:r>
              <a:rPr lang="en-US" dirty="0"/>
              <a:t>][j] is true, if the substring is palindrome, otherwise false. </a:t>
            </a:r>
          </a:p>
          <a:p>
            <a:r>
              <a:rPr lang="en-US" dirty="0"/>
              <a:t>To calculate table[</a:t>
            </a:r>
            <a:r>
              <a:rPr lang="en-US" dirty="0" err="1"/>
              <a:t>i</a:t>
            </a:r>
            <a:r>
              <a:rPr lang="en-US" dirty="0"/>
              <a:t>][j], we first check the value of table[i+1][j-1], if the value is true and </a:t>
            </a:r>
            <a:r>
              <a:rPr lang="en-US" dirty="0" err="1"/>
              <a:t>str</a:t>
            </a:r>
            <a:r>
              <a:rPr lang="en-US" dirty="0"/>
              <a:t>[</a:t>
            </a:r>
            <a:r>
              <a:rPr lang="en-US" dirty="0" err="1"/>
              <a:t>i</a:t>
            </a:r>
            <a:r>
              <a:rPr lang="en-US" dirty="0"/>
              <a:t>] is same as </a:t>
            </a:r>
            <a:r>
              <a:rPr lang="en-US" dirty="0" err="1"/>
              <a:t>str</a:t>
            </a:r>
            <a:r>
              <a:rPr lang="en-US" dirty="0"/>
              <a:t>[j], then we make table[</a:t>
            </a:r>
            <a:r>
              <a:rPr lang="en-US" dirty="0" err="1"/>
              <a:t>i</a:t>
            </a:r>
            <a:r>
              <a:rPr lang="en-US" dirty="0"/>
              <a:t>][j] true. Otherwise, the value of table[</a:t>
            </a:r>
            <a:r>
              <a:rPr lang="en-US" dirty="0" err="1"/>
              <a:t>i</a:t>
            </a:r>
            <a:r>
              <a:rPr lang="en-US" dirty="0"/>
              <a:t>][j] is made false.</a:t>
            </a:r>
          </a:p>
        </p:txBody>
      </p:sp>
    </p:spTree>
    <p:extLst>
      <p:ext uri="{BB962C8B-B14F-4D97-AF65-F5344CB8AC3E}">
        <p14:creationId xmlns:p14="http://schemas.microsoft.com/office/powerpoint/2010/main" val="33512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24D-6D25-1941-8619-61205F377F81}"/>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D2697141-4F53-0B4D-B06C-16ECB28664BA}"/>
              </a:ext>
            </a:extLst>
          </p:cNvPr>
          <p:cNvSpPr>
            <a:spLocks noGrp="1"/>
          </p:cNvSpPr>
          <p:nvPr>
            <p:ph idx="1"/>
          </p:nvPr>
        </p:nvSpPr>
        <p:spPr/>
        <p:txBody>
          <a:bodyPr/>
          <a:lstStyle/>
          <a:p>
            <a:pPr marL="0" indent="0">
              <a:buNone/>
            </a:pPr>
            <a:r>
              <a:rPr lang="en-US" dirty="0">
                <a:hlinkClick r:id="rId2"/>
              </a:rPr>
              <a:t>https://www.geeksforgeeks.org/longest-palindrome-substring-set-1/</a:t>
            </a:r>
            <a:r>
              <a:rPr lang="en-US" dirty="0"/>
              <a:t> </a:t>
            </a:r>
          </a:p>
        </p:txBody>
      </p:sp>
    </p:spTree>
    <p:extLst>
      <p:ext uri="{BB962C8B-B14F-4D97-AF65-F5344CB8AC3E}">
        <p14:creationId xmlns:p14="http://schemas.microsoft.com/office/powerpoint/2010/main" val="130339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251</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[2]</vt:lpstr>
      <vt:lpstr>What is Dynamic Programming?</vt:lpstr>
      <vt:lpstr>What’s the point?</vt:lpstr>
      <vt:lpstr>The Longest Palindromic String</vt:lpstr>
      <vt:lpstr>Problem Description and Some Approaches</vt:lpstr>
      <vt:lpstr>Method 1 – Brute Force</vt:lpstr>
      <vt:lpstr>Method 2 – Dynamic Programming</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Shepard, Caleb</dc:creator>
  <cp:lastModifiedBy>Shepard, Caleb</cp:lastModifiedBy>
  <cp:revision>4</cp:revision>
  <dcterms:created xsi:type="dcterms:W3CDTF">2019-02-08T15:44:59Z</dcterms:created>
  <dcterms:modified xsi:type="dcterms:W3CDTF">2019-02-08T16:18:57Z</dcterms:modified>
</cp:coreProperties>
</file>