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Geo"/>
      <p:regular r:id="rId15"/>
      <p:italic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P+CDLMdi0+aZcZFgc4PeIm1FZ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Geo-regular.fntdata"/><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font" Target="fonts/Geo-italic.fntdata"/><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Hello everyone welcome to my senior capstone project positioning presentation my name is Kexin Deng and my capstone research is </a:t>
            </a:r>
            <a:r>
              <a:rPr i="1" lang="en-US" sz="1200">
                <a:latin typeface="Geo"/>
                <a:ea typeface="Geo"/>
                <a:cs typeface="Geo"/>
                <a:sym typeface="Geo"/>
              </a:rPr>
              <a:t>The Impact of the COVID-19 Pandemic on Chinese Mutual Funds Investors.</a:t>
            </a:r>
            <a:endParaRPr i="1" sz="1200">
              <a:latin typeface="Geo"/>
              <a:ea typeface="Geo"/>
              <a:cs typeface="Geo"/>
              <a:sym typeface="Geo"/>
            </a:endParaRPr>
          </a:p>
          <a:p>
            <a:pPr indent="0" lvl="0" marL="0" marR="0" rtl="0" algn="l">
              <a:lnSpc>
                <a:spcPct val="100000"/>
              </a:lnSpc>
              <a:spcBef>
                <a:spcPts val="0"/>
              </a:spcBef>
              <a:spcAft>
                <a:spcPts val="0"/>
              </a:spcAft>
              <a:buClr>
                <a:schemeClr val="dk1"/>
              </a:buClr>
              <a:buSzPts val="1200"/>
              <a:buFont typeface="Calibri"/>
              <a:buNone/>
            </a:pPr>
            <a:r>
              <a:t/>
            </a:r>
            <a:endParaRPr i="1" sz="1200">
              <a:latin typeface="Geo"/>
              <a:ea typeface="Geo"/>
              <a:cs typeface="Geo"/>
              <a:sym typeface="Geo"/>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33e2a01a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2633e2a01a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rgbClr val="000000"/>
                </a:solidFill>
              </a:rPr>
              <a:t>The impact of COVID-19 spans various aspects of our lives, and its influence</a:t>
            </a:r>
            <a:endParaRPr sz="1800">
              <a:solidFill>
                <a:srgbClr val="000000"/>
              </a:solidFill>
            </a:endParaRPr>
          </a:p>
          <a:p>
            <a:pPr indent="0" lvl="0" marL="0" marR="0" rtl="0" algn="just">
              <a:spcBef>
                <a:spcPts val="0"/>
              </a:spcBef>
              <a:spcAft>
                <a:spcPts val="0"/>
              </a:spcAft>
              <a:buNone/>
            </a:pPr>
            <a:r>
              <a:rPr lang="en-US" sz="1800">
                <a:solidFill>
                  <a:srgbClr val="000000"/>
                </a:solidFill>
              </a:rPr>
              <a:t>on investment and consumption behavior, particularly for individual investors,</a:t>
            </a:r>
            <a:endParaRPr sz="1800">
              <a:solidFill>
                <a:srgbClr val="000000"/>
              </a:solidFill>
            </a:endParaRPr>
          </a:p>
          <a:p>
            <a:pPr indent="0" lvl="0" marL="0" marR="0" rtl="0" algn="just">
              <a:spcBef>
                <a:spcPts val="0"/>
              </a:spcBef>
              <a:spcAft>
                <a:spcPts val="0"/>
              </a:spcAft>
              <a:buNone/>
            </a:pPr>
            <a:r>
              <a:rPr lang="en-US" sz="1800">
                <a:solidFill>
                  <a:srgbClr val="000000"/>
                </a:solidFill>
              </a:rPr>
              <a:t>remains to be seen by the public with limited prior research. However, under-</a:t>
            </a:r>
            <a:endParaRPr sz="1800">
              <a:solidFill>
                <a:srgbClr val="000000"/>
              </a:solidFill>
            </a:endParaRPr>
          </a:p>
          <a:p>
            <a:pPr indent="0" lvl="0" marL="0" marR="0" rtl="0" algn="just">
              <a:spcBef>
                <a:spcPts val="0"/>
              </a:spcBef>
              <a:spcAft>
                <a:spcPts val="0"/>
              </a:spcAft>
              <a:buNone/>
            </a:pPr>
            <a:r>
              <a:rPr lang="en-US" sz="1800">
                <a:solidFill>
                  <a:srgbClr val="000000"/>
                </a:solidFill>
              </a:rPr>
              <a:t>standing these dynamics is crucial for addressing the current pandemic and</a:t>
            </a:r>
            <a:endParaRPr sz="1800">
              <a:solidFill>
                <a:srgbClr val="000000"/>
              </a:solidFill>
            </a:endParaRPr>
          </a:p>
          <a:p>
            <a:pPr indent="0" lvl="0" marL="0" marR="0" rtl="0" algn="just">
              <a:spcBef>
                <a:spcPts val="0"/>
              </a:spcBef>
              <a:spcAft>
                <a:spcPts val="0"/>
              </a:spcAft>
              <a:buNone/>
            </a:pPr>
            <a:r>
              <a:rPr lang="en-US" sz="1800">
                <a:solidFill>
                  <a:srgbClr val="000000"/>
                </a:solidFill>
              </a:rPr>
              <a:t>enhancing decision-making in the face of future shocks. In this data science</a:t>
            </a:r>
            <a:endParaRPr sz="1800">
              <a:solidFill>
                <a:srgbClr val="000000"/>
              </a:solidFill>
            </a:endParaRPr>
          </a:p>
          <a:p>
            <a:pPr indent="0" lvl="0" marL="0" marR="0" rtl="0" algn="just">
              <a:spcBef>
                <a:spcPts val="0"/>
              </a:spcBef>
              <a:spcAft>
                <a:spcPts val="0"/>
              </a:spcAft>
              <a:buNone/>
            </a:pPr>
            <a:r>
              <a:rPr lang="en-US" sz="1800">
                <a:solidFill>
                  <a:srgbClr val="000000"/>
                </a:solidFill>
              </a:rPr>
              <a:t>capstone project, I explore consumption and investment responses during the</a:t>
            </a:r>
            <a:endParaRPr sz="1800">
              <a:solidFill>
                <a:srgbClr val="000000"/>
              </a:solidFill>
            </a:endParaRPr>
          </a:p>
          <a:p>
            <a:pPr indent="0" lvl="0" marL="0" marR="0" rtl="0" algn="just">
              <a:spcBef>
                <a:spcPts val="0"/>
              </a:spcBef>
              <a:spcAft>
                <a:spcPts val="0"/>
              </a:spcAft>
              <a:buNone/>
            </a:pPr>
            <a:r>
              <a:rPr lang="en-US" sz="1800">
                <a:solidFill>
                  <a:srgbClr val="000000"/>
                </a:solidFill>
              </a:rPr>
              <a:t>COVID-19 pandemic and their profound influence on the behavior of Chinese</a:t>
            </a:r>
            <a:endParaRPr sz="1800">
              <a:solidFill>
                <a:srgbClr val="000000"/>
              </a:solidFill>
            </a:endParaRPr>
          </a:p>
          <a:p>
            <a:pPr indent="0" lvl="0" marL="0" marR="0" rtl="0" algn="just">
              <a:spcBef>
                <a:spcPts val="0"/>
              </a:spcBef>
              <a:spcAft>
                <a:spcPts val="0"/>
              </a:spcAft>
              <a:buNone/>
            </a:pPr>
            <a:r>
              <a:rPr lang="en-US" sz="1800">
                <a:solidFill>
                  <a:srgbClr val="000000"/>
                </a:solidFill>
              </a:rPr>
              <a:t>mutual fund investors. This research aims to address the following research</a:t>
            </a:r>
            <a:endParaRPr sz="1800">
              <a:solidFill>
                <a:srgbClr val="000000"/>
              </a:solidFill>
            </a:endParaRPr>
          </a:p>
          <a:p>
            <a:pPr indent="0" lvl="0" marL="0" marR="0" rtl="0" algn="just">
              <a:spcBef>
                <a:spcPts val="0"/>
              </a:spcBef>
              <a:spcAft>
                <a:spcPts val="0"/>
              </a:spcAft>
              <a:buNone/>
            </a:pPr>
            <a:r>
              <a:rPr lang="en-US" sz="1800">
                <a:solidFill>
                  <a:srgbClr val="000000"/>
                </a:solidFill>
              </a:rPr>
              <a:t>questions. Do investors’ consumption and reinvestment responses differ before</a:t>
            </a:r>
            <a:endParaRPr sz="1800">
              <a:solidFill>
                <a:srgbClr val="000000"/>
              </a:solidFill>
            </a:endParaRPr>
          </a:p>
          <a:p>
            <a:pPr indent="0" lvl="0" marL="0" marR="0" rtl="0" algn="just">
              <a:spcBef>
                <a:spcPts val="0"/>
              </a:spcBef>
              <a:spcAft>
                <a:spcPts val="0"/>
              </a:spcAft>
              <a:buNone/>
            </a:pPr>
            <a:r>
              <a:rPr lang="en-US" sz="1800">
                <a:solidFill>
                  <a:srgbClr val="000000"/>
                </a:solidFill>
              </a:rPr>
              <a:t>and after the pandemic? The question can be broken down to each type of</a:t>
            </a:r>
            <a:endParaRPr sz="1800">
              <a:solidFill>
                <a:srgbClr val="000000"/>
              </a:solidFill>
            </a:endParaRPr>
          </a:p>
          <a:p>
            <a:pPr indent="0" lvl="0" marL="0" marR="0" rtl="0" algn="just">
              <a:spcBef>
                <a:spcPts val="0"/>
              </a:spcBef>
              <a:spcAft>
                <a:spcPts val="0"/>
              </a:spcAft>
              <a:buNone/>
            </a:pPr>
            <a:r>
              <a:rPr lang="en-US" sz="1800">
                <a:solidFill>
                  <a:srgbClr val="000000"/>
                </a:solidFill>
              </a:rPr>
              <a:t>response, like netflow, turnover, rebalancing, timing, etc. Do these responses</a:t>
            </a:r>
            <a:endParaRPr sz="1800">
              <a:solidFill>
                <a:srgbClr val="000000"/>
              </a:solidFill>
            </a:endParaRPr>
          </a:p>
          <a:p>
            <a:pPr indent="0" lvl="0" marL="0" marR="0" rtl="0" algn="just">
              <a:spcBef>
                <a:spcPts val="0"/>
              </a:spcBef>
              <a:spcAft>
                <a:spcPts val="0"/>
              </a:spcAft>
              <a:buNone/>
            </a:pPr>
            <a:r>
              <a:rPr lang="en-US" sz="1800">
                <a:solidFill>
                  <a:srgbClr val="000000"/>
                </a:solidFill>
              </a:rPr>
              <a:t>also vary across investors of different wealth levels/ holdings before and after</a:t>
            </a:r>
            <a:endParaRPr sz="1800">
              <a:solidFill>
                <a:srgbClr val="000000"/>
              </a:solidFill>
            </a:endParaRPr>
          </a:p>
          <a:p>
            <a:pPr indent="0" lvl="0" marL="0" marR="0" rtl="0" algn="just">
              <a:spcBef>
                <a:spcPts val="0"/>
              </a:spcBef>
              <a:spcAft>
                <a:spcPts val="0"/>
              </a:spcAft>
              <a:buNone/>
            </a:pPr>
            <a:r>
              <a:rPr lang="en-US" sz="1800">
                <a:solidFill>
                  <a:srgbClr val="000000"/>
                </a:solidFill>
              </a:rPr>
              <a:t>the pandemic? Using retail investors’ data on the Alipay platform, we con-</a:t>
            </a:r>
            <a:endParaRPr sz="1800">
              <a:solidFill>
                <a:srgbClr val="000000"/>
              </a:solidFill>
            </a:endParaRPr>
          </a:p>
          <a:p>
            <a:pPr indent="0" lvl="0" marL="0" marR="0" rtl="0" algn="just">
              <a:spcBef>
                <a:spcPts val="0"/>
              </a:spcBef>
              <a:spcAft>
                <a:spcPts val="0"/>
              </a:spcAft>
              <a:buNone/>
            </a:pPr>
            <a:r>
              <a:rPr lang="en-US" sz="1800">
                <a:solidFill>
                  <a:srgbClr val="000000"/>
                </a:solidFill>
              </a:rPr>
              <a:t>nect the investment and consumption from a micro-level investor perspective</a:t>
            </a:r>
            <a:endParaRPr sz="1800">
              <a:solidFill>
                <a:srgbClr val="000000"/>
              </a:solidFill>
            </a:endParaRPr>
          </a:p>
          <a:p>
            <a:pPr indent="0" lvl="0" marL="0" marR="0" rtl="0" algn="just">
              <a:spcBef>
                <a:spcPts val="0"/>
              </a:spcBef>
              <a:spcAft>
                <a:spcPts val="0"/>
              </a:spcAft>
              <a:buNone/>
            </a:pPr>
            <a:r>
              <a:rPr lang="en-US" sz="1800">
                <a:solidFill>
                  <a:srgbClr val="000000"/>
                </a:solidFill>
              </a:rPr>
              <a:t>that unravels the connections between financial literacy and investor behavior,</a:t>
            </a:r>
            <a:endParaRPr sz="1800">
              <a:solidFill>
                <a:srgbClr val="000000"/>
              </a:solidFill>
            </a:endParaRPr>
          </a:p>
          <a:p>
            <a:pPr indent="0" lvl="0" marL="0" marR="0" rtl="0" algn="just">
              <a:spcBef>
                <a:spcPts val="0"/>
              </a:spcBef>
              <a:spcAft>
                <a:spcPts val="0"/>
              </a:spcAft>
              <a:buNone/>
            </a:pPr>
            <a:r>
              <a:rPr lang="en-US" sz="1800">
                <a:solidFill>
                  <a:srgbClr val="000000"/>
                </a:solidFill>
              </a:rPr>
              <a:t>considering geographical and temporal dimensions. This project makes up for</a:t>
            </a:r>
            <a:endParaRPr sz="1800">
              <a:solidFill>
                <a:srgbClr val="000000"/>
              </a:solidFill>
            </a:endParaRPr>
          </a:p>
          <a:p>
            <a:pPr indent="0" lvl="0" marL="0" marR="0" rtl="0" algn="just">
              <a:spcBef>
                <a:spcPts val="0"/>
              </a:spcBef>
              <a:spcAft>
                <a:spcPts val="0"/>
              </a:spcAft>
              <a:buNone/>
            </a:pPr>
            <a:r>
              <a:rPr lang="en-US" sz="1800">
                <a:solidFill>
                  <a:srgbClr val="000000"/>
                </a:solidFill>
              </a:rPr>
              <a:t>the gap in the current literature landscape. It is the first to deal with such a</a:t>
            </a:r>
            <a:endParaRPr sz="1800">
              <a:solidFill>
                <a:srgbClr val="000000"/>
              </a:solidFill>
            </a:endParaRPr>
          </a:p>
          <a:p>
            <a:pPr indent="0" lvl="0" marL="0" marR="0" rtl="0" algn="just">
              <a:spcBef>
                <a:spcPts val="0"/>
              </a:spcBef>
              <a:spcAft>
                <a:spcPts val="0"/>
              </a:spcAft>
              <a:buNone/>
            </a:pPr>
            <a:r>
              <a:rPr lang="en-US" sz="1800">
                <a:solidFill>
                  <a:srgbClr val="000000"/>
                </a:solidFill>
              </a:rPr>
              <a:t>question; thus, the results are meaningful to Alipay, policy-makers, and the</a:t>
            </a:r>
            <a:endParaRPr sz="1800">
              <a:solidFill>
                <a:srgbClr val="000000"/>
              </a:solidFill>
            </a:endParaRPr>
          </a:p>
          <a:p>
            <a:pPr indent="0" lvl="0" marL="0" marR="0" rtl="0" algn="just">
              <a:spcBef>
                <a:spcPts val="0"/>
              </a:spcBef>
              <a:spcAft>
                <a:spcPts val="0"/>
              </a:spcAft>
              <a:buNone/>
            </a:pPr>
            <a:r>
              <a:rPr lang="en-US" sz="1800">
                <a:solidFill>
                  <a:srgbClr val="000000"/>
                </a:solidFill>
              </a:rPr>
              <a:t>broader academic and industry realm.</a:t>
            </a:r>
            <a:endParaRPr sz="1800">
              <a:solidFill>
                <a:srgbClr val="000000"/>
              </a:solidFill>
            </a:endParaRPr>
          </a:p>
        </p:txBody>
      </p:sp>
      <p:sp>
        <p:nvSpPr>
          <p:cNvPr id="97" name="Google Shape;97;g2633e2a01a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33e2a01ab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2633e2a01ab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rgbClr val="000000"/>
                </a:solidFill>
              </a:rPr>
              <a:t>The impact of COVID-19 spans various aspects of our lives, and its influence</a:t>
            </a:r>
            <a:endParaRPr sz="1800">
              <a:solidFill>
                <a:srgbClr val="000000"/>
              </a:solidFill>
            </a:endParaRPr>
          </a:p>
          <a:p>
            <a:pPr indent="0" lvl="0" marL="0" marR="0" rtl="0" algn="just">
              <a:spcBef>
                <a:spcPts val="0"/>
              </a:spcBef>
              <a:spcAft>
                <a:spcPts val="0"/>
              </a:spcAft>
              <a:buNone/>
            </a:pPr>
            <a:r>
              <a:rPr lang="en-US" sz="1800">
                <a:solidFill>
                  <a:srgbClr val="000000"/>
                </a:solidFill>
              </a:rPr>
              <a:t>on investment and consumption behavior, particularly for individual investors,</a:t>
            </a:r>
            <a:endParaRPr sz="1800">
              <a:solidFill>
                <a:srgbClr val="000000"/>
              </a:solidFill>
            </a:endParaRPr>
          </a:p>
          <a:p>
            <a:pPr indent="0" lvl="0" marL="0" marR="0" rtl="0" algn="just">
              <a:spcBef>
                <a:spcPts val="0"/>
              </a:spcBef>
              <a:spcAft>
                <a:spcPts val="0"/>
              </a:spcAft>
              <a:buNone/>
            </a:pPr>
            <a:r>
              <a:rPr lang="en-US" sz="1800">
                <a:solidFill>
                  <a:srgbClr val="000000"/>
                </a:solidFill>
              </a:rPr>
              <a:t>remains to be seen by the public with limited prior research. However, under-</a:t>
            </a:r>
            <a:endParaRPr sz="1800">
              <a:solidFill>
                <a:srgbClr val="000000"/>
              </a:solidFill>
            </a:endParaRPr>
          </a:p>
          <a:p>
            <a:pPr indent="0" lvl="0" marL="0" marR="0" rtl="0" algn="just">
              <a:spcBef>
                <a:spcPts val="0"/>
              </a:spcBef>
              <a:spcAft>
                <a:spcPts val="0"/>
              </a:spcAft>
              <a:buNone/>
            </a:pPr>
            <a:r>
              <a:rPr lang="en-US" sz="1800">
                <a:solidFill>
                  <a:srgbClr val="000000"/>
                </a:solidFill>
              </a:rPr>
              <a:t>standing these dynamics is crucial for addressing the current pandemic and</a:t>
            </a:r>
            <a:endParaRPr sz="1800">
              <a:solidFill>
                <a:srgbClr val="000000"/>
              </a:solidFill>
            </a:endParaRPr>
          </a:p>
          <a:p>
            <a:pPr indent="0" lvl="0" marL="0" marR="0" rtl="0" algn="just">
              <a:spcBef>
                <a:spcPts val="0"/>
              </a:spcBef>
              <a:spcAft>
                <a:spcPts val="0"/>
              </a:spcAft>
              <a:buNone/>
            </a:pPr>
            <a:r>
              <a:rPr lang="en-US" sz="1800">
                <a:solidFill>
                  <a:srgbClr val="000000"/>
                </a:solidFill>
              </a:rPr>
              <a:t>enhancing decision-making in the face of future shocks. In this data science</a:t>
            </a:r>
            <a:endParaRPr sz="1800">
              <a:solidFill>
                <a:srgbClr val="000000"/>
              </a:solidFill>
            </a:endParaRPr>
          </a:p>
          <a:p>
            <a:pPr indent="0" lvl="0" marL="0" marR="0" rtl="0" algn="just">
              <a:spcBef>
                <a:spcPts val="0"/>
              </a:spcBef>
              <a:spcAft>
                <a:spcPts val="0"/>
              </a:spcAft>
              <a:buNone/>
            </a:pPr>
            <a:r>
              <a:rPr lang="en-US" sz="1800">
                <a:solidFill>
                  <a:srgbClr val="000000"/>
                </a:solidFill>
              </a:rPr>
              <a:t>capstone project, I explore consumption and investment responses during the</a:t>
            </a:r>
            <a:endParaRPr sz="1800">
              <a:solidFill>
                <a:srgbClr val="000000"/>
              </a:solidFill>
            </a:endParaRPr>
          </a:p>
          <a:p>
            <a:pPr indent="0" lvl="0" marL="0" marR="0" rtl="0" algn="just">
              <a:spcBef>
                <a:spcPts val="0"/>
              </a:spcBef>
              <a:spcAft>
                <a:spcPts val="0"/>
              </a:spcAft>
              <a:buNone/>
            </a:pPr>
            <a:r>
              <a:rPr lang="en-US" sz="1800">
                <a:solidFill>
                  <a:srgbClr val="000000"/>
                </a:solidFill>
              </a:rPr>
              <a:t>COVID-19 pandemic and their profound influence on the behavior of Chinese</a:t>
            </a:r>
            <a:endParaRPr sz="1800">
              <a:solidFill>
                <a:srgbClr val="000000"/>
              </a:solidFill>
            </a:endParaRPr>
          </a:p>
          <a:p>
            <a:pPr indent="0" lvl="0" marL="0" marR="0" rtl="0" algn="just">
              <a:spcBef>
                <a:spcPts val="0"/>
              </a:spcBef>
              <a:spcAft>
                <a:spcPts val="0"/>
              </a:spcAft>
              <a:buNone/>
            </a:pPr>
            <a:r>
              <a:rPr lang="en-US" sz="1800">
                <a:solidFill>
                  <a:srgbClr val="000000"/>
                </a:solidFill>
              </a:rPr>
              <a:t>mutual fund investors. This research aims to address the following research</a:t>
            </a:r>
            <a:endParaRPr sz="1800">
              <a:solidFill>
                <a:srgbClr val="000000"/>
              </a:solidFill>
            </a:endParaRPr>
          </a:p>
          <a:p>
            <a:pPr indent="0" lvl="0" marL="0" marR="0" rtl="0" algn="just">
              <a:spcBef>
                <a:spcPts val="0"/>
              </a:spcBef>
              <a:spcAft>
                <a:spcPts val="0"/>
              </a:spcAft>
              <a:buNone/>
            </a:pPr>
            <a:r>
              <a:rPr lang="en-US" sz="1800">
                <a:solidFill>
                  <a:srgbClr val="000000"/>
                </a:solidFill>
              </a:rPr>
              <a:t>questions. Do investors’ consumption and reinvestment responses differ before</a:t>
            </a:r>
            <a:endParaRPr sz="1800">
              <a:solidFill>
                <a:srgbClr val="000000"/>
              </a:solidFill>
            </a:endParaRPr>
          </a:p>
          <a:p>
            <a:pPr indent="0" lvl="0" marL="0" marR="0" rtl="0" algn="just">
              <a:spcBef>
                <a:spcPts val="0"/>
              </a:spcBef>
              <a:spcAft>
                <a:spcPts val="0"/>
              </a:spcAft>
              <a:buNone/>
            </a:pPr>
            <a:r>
              <a:rPr lang="en-US" sz="1800">
                <a:solidFill>
                  <a:srgbClr val="000000"/>
                </a:solidFill>
              </a:rPr>
              <a:t>and after the pandemic? The question can be broken down to each type of</a:t>
            </a:r>
            <a:endParaRPr sz="1800">
              <a:solidFill>
                <a:srgbClr val="000000"/>
              </a:solidFill>
            </a:endParaRPr>
          </a:p>
          <a:p>
            <a:pPr indent="0" lvl="0" marL="0" marR="0" rtl="0" algn="just">
              <a:spcBef>
                <a:spcPts val="0"/>
              </a:spcBef>
              <a:spcAft>
                <a:spcPts val="0"/>
              </a:spcAft>
              <a:buNone/>
            </a:pPr>
            <a:r>
              <a:rPr lang="en-US" sz="1800">
                <a:solidFill>
                  <a:srgbClr val="000000"/>
                </a:solidFill>
              </a:rPr>
              <a:t>response, like netflow, turnover, rebalancing, timing, etc. Do these responses</a:t>
            </a:r>
            <a:endParaRPr sz="1800">
              <a:solidFill>
                <a:srgbClr val="000000"/>
              </a:solidFill>
            </a:endParaRPr>
          </a:p>
          <a:p>
            <a:pPr indent="0" lvl="0" marL="0" marR="0" rtl="0" algn="just">
              <a:spcBef>
                <a:spcPts val="0"/>
              </a:spcBef>
              <a:spcAft>
                <a:spcPts val="0"/>
              </a:spcAft>
              <a:buNone/>
            </a:pPr>
            <a:r>
              <a:rPr lang="en-US" sz="1800">
                <a:solidFill>
                  <a:srgbClr val="000000"/>
                </a:solidFill>
              </a:rPr>
              <a:t>also vary across investors of different wealth levels/ holdings before and after</a:t>
            </a:r>
            <a:endParaRPr sz="1800">
              <a:solidFill>
                <a:srgbClr val="000000"/>
              </a:solidFill>
            </a:endParaRPr>
          </a:p>
          <a:p>
            <a:pPr indent="0" lvl="0" marL="0" marR="0" rtl="0" algn="just">
              <a:spcBef>
                <a:spcPts val="0"/>
              </a:spcBef>
              <a:spcAft>
                <a:spcPts val="0"/>
              </a:spcAft>
              <a:buNone/>
            </a:pPr>
            <a:r>
              <a:rPr lang="en-US" sz="1800">
                <a:solidFill>
                  <a:srgbClr val="000000"/>
                </a:solidFill>
              </a:rPr>
              <a:t>the pandemic? Using retail investors’ data on the Alipay platform, we con-</a:t>
            </a:r>
            <a:endParaRPr sz="1800">
              <a:solidFill>
                <a:srgbClr val="000000"/>
              </a:solidFill>
            </a:endParaRPr>
          </a:p>
          <a:p>
            <a:pPr indent="0" lvl="0" marL="0" marR="0" rtl="0" algn="just">
              <a:spcBef>
                <a:spcPts val="0"/>
              </a:spcBef>
              <a:spcAft>
                <a:spcPts val="0"/>
              </a:spcAft>
              <a:buNone/>
            </a:pPr>
            <a:r>
              <a:rPr lang="en-US" sz="1800">
                <a:solidFill>
                  <a:srgbClr val="000000"/>
                </a:solidFill>
              </a:rPr>
              <a:t>nect the investment and consumption from a micro-level investor perspective</a:t>
            </a:r>
            <a:endParaRPr sz="1800">
              <a:solidFill>
                <a:srgbClr val="000000"/>
              </a:solidFill>
            </a:endParaRPr>
          </a:p>
          <a:p>
            <a:pPr indent="0" lvl="0" marL="0" marR="0" rtl="0" algn="just">
              <a:spcBef>
                <a:spcPts val="0"/>
              </a:spcBef>
              <a:spcAft>
                <a:spcPts val="0"/>
              </a:spcAft>
              <a:buNone/>
            </a:pPr>
            <a:r>
              <a:rPr lang="en-US" sz="1800">
                <a:solidFill>
                  <a:srgbClr val="000000"/>
                </a:solidFill>
              </a:rPr>
              <a:t>that unravels the connections between financial literacy and investor behavior,</a:t>
            </a:r>
            <a:endParaRPr sz="1800">
              <a:solidFill>
                <a:srgbClr val="000000"/>
              </a:solidFill>
            </a:endParaRPr>
          </a:p>
          <a:p>
            <a:pPr indent="0" lvl="0" marL="0" marR="0" rtl="0" algn="just">
              <a:spcBef>
                <a:spcPts val="0"/>
              </a:spcBef>
              <a:spcAft>
                <a:spcPts val="0"/>
              </a:spcAft>
              <a:buNone/>
            </a:pPr>
            <a:r>
              <a:rPr lang="en-US" sz="1800">
                <a:solidFill>
                  <a:srgbClr val="000000"/>
                </a:solidFill>
              </a:rPr>
              <a:t>considering geographical and temporal dimensions. This project makes up for</a:t>
            </a:r>
            <a:endParaRPr sz="1800">
              <a:solidFill>
                <a:srgbClr val="000000"/>
              </a:solidFill>
            </a:endParaRPr>
          </a:p>
          <a:p>
            <a:pPr indent="0" lvl="0" marL="0" marR="0" rtl="0" algn="just">
              <a:spcBef>
                <a:spcPts val="0"/>
              </a:spcBef>
              <a:spcAft>
                <a:spcPts val="0"/>
              </a:spcAft>
              <a:buNone/>
            </a:pPr>
            <a:r>
              <a:rPr lang="en-US" sz="1800">
                <a:solidFill>
                  <a:srgbClr val="000000"/>
                </a:solidFill>
              </a:rPr>
              <a:t>the gap in the current literature landscape. It is the first to deal with such a</a:t>
            </a:r>
            <a:endParaRPr sz="1800">
              <a:solidFill>
                <a:srgbClr val="000000"/>
              </a:solidFill>
            </a:endParaRPr>
          </a:p>
          <a:p>
            <a:pPr indent="0" lvl="0" marL="0" marR="0" rtl="0" algn="just">
              <a:spcBef>
                <a:spcPts val="0"/>
              </a:spcBef>
              <a:spcAft>
                <a:spcPts val="0"/>
              </a:spcAft>
              <a:buNone/>
            </a:pPr>
            <a:r>
              <a:rPr lang="en-US" sz="1800">
                <a:solidFill>
                  <a:srgbClr val="000000"/>
                </a:solidFill>
              </a:rPr>
              <a:t>question; thus, the results are meaningful to Alipay, policy-makers, and the</a:t>
            </a:r>
            <a:endParaRPr sz="1800">
              <a:solidFill>
                <a:srgbClr val="000000"/>
              </a:solidFill>
            </a:endParaRPr>
          </a:p>
          <a:p>
            <a:pPr indent="0" lvl="0" marL="0" marR="0" rtl="0" algn="just">
              <a:spcBef>
                <a:spcPts val="0"/>
              </a:spcBef>
              <a:spcAft>
                <a:spcPts val="0"/>
              </a:spcAft>
              <a:buNone/>
            </a:pPr>
            <a:r>
              <a:rPr lang="en-US" sz="1800">
                <a:solidFill>
                  <a:srgbClr val="000000"/>
                </a:solidFill>
              </a:rPr>
              <a:t>broader academic and industry realm.</a:t>
            </a:r>
            <a:endParaRPr sz="1800">
              <a:solidFill>
                <a:srgbClr val="000000"/>
              </a:solidFill>
            </a:endParaRPr>
          </a:p>
        </p:txBody>
      </p:sp>
      <p:sp>
        <p:nvSpPr>
          <p:cNvPr id="110" name="Google Shape;110;g2633e2a01ab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rgbClr val="374151"/>
              </a:buClr>
              <a:buSzPts val="1200"/>
              <a:buFont typeface="Calibri"/>
              <a:buAutoNum type="arabicPeriod"/>
            </a:pPr>
            <a:r>
              <a:rPr b="0" i="0" lang="en-US" u="none" strike="noStrike">
                <a:solidFill>
                  <a:srgbClr val="374151"/>
                </a:solidFill>
                <a:latin typeface="Arial"/>
                <a:ea typeface="Arial"/>
                <a:cs typeface="Arial"/>
                <a:sym typeface="Arial"/>
              </a:rPr>
              <a:t>Unlike many cs and ds capstone projects that deals with algorithmic applications, my research is pioneering and unique in being a rigorous econometrics and econ/finance research. Instead of duplicating existing work, I leverage literature review to explore four different aspects, forging connections to enhance my understanding in works that came before me.</a:t>
            </a:r>
            <a:endParaRPr/>
          </a:p>
        </p:txBody>
      </p:sp>
      <p:sp>
        <p:nvSpPr>
          <p:cNvPr id="124" name="Google Shape;12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33e2a01ab_1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2633e2a01ab_1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633e2a01ab_1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33e2a01a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2633e2a01ab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2633e2a01ab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33e2a01ab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2633e2a01ab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633e2a01ab_1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33e2a01ab_1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2633e2a01ab_1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2633e2a01ab_1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3976"/>
        </a:solidFill>
      </p:bgPr>
    </p:bg>
    <p:spTree>
      <p:nvGrpSpPr>
        <p:cNvPr id="88" name="Shape 88"/>
        <p:cNvGrpSpPr/>
        <p:nvPr/>
      </p:nvGrpSpPr>
      <p:grpSpPr>
        <a:xfrm>
          <a:off x="0" y="0"/>
          <a:ext cx="0" cy="0"/>
          <a:chOff x="0" y="0"/>
          <a:chExt cx="0" cy="0"/>
        </a:xfrm>
      </p:grpSpPr>
      <p:sp>
        <p:nvSpPr>
          <p:cNvPr id="89" name="Google Shape;89;p1"/>
          <p:cNvSpPr txBox="1"/>
          <p:nvPr/>
        </p:nvSpPr>
        <p:spPr>
          <a:xfrm>
            <a:off x="3182301" y="320725"/>
            <a:ext cx="58275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Final capstone presentation</a:t>
            </a:r>
            <a:r>
              <a:rPr b="0" i="0" lang="en-US" sz="2000" u="none" cap="none" strike="noStrike">
                <a:solidFill>
                  <a:schemeClr val="lt1"/>
                </a:solidFill>
                <a:latin typeface="Times New Roman"/>
                <a:ea typeface="Times New Roman"/>
                <a:cs typeface="Times New Roman"/>
                <a:sym typeface="Times New Roman"/>
              </a:rPr>
              <a:t> 2023</a:t>
            </a:r>
            <a:endParaRPr b="0" i="0" sz="20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New York University Shanghai</a:t>
            </a:r>
            <a:endParaRPr b="0" i="0" sz="2000" u="none" cap="none" strike="noStrike">
              <a:solidFill>
                <a:schemeClr val="lt1"/>
              </a:solidFill>
              <a:latin typeface="Times New Roman"/>
              <a:ea typeface="Times New Roman"/>
              <a:cs typeface="Times New Roman"/>
              <a:sym typeface="Times New Roman"/>
            </a:endParaRPr>
          </a:p>
        </p:txBody>
      </p:sp>
      <p:sp>
        <p:nvSpPr>
          <p:cNvPr id="90" name="Google Shape;90;p1"/>
          <p:cNvSpPr txBox="1"/>
          <p:nvPr/>
        </p:nvSpPr>
        <p:spPr>
          <a:xfrm>
            <a:off x="4757332" y="1628775"/>
            <a:ext cx="267733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000" u="none" cap="none" strike="noStrike">
                <a:solidFill>
                  <a:srgbClr val="FFFF00"/>
                </a:solidFill>
                <a:latin typeface="Times New Roman"/>
                <a:ea typeface="Times New Roman"/>
                <a:cs typeface="Times New Roman"/>
                <a:sym typeface="Times New Roman"/>
              </a:rPr>
              <a:t>Kexin Deng</a:t>
            </a:r>
            <a:endParaRPr sz="4000">
              <a:solidFill>
                <a:srgbClr val="FFFF00"/>
              </a:solidFill>
              <a:latin typeface="Times New Roman"/>
              <a:ea typeface="Times New Roman"/>
              <a:cs typeface="Times New Roman"/>
              <a:sym typeface="Times New Roman"/>
            </a:endParaRPr>
          </a:p>
        </p:txBody>
      </p:sp>
      <p:sp>
        <p:nvSpPr>
          <p:cNvPr id="91" name="Google Shape;91;p1"/>
          <p:cNvSpPr txBox="1"/>
          <p:nvPr/>
        </p:nvSpPr>
        <p:spPr>
          <a:xfrm>
            <a:off x="2224587" y="2336661"/>
            <a:ext cx="77428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Double Major Business &amp; Finance and Data Science</a:t>
            </a:r>
            <a:endParaRPr sz="2800">
              <a:solidFill>
                <a:schemeClr val="lt1"/>
              </a:solidFill>
              <a:latin typeface="Times New Roman"/>
              <a:ea typeface="Times New Roman"/>
              <a:cs typeface="Times New Roman"/>
              <a:sym typeface="Times New Roman"/>
            </a:endParaRPr>
          </a:p>
        </p:txBody>
      </p:sp>
      <p:sp>
        <p:nvSpPr>
          <p:cNvPr id="92" name="Google Shape;92;p1"/>
          <p:cNvSpPr txBox="1"/>
          <p:nvPr/>
        </p:nvSpPr>
        <p:spPr>
          <a:xfrm>
            <a:off x="1338261" y="3044547"/>
            <a:ext cx="95154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600">
                <a:solidFill>
                  <a:schemeClr val="lt1"/>
                </a:solidFill>
                <a:latin typeface="Times New Roman"/>
                <a:ea typeface="Times New Roman"/>
                <a:cs typeface="Times New Roman"/>
                <a:sym typeface="Times New Roman"/>
              </a:rPr>
              <a:t>The Impact of the COVID-19 Pandemic on Chinese Mutual Funds Investors</a:t>
            </a:r>
            <a:endParaRPr i="1" sz="3600">
              <a:solidFill>
                <a:schemeClr val="lt1"/>
              </a:solidFill>
              <a:latin typeface="Times New Roman"/>
              <a:ea typeface="Times New Roman"/>
              <a:cs typeface="Times New Roman"/>
              <a:sym typeface="Times New Roman"/>
            </a:endParaRPr>
          </a:p>
        </p:txBody>
      </p:sp>
      <p:sp>
        <p:nvSpPr>
          <p:cNvPr id="93" name="Google Shape;93;p1"/>
          <p:cNvSpPr txBox="1"/>
          <p:nvPr/>
        </p:nvSpPr>
        <p:spPr>
          <a:xfrm>
            <a:off x="4542372" y="5445175"/>
            <a:ext cx="281198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Presented by Kexin Deng</a:t>
            </a:r>
            <a:endParaRPr sz="20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Mentored by Yiqing Lv</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2"/>
          <p:cNvSpPr txBox="1"/>
          <p:nvPr/>
        </p:nvSpPr>
        <p:spPr>
          <a:xfrm>
            <a:off x="-200025" y="262709"/>
            <a:ext cx="296941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202122"/>
                </a:solidFill>
                <a:latin typeface="Times New Roman"/>
                <a:ea typeface="Times New Roman"/>
                <a:cs typeface="Times New Roman"/>
                <a:sym typeface="Times New Roman"/>
              </a:rPr>
              <a:t>BIBLIOGRAPHY</a:t>
            </a:r>
            <a:endParaRPr b="1" sz="2000">
              <a:solidFill>
                <a:schemeClr val="dk1"/>
              </a:solidFill>
              <a:latin typeface="Times New Roman"/>
              <a:ea typeface="Times New Roman"/>
              <a:cs typeface="Times New Roman"/>
              <a:sym typeface="Times New Roman"/>
            </a:endParaRPr>
          </a:p>
        </p:txBody>
      </p:sp>
      <p:pic>
        <p:nvPicPr>
          <p:cNvPr id="283" name="Google Shape;283;p22"/>
          <p:cNvPicPr preferRelativeResize="0"/>
          <p:nvPr/>
        </p:nvPicPr>
        <p:blipFill rotWithShape="1">
          <a:blip r:embed="rId3">
            <a:alphaModFix/>
          </a:blip>
          <a:srcRect b="0" l="0" r="0" t="0"/>
          <a:stretch/>
        </p:blipFill>
        <p:spPr>
          <a:xfrm>
            <a:off x="0" y="6357937"/>
            <a:ext cx="12192000" cy="510051"/>
          </a:xfrm>
          <a:prstGeom prst="rect">
            <a:avLst/>
          </a:prstGeom>
          <a:noFill/>
          <a:ln>
            <a:noFill/>
          </a:ln>
        </p:spPr>
      </p:pic>
      <p:sp>
        <p:nvSpPr>
          <p:cNvPr id="284" name="Google Shape;284;p22"/>
          <p:cNvSpPr txBox="1"/>
          <p:nvPr/>
        </p:nvSpPr>
        <p:spPr>
          <a:xfrm>
            <a:off x="500063" y="6386452"/>
            <a:ext cx="14318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Kexin Deng</a:t>
            </a:r>
            <a:endParaRPr sz="2000">
              <a:solidFill>
                <a:schemeClr val="lt1"/>
              </a:solidFill>
              <a:latin typeface="Times New Roman"/>
              <a:ea typeface="Times New Roman"/>
              <a:cs typeface="Times New Roman"/>
              <a:sym typeface="Times New Roman"/>
            </a:endParaRPr>
          </a:p>
        </p:txBody>
      </p:sp>
      <p:pic>
        <p:nvPicPr>
          <p:cNvPr descr="A purple square with white logo&#10;&#10;Description automatically generated" id="285" name="Google Shape;285;p22"/>
          <p:cNvPicPr preferRelativeResize="0"/>
          <p:nvPr/>
        </p:nvPicPr>
        <p:blipFill rotWithShape="1">
          <a:blip r:embed="rId4">
            <a:alphaModFix/>
          </a:blip>
          <a:srcRect b="0" l="0" r="0" t="0"/>
          <a:stretch/>
        </p:blipFill>
        <p:spPr>
          <a:xfrm>
            <a:off x="0" y="6357937"/>
            <a:ext cx="500063" cy="500063"/>
          </a:xfrm>
          <a:prstGeom prst="rect">
            <a:avLst/>
          </a:prstGeom>
          <a:noFill/>
          <a:ln>
            <a:noFill/>
          </a:ln>
        </p:spPr>
      </p:pic>
      <p:pic>
        <p:nvPicPr>
          <p:cNvPr descr="A paper with text and a blue line&#10;&#10;Description automatically generated with medium confidence" id="286" name="Google Shape;286;p22"/>
          <p:cNvPicPr preferRelativeResize="0"/>
          <p:nvPr/>
        </p:nvPicPr>
        <p:blipFill rotWithShape="1">
          <a:blip r:embed="rId5">
            <a:alphaModFix/>
          </a:blip>
          <a:srcRect b="0" l="0" r="0" t="0"/>
          <a:stretch/>
        </p:blipFill>
        <p:spPr>
          <a:xfrm>
            <a:off x="3091217" y="113103"/>
            <a:ext cx="4171230" cy="6204267"/>
          </a:xfrm>
          <a:prstGeom prst="rect">
            <a:avLst/>
          </a:prstGeom>
          <a:noFill/>
          <a:ln>
            <a:noFill/>
          </a:ln>
        </p:spPr>
      </p:pic>
      <p:pic>
        <p:nvPicPr>
          <p:cNvPr descr="A close-up of a paper&#10;&#10;Description automatically generated" id="287" name="Google Shape;287;p22"/>
          <p:cNvPicPr preferRelativeResize="0"/>
          <p:nvPr/>
        </p:nvPicPr>
        <p:blipFill rotWithShape="1">
          <a:blip r:embed="rId6">
            <a:alphaModFix/>
          </a:blip>
          <a:srcRect b="0" l="0" r="0" t="0"/>
          <a:stretch/>
        </p:blipFill>
        <p:spPr>
          <a:xfrm>
            <a:off x="7262446" y="153670"/>
            <a:ext cx="4603166" cy="6204267"/>
          </a:xfrm>
          <a:prstGeom prst="rect">
            <a:avLst/>
          </a:prstGeom>
          <a:noFill/>
          <a:ln>
            <a:noFill/>
          </a:ln>
        </p:spPr>
      </p:pic>
      <p:sp>
        <p:nvSpPr>
          <p:cNvPr id="288" name="Google Shape;288;p22"/>
          <p:cNvSpPr txBox="1"/>
          <p:nvPr/>
        </p:nvSpPr>
        <p:spPr>
          <a:xfrm>
            <a:off x="500075" y="27910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300">
                <a:solidFill>
                  <a:srgbClr val="674EA7"/>
                </a:solidFill>
                <a:latin typeface="Times New Roman"/>
                <a:ea typeface="Times New Roman"/>
                <a:cs typeface="Times New Roman"/>
                <a:sym typeface="Times New Roman"/>
              </a:rPr>
              <a:t>Thanks!</a:t>
            </a:r>
            <a:endParaRPr i="1" sz="2300">
              <a:solidFill>
                <a:srgbClr val="674EA7"/>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7700"/>
          </a:blip>
          <a:stretch>
            <a:fillRect/>
          </a:stretch>
        </a:blipFill>
      </p:bgPr>
    </p:bg>
    <p:spTree>
      <p:nvGrpSpPr>
        <p:cNvPr id="98" name="Shape 98"/>
        <p:cNvGrpSpPr/>
        <p:nvPr/>
      </p:nvGrpSpPr>
      <p:grpSpPr>
        <a:xfrm>
          <a:off x="0" y="0"/>
          <a:ext cx="0" cy="0"/>
          <a:chOff x="0" y="0"/>
          <a:chExt cx="0" cy="0"/>
        </a:xfrm>
      </p:grpSpPr>
      <p:sp>
        <p:nvSpPr>
          <p:cNvPr id="99" name="Google Shape;99;g2633e2a01ab_0_0"/>
          <p:cNvSpPr txBox="1"/>
          <p:nvPr/>
        </p:nvSpPr>
        <p:spPr>
          <a:xfrm>
            <a:off x="3059907" y="361331"/>
            <a:ext cx="61008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202122"/>
                </a:solidFill>
                <a:latin typeface="Times New Roman"/>
                <a:ea typeface="Times New Roman"/>
                <a:cs typeface="Times New Roman"/>
                <a:sym typeface="Times New Roman"/>
              </a:rPr>
              <a:t>Motivation and research question</a:t>
            </a:r>
            <a:endParaRPr b="1" sz="3200">
              <a:solidFill>
                <a:schemeClr val="dk1"/>
              </a:solidFill>
              <a:latin typeface="Times New Roman"/>
              <a:ea typeface="Times New Roman"/>
              <a:cs typeface="Times New Roman"/>
              <a:sym typeface="Times New Roman"/>
            </a:endParaRPr>
          </a:p>
        </p:txBody>
      </p:sp>
      <p:sp>
        <p:nvSpPr>
          <p:cNvPr id="100" name="Google Shape;100;g2633e2a01ab_0_0"/>
          <p:cNvSpPr/>
          <p:nvPr/>
        </p:nvSpPr>
        <p:spPr>
          <a:xfrm>
            <a:off x="63900" y="6385450"/>
            <a:ext cx="2709000" cy="297000"/>
          </a:xfrm>
          <a:prstGeom prst="homePlate">
            <a:avLst>
              <a:gd fmla="val 50000" name="adj"/>
            </a:avLst>
          </a:prstGeom>
          <a:solidFill>
            <a:srgbClr val="00397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rgbClr val="000000"/>
              </a:buClr>
              <a:buSzPts val="1100"/>
              <a:buFont typeface="Arial"/>
              <a:buNone/>
            </a:pPr>
            <a:r>
              <a:rPr lang="en-US">
                <a:solidFill>
                  <a:schemeClr val="lt1"/>
                </a:solidFill>
                <a:latin typeface="Times New Roman"/>
                <a:ea typeface="Times New Roman"/>
                <a:cs typeface="Times New Roman"/>
                <a:sym typeface="Times New Roman"/>
              </a:rPr>
              <a:t>Motivation and research question</a:t>
            </a:r>
            <a:endParaRPr sz="1400">
              <a:solidFill>
                <a:schemeClr val="lt1"/>
              </a:solidFill>
              <a:latin typeface="Times New Roman"/>
              <a:ea typeface="Times New Roman"/>
              <a:cs typeface="Times New Roman"/>
              <a:sym typeface="Times New Roman"/>
            </a:endParaRPr>
          </a:p>
        </p:txBody>
      </p:sp>
      <p:sp>
        <p:nvSpPr>
          <p:cNvPr id="101" name="Google Shape;101;g2633e2a01ab_0_0"/>
          <p:cNvSpPr/>
          <p:nvPr/>
        </p:nvSpPr>
        <p:spPr>
          <a:xfrm>
            <a:off x="2700009" y="6385454"/>
            <a:ext cx="2400300" cy="297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400"/>
              <a:buFont typeface="Times New Roman"/>
              <a:buNone/>
            </a:pPr>
            <a:r>
              <a:rPr lang="en-US">
                <a:solidFill>
                  <a:schemeClr val="dk1"/>
                </a:solidFill>
                <a:latin typeface="Times New Roman"/>
                <a:ea typeface="Times New Roman"/>
                <a:cs typeface="Times New Roman"/>
                <a:sym typeface="Times New Roman"/>
              </a:rPr>
              <a:t>Data and Methodology</a:t>
            </a:r>
            <a:endParaRPr>
              <a:solidFill>
                <a:schemeClr val="dk1"/>
              </a:solidFill>
              <a:latin typeface="Times New Roman"/>
              <a:ea typeface="Times New Roman"/>
              <a:cs typeface="Times New Roman"/>
              <a:sym typeface="Times New Roman"/>
            </a:endParaRPr>
          </a:p>
        </p:txBody>
      </p:sp>
      <p:sp>
        <p:nvSpPr>
          <p:cNvPr id="102" name="Google Shape;102;g2633e2a01ab_0_0"/>
          <p:cNvSpPr/>
          <p:nvPr/>
        </p:nvSpPr>
        <p:spPr>
          <a:xfrm>
            <a:off x="5046000" y="6386050"/>
            <a:ext cx="1987200" cy="2958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Key related work</a:t>
            </a:r>
            <a:r>
              <a:rPr lang="en-US">
                <a:solidFill>
                  <a:schemeClr val="dk1"/>
                </a:solidFill>
                <a:latin typeface="Times New Roman"/>
                <a:ea typeface="Times New Roman"/>
                <a:cs typeface="Times New Roman"/>
                <a:sym typeface="Times New Roman"/>
              </a:rPr>
              <a:t>s</a:t>
            </a:r>
            <a:endParaRPr sz="1400">
              <a:solidFill>
                <a:schemeClr val="dk1"/>
              </a:solidFill>
              <a:latin typeface="Calibri"/>
              <a:ea typeface="Calibri"/>
              <a:cs typeface="Calibri"/>
              <a:sym typeface="Calibri"/>
            </a:endParaRPr>
          </a:p>
        </p:txBody>
      </p:sp>
      <p:sp>
        <p:nvSpPr>
          <p:cNvPr id="103" name="Google Shape;103;g2633e2a01ab_0_0"/>
          <p:cNvSpPr/>
          <p:nvPr/>
        </p:nvSpPr>
        <p:spPr>
          <a:xfrm>
            <a:off x="6997100" y="6386950"/>
            <a:ext cx="16047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Key findings</a:t>
            </a:r>
            <a:endParaRPr sz="1400">
              <a:solidFill>
                <a:schemeClr val="dk1"/>
              </a:solidFill>
              <a:latin typeface="Times New Roman"/>
              <a:ea typeface="Times New Roman"/>
              <a:cs typeface="Times New Roman"/>
              <a:sym typeface="Times New Roman"/>
            </a:endParaRPr>
          </a:p>
        </p:txBody>
      </p:sp>
      <p:sp>
        <p:nvSpPr>
          <p:cNvPr id="104" name="Google Shape;104;g2633e2a01ab_0_0"/>
          <p:cNvSpPr txBox="1"/>
          <p:nvPr/>
        </p:nvSpPr>
        <p:spPr>
          <a:xfrm>
            <a:off x="1205700" y="1179750"/>
            <a:ext cx="10080900" cy="3786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Motivation:</a:t>
            </a:r>
            <a:endParaRPr b="1" sz="2000">
              <a:solidFill>
                <a:schemeClr val="dk1"/>
              </a:solidFill>
              <a:latin typeface="Times New Roman"/>
              <a:ea typeface="Times New Roman"/>
              <a:cs typeface="Times New Roman"/>
              <a:sym typeface="Times New Roman"/>
            </a:endParaRPr>
          </a:p>
          <a:p>
            <a:pPr indent="-355600" lvl="0" marL="457200" marR="0" rtl="0" algn="just">
              <a:spcBef>
                <a:spcPts val="0"/>
              </a:spcBef>
              <a:spcAft>
                <a:spcPts val="0"/>
              </a:spcAft>
              <a:buClr>
                <a:schemeClr val="dk1"/>
              </a:buClr>
              <a:buSzPts val="2000"/>
              <a:buFont typeface="Times New Roman"/>
              <a:buChar char="●"/>
            </a:pPr>
            <a:r>
              <a:rPr b="1" lang="en-US" sz="2000">
                <a:solidFill>
                  <a:srgbClr val="B45F06"/>
                </a:solidFill>
                <a:latin typeface="Times New Roman"/>
                <a:ea typeface="Times New Roman"/>
                <a:cs typeface="Times New Roman"/>
                <a:sym typeface="Times New Roman"/>
              </a:rPr>
              <a:t>Limited</a:t>
            </a:r>
            <a:r>
              <a:rPr lang="en-US" sz="2000">
                <a:solidFill>
                  <a:schemeClr val="dk1"/>
                </a:solidFill>
                <a:latin typeface="Times New Roman"/>
                <a:ea typeface="Times New Roman"/>
                <a:cs typeface="Times New Roman"/>
                <a:sym typeface="Times New Roman"/>
              </a:rPr>
              <a:t> prior research on how COVID-19 affects investment and consumption behavior, especially for individual investors.</a:t>
            </a:r>
            <a:endParaRPr sz="2000">
              <a:solidFill>
                <a:schemeClr val="dk1"/>
              </a:solidFill>
              <a:latin typeface="Times New Roman"/>
              <a:ea typeface="Times New Roman"/>
              <a:cs typeface="Times New Roman"/>
              <a:sym typeface="Times New Roman"/>
            </a:endParaRPr>
          </a:p>
          <a:p>
            <a:pPr indent="-355600" lvl="0" marL="4572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Understanding these dynamics is </a:t>
            </a:r>
            <a:r>
              <a:rPr b="1" lang="en-US" sz="2000">
                <a:solidFill>
                  <a:srgbClr val="B45F06"/>
                </a:solidFill>
                <a:latin typeface="Times New Roman"/>
                <a:ea typeface="Times New Roman"/>
                <a:cs typeface="Times New Roman"/>
                <a:sym typeface="Times New Roman"/>
              </a:rPr>
              <a:t>crucial</a:t>
            </a:r>
            <a:r>
              <a:rPr lang="en-US" sz="2000">
                <a:solidFill>
                  <a:schemeClr val="dk1"/>
                </a:solidFill>
                <a:latin typeface="Times New Roman"/>
                <a:ea typeface="Times New Roman"/>
                <a:cs typeface="Times New Roman"/>
                <a:sym typeface="Times New Roman"/>
              </a:rPr>
              <a:t> for addressing the current pandemic and improving decision-making in the face of future shocks.</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Research question: </a:t>
            </a:r>
            <a:endParaRPr b="1" sz="2000">
              <a:solidFill>
                <a:schemeClr val="dk1"/>
              </a:solidFill>
              <a:latin typeface="Times New Roman"/>
              <a:ea typeface="Times New Roman"/>
              <a:cs typeface="Times New Roman"/>
              <a:sym typeface="Times New Roman"/>
            </a:endParaRPr>
          </a:p>
          <a:p>
            <a:pPr indent="-355600" lvl="0" marL="4572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Do investors’ consumption and reinvestment responses differ before and after the pandemic? </a:t>
            </a:r>
            <a:endParaRPr sz="2000">
              <a:solidFill>
                <a:schemeClr val="dk1"/>
              </a:solidFill>
              <a:latin typeface="Times New Roman"/>
              <a:ea typeface="Times New Roman"/>
              <a:cs typeface="Times New Roman"/>
              <a:sym typeface="Times New Roman"/>
            </a:endParaRPr>
          </a:p>
          <a:p>
            <a:pPr indent="-355600" lvl="0" marL="4572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Do these responses also vary across investors of different wealth levels before and after the pandemic, and considering city-wise pandemic severity?</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05" name="Google Shape;105;g2633e2a01ab_0_0"/>
          <p:cNvSpPr/>
          <p:nvPr/>
        </p:nvSpPr>
        <p:spPr>
          <a:xfrm>
            <a:off x="8529225" y="6386950"/>
            <a:ext cx="16047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Significance</a:t>
            </a:r>
            <a:endParaRPr sz="1400">
              <a:solidFill>
                <a:schemeClr val="dk1"/>
              </a:solidFill>
              <a:latin typeface="Times New Roman"/>
              <a:ea typeface="Times New Roman"/>
              <a:cs typeface="Times New Roman"/>
              <a:sym typeface="Times New Roman"/>
            </a:endParaRPr>
          </a:p>
        </p:txBody>
      </p:sp>
      <p:sp>
        <p:nvSpPr>
          <p:cNvPr id="106" name="Google Shape;106;g2633e2a01ab_0_0"/>
          <p:cNvSpPr/>
          <p:nvPr/>
        </p:nvSpPr>
        <p:spPr>
          <a:xfrm>
            <a:off x="10083200" y="6386950"/>
            <a:ext cx="10281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Q&amp;A</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7700"/>
          </a:blip>
          <a:stretch>
            <a:fillRect/>
          </a:stretch>
        </a:blipFill>
      </p:bgPr>
    </p:bg>
    <p:spTree>
      <p:nvGrpSpPr>
        <p:cNvPr id="111" name="Shape 111"/>
        <p:cNvGrpSpPr/>
        <p:nvPr/>
      </p:nvGrpSpPr>
      <p:grpSpPr>
        <a:xfrm>
          <a:off x="0" y="0"/>
          <a:ext cx="0" cy="0"/>
          <a:chOff x="0" y="0"/>
          <a:chExt cx="0" cy="0"/>
        </a:xfrm>
      </p:grpSpPr>
      <p:sp>
        <p:nvSpPr>
          <p:cNvPr id="112" name="Google Shape;112;g2633e2a01ab_0_20"/>
          <p:cNvSpPr txBox="1"/>
          <p:nvPr/>
        </p:nvSpPr>
        <p:spPr>
          <a:xfrm>
            <a:off x="3059907" y="361331"/>
            <a:ext cx="61008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202122"/>
                </a:solidFill>
                <a:latin typeface="Times New Roman"/>
                <a:ea typeface="Times New Roman"/>
                <a:cs typeface="Times New Roman"/>
                <a:sym typeface="Times New Roman"/>
              </a:rPr>
              <a:t>Data and Methodology</a:t>
            </a:r>
            <a:endParaRPr b="1" sz="3200">
              <a:solidFill>
                <a:schemeClr val="dk1"/>
              </a:solidFill>
              <a:latin typeface="Times New Roman"/>
              <a:ea typeface="Times New Roman"/>
              <a:cs typeface="Times New Roman"/>
              <a:sym typeface="Times New Roman"/>
            </a:endParaRPr>
          </a:p>
        </p:txBody>
      </p:sp>
      <p:sp>
        <p:nvSpPr>
          <p:cNvPr id="113" name="Google Shape;113;g2633e2a01ab_0_20"/>
          <p:cNvSpPr txBox="1"/>
          <p:nvPr/>
        </p:nvSpPr>
        <p:spPr>
          <a:xfrm>
            <a:off x="512600" y="1135975"/>
            <a:ext cx="10978200" cy="3355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Data Source and variables:</a:t>
            </a:r>
            <a:endParaRPr b="1"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Many thanks to data from the Alipay AntFin Open Research Laboratory.</a:t>
            </a:r>
            <a:endParaRPr sz="2000">
              <a:solidFill>
                <a:schemeClr val="dk1"/>
              </a:solidFill>
              <a:latin typeface="Times New Roman"/>
              <a:ea typeface="Times New Roman"/>
              <a:cs typeface="Times New Roman"/>
              <a:sym typeface="Times New Roman"/>
            </a:endParaRPr>
          </a:p>
          <a:p>
            <a:pPr indent="-355600" lvl="0" marL="4572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Data across </a:t>
            </a:r>
            <a:r>
              <a:rPr b="1" lang="en-US" sz="2600">
                <a:solidFill>
                  <a:srgbClr val="BF9000"/>
                </a:solidFill>
                <a:latin typeface="Times New Roman"/>
                <a:ea typeface="Times New Roman"/>
                <a:cs typeface="Times New Roman"/>
                <a:sym typeface="Times New Roman"/>
              </a:rPr>
              <a:t>200,000</a:t>
            </a:r>
            <a:r>
              <a:rPr lang="en-US" sz="2000">
                <a:solidFill>
                  <a:schemeClr val="dk1"/>
                </a:solidFill>
                <a:latin typeface="Times New Roman"/>
                <a:ea typeface="Times New Roman"/>
                <a:cs typeface="Times New Roman"/>
                <a:sym typeface="Times New Roman"/>
              </a:rPr>
              <a:t> investors</a:t>
            </a:r>
            <a:endParaRPr sz="2000">
              <a:solidFill>
                <a:schemeClr val="dk1"/>
              </a:solidFill>
              <a:latin typeface="Times New Roman"/>
              <a:ea typeface="Times New Roman"/>
              <a:cs typeface="Times New Roman"/>
              <a:sym typeface="Times New Roman"/>
            </a:endParaRPr>
          </a:p>
          <a:p>
            <a:pPr indent="-355600" lvl="0" marL="4572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Spanning</a:t>
            </a:r>
            <a:r>
              <a:rPr b="1" lang="en-US" sz="2000">
                <a:solidFill>
                  <a:schemeClr val="dk1"/>
                </a:solidFill>
                <a:latin typeface="Times New Roman"/>
                <a:ea typeface="Times New Roman"/>
                <a:cs typeface="Times New Roman"/>
                <a:sym typeface="Times New Roman"/>
              </a:rPr>
              <a:t> </a:t>
            </a:r>
            <a:r>
              <a:rPr b="1" lang="en-US" sz="2600">
                <a:solidFill>
                  <a:srgbClr val="BF9000"/>
                </a:solidFill>
                <a:latin typeface="Times New Roman"/>
                <a:ea typeface="Times New Roman"/>
                <a:cs typeface="Times New Roman"/>
                <a:sym typeface="Times New Roman"/>
              </a:rPr>
              <a:t>2019 to 2020</a:t>
            </a:r>
            <a:endParaRPr sz="2600">
              <a:solidFill>
                <a:schemeClr val="dk1"/>
              </a:solidFill>
              <a:latin typeface="Times New Roman"/>
              <a:ea typeface="Times New Roman"/>
              <a:cs typeface="Times New Roman"/>
              <a:sym typeface="Times New Roman"/>
            </a:endParaRPr>
          </a:p>
          <a:p>
            <a:pPr indent="-355600" lvl="0" marL="4572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Including report month, fund code, account ID, fund holding amounts, capital gains, dividends, and investors’ monthly consumption amounts.</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Methodology:</a:t>
            </a:r>
            <a:endParaRPr b="1"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Employed two-way fixed effects and difference-in-differences analyses</a:t>
            </a:r>
            <a:endParaRPr sz="2000">
              <a:solidFill>
                <a:schemeClr val="dk1"/>
              </a:solidFill>
              <a:latin typeface="Times New Roman"/>
              <a:ea typeface="Times New Roman"/>
              <a:cs typeface="Times New Roman"/>
              <a:sym typeface="Times New Roman"/>
            </a:endParaRPr>
          </a:p>
        </p:txBody>
      </p:sp>
      <p:pic>
        <p:nvPicPr>
          <p:cNvPr id="114" name="Google Shape;114;g2633e2a01ab_0_20"/>
          <p:cNvPicPr preferRelativeResize="0"/>
          <p:nvPr/>
        </p:nvPicPr>
        <p:blipFill>
          <a:blip r:embed="rId4">
            <a:alphaModFix/>
          </a:blip>
          <a:stretch>
            <a:fillRect/>
          </a:stretch>
        </p:blipFill>
        <p:spPr>
          <a:xfrm>
            <a:off x="8583575" y="1033875"/>
            <a:ext cx="2747350" cy="1269475"/>
          </a:xfrm>
          <a:prstGeom prst="rect">
            <a:avLst/>
          </a:prstGeom>
          <a:noFill/>
          <a:ln>
            <a:noFill/>
          </a:ln>
        </p:spPr>
      </p:pic>
      <p:sp>
        <p:nvSpPr>
          <p:cNvPr id="115" name="Google Shape;115;g2633e2a01ab_0_20"/>
          <p:cNvSpPr/>
          <p:nvPr/>
        </p:nvSpPr>
        <p:spPr>
          <a:xfrm>
            <a:off x="63900" y="6385450"/>
            <a:ext cx="2709000" cy="297000"/>
          </a:xfrm>
          <a:prstGeom prst="homePlate">
            <a:avLst>
              <a:gd fmla="val 50000" name="adj"/>
            </a:avLst>
          </a:prstGeom>
          <a:solidFill>
            <a:srgbClr val="DBDBD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rgbClr val="000000"/>
              </a:buClr>
              <a:buSzPts val="1100"/>
              <a:buFont typeface="Arial"/>
              <a:buNone/>
            </a:pPr>
            <a:r>
              <a:rPr lang="en-US">
                <a:solidFill>
                  <a:schemeClr val="dk1"/>
                </a:solidFill>
                <a:latin typeface="Times New Roman"/>
                <a:ea typeface="Times New Roman"/>
                <a:cs typeface="Times New Roman"/>
                <a:sym typeface="Times New Roman"/>
              </a:rPr>
              <a:t>Motivation and research question</a:t>
            </a:r>
            <a:endParaRPr sz="1400">
              <a:solidFill>
                <a:schemeClr val="dk1"/>
              </a:solidFill>
              <a:latin typeface="Times New Roman"/>
              <a:ea typeface="Times New Roman"/>
              <a:cs typeface="Times New Roman"/>
              <a:sym typeface="Times New Roman"/>
            </a:endParaRPr>
          </a:p>
        </p:txBody>
      </p:sp>
      <p:sp>
        <p:nvSpPr>
          <p:cNvPr id="116" name="Google Shape;116;g2633e2a01ab_0_20"/>
          <p:cNvSpPr/>
          <p:nvPr/>
        </p:nvSpPr>
        <p:spPr>
          <a:xfrm>
            <a:off x="2700009" y="6385454"/>
            <a:ext cx="2400300" cy="297000"/>
          </a:xfrm>
          <a:prstGeom prst="chevron">
            <a:avLst>
              <a:gd fmla="val 50000" name="adj"/>
            </a:avLst>
          </a:prstGeom>
          <a:solidFill>
            <a:srgbClr val="003976"/>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400"/>
              <a:buFont typeface="Times New Roman"/>
              <a:buNone/>
            </a:pPr>
            <a:r>
              <a:rPr lang="en-US">
                <a:solidFill>
                  <a:schemeClr val="lt1"/>
                </a:solidFill>
                <a:latin typeface="Times New Roman"/>
                <a:ea typeface="Times New Roman"/>
                <a:cs typeface="Times New Roman"/>
                <a:sym typeface="Times New Roman"/>
              </a:rPr>
              <a:t>Data and Methodology</a:t>
            </a:r>
            <a:endParaRPr>
              <a:solidFill>
                <a:schemeClr val="lt1"/>
              </a:solidFill>
              <a:latin typeface="Times New Roman"/>
              <a:ea typeface="Times New Roman"/>
              <a:cs typeface="Times New Roman"/>
              <a:sym typeface="Times New Roman"/>
            </a:endParaRPr>
          </a:p>
        </p:txBody>
      </p:sp>
      <p:sp>
        <p:nvSpPr>
          <p:cNvPr id="117" name="Google Shape;117;g2633e2a01ab_0_20"/>
          <p:cNvSpPr/>
          <p:nvPr/>
        </p:nvSpPr>
        <p:spPr>
          <a:xfrm>
            <a:off x="5046000" y="6386050"/>
            <a:ext cx="1987200" cy="2958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Key related work</a:t>
            </a:r>
            <a:r>
              <a:rPr lang="en-US">
                <a:solidFill>
                  <a:schemeClr val="dk1"/>
                </a:solidFill>
                <a:latin typeface="Times New Roman"/>
                <a:ea typeface="Times New Roman"/>
                <a:cs typeface="Times New Roman"/>
                <a:sym typeface="Times New Roman"/>
              </a:rPr>
              <a:t>s</a:t>
            </a:r>
            <a:endParaRPr sz="1400">
              <a:solidFill>
                <a:schemeClr val="dk1"/>
              </a:solidFill>
              <a:latin typeface="Calibri"/>
              <a:ea typeface="Calibri"/>
              <a:cs typeface="Calibri"/>
              <a:sym typeface="Calibri"/>
            </a:endParaRPr>
          </a:p>
        </p:txBody>
      </p:sp>
      <p:sp>
        <p:nvSpPr>
          <p:cNvPr id="118" name="Google Shape;118;g2633e2a01ab_0_20"/>
          <p:cNvSpPr/>
          <p:nvPr/>
        </p:nvSpPr>
        <p:spPr>
          <a:xfrm>
            <a:off x="6997100" y="6386950"/>
            <a:ext cx="16047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Key findings</a:t>
            </a:r>
            <a:endParaRPr sz="1400">
              <a:solidFill>
                <a:schemeClr val="dk1"/>
              </a:solidFill>
              <a:latin typeface="Times New Roman"/>
              <a:ea typeface="Times New Roman"/>
              <a:cs typeface="Times New Roman"/>
              <a:sym typeface="Times New Roman"/>
            </a:endParaRPr>
          </a:p>
        </p:txBody>
      </p:sp>
      <p:sp>
        <p:nvSpPr>
          <p:cNvPr id="119" name="Google Shape;119;g2633e2a01ab_0_20"/>
          <p:cNvSpPr/>
          <p:nvPr/>
        </p:nvSpPr>
        <p:spPr>
          <a:xfrm>
            <a:off x="8529225" y="6386950"/>
            <a:ext cx="16047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Significance</a:t>
            </a:r>
            <a:endParaRPr sz="1400">
              <a:solidFill>
                <a:schemeClr val="dk1"/>
              </a:solidFill>
              <a:latin typeface="Times New Roman"/>
              <a:ea typeface="Times New Roman"/>
              <a:cs typeface="Times New Roman"/>
              <a:sym typeface="Times New Roman"/>
            </a:endParaRPr>
          </a:p>
        </p:txBody>
      </p:sp>
      <p:sp>
        <p:nvSpPr>
          <p:cNvPr id="120" name="Google Shape;120;g2633e2a01ab_0_20"/>
          <p:cNvSpPr/>
          <p:nvPr/>
        </p:nvSpPr>
        <p:spPr>
          <a:xfrm>
            <a:off x="10083200" y="6386950"/>
            <a:ext cx="10281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Q&amp;A</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Motivation and research question</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Data and Methodology</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Key related works</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Key findings</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Significance</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Q&amp;A</a:t>
            </a:r>
            <a:endParaRPr sz="1800">
              <a:solidFill>
                <a:schemeClr val="lt1"/>
              </a:solidFill>
              <a:latin typeface="Calibri"/>
              <a:ea typeface="Calibri"/>
              <a:cs typeface="Calibri"/>
              <a:sym typeface="Calibri"/>
            </a:endParaRPr>
          </a:p>
        </p:txBody>
      </p:sp>
      <p:sp>
        <p:nvSpPr>
          <p:cNvPr id="127" name="Google Shape;127;p2"/>
          <p:cNvSpPr/>
          <p:nvPr/>
        </p:nvSpPr>
        <p:spPr>
          <a:xfrm flipH="1" rot="10800000">
            <a:off x="2" y="0"/>
            <a:ext cx="12191998" cy="1575955"/>
          </a:xfrm>
          <a:prstGeom prst="rect">
            <a:avLst/>
          </a:prstGeom>
          <a:gradFill>
            <a:gsLst>
              <a:gs pos="0">
                <a:srgbClr val="000000">
                  <a:alpha val="95686"/>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2"/>
          <p:cNvSpPr/>
          <p:nvPr/>
        </p:nvSpPr>
        <p:spPr>
          <a:xfrm>
            <a:off x="394369" y="0"/>
            <a:ext cx="7734487" cy="1575461"/>
          </a:xfrm>
          <a:prstGeom prst="rect">
            <a:avLst/>
          </a:prstGeom>
          <a:gradFill>
            <a:gsLst>
              <a:gs pos="0">
                <a:srgbClr val="4472C4">
                  <a:alpha val="16862"/>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2"/>
          <p:cNvSpPr/>
          <p:nvPr/>
        </p:nvSpPr>
        <p:spPr>
          <a:xfrm rot="-5400000">
            <a:off x="5307778" y="-5307778"/>
            <a:ext cx="1576446" cy="12192002"/>
          </a:xfrm>
          <a:prstGeom prst="rect">
            <a:avLst/>
          </a:prstGeom>
          <a:gradFill>
            <a:gsLst>
              <a:gs pos="0">
                <a:srgbClr val="4472C4">
                  <a:alpha val="0"/>
                </a:srgbClr>
              </a:gs>
              <a:gs pos="23000">
                <a:srgbClr val="4472C4">
                  <a:alpha val="0"/>
                </a:srgbClr>
              </a:gs>
              <a:gs pos="99000">
                <a:srgbClr val="1F3864">
                  <a:alpha val="71764"/>
                </a:srgbClr>
              </a:gs>
              <a:gs pos="100000">
                <a:srgbClr val="1F3864">
                  <a:alpha val="71764"/>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2"/>
          <p:cNvSpPr txBox="1"/>
          <p:nvPr/>
        </p:nvSpPr>
        <p:spPr>
          <a:xfrm>
            <a:off x="235041" y="22955"/>
            <a:ext cx="10030023" cy="99108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US" sz="3200" u="none" strike="noStrike">
                <a:solidFill>
                  <a:srgbClr val="FFFFFF"/>
                </a:solidFill>
                <a:latin typeface="Times New Roman"/>
                <a:ea typeface="Times New Roman"/>
                <a:cs typeface="Times New Roman"/>
                <a:sym typeface="Times New Roman"/>
              </a:rPr>
              <a:t>Key Related Work</a:t>
            </a:r>
            <a:endParaRPr b="1" sz="3200">
              <a:solidFill>
                <a:srgbClr val="FFFFFF"/>
              </a:solidFill>
              <a:latin typeface="Times New Roman"/>
              <a:ea typeface="Times New Roman"/>
              <a:cs typeface="Times New Roman"/>
              <a:sym typeface="Times New Roman"/>
            </a:endParaRPr>
          </a:p>
        </p:txBody>
      </p:sp>
      <p:sp>
        <p:nvSpPr>
          <p:cNvPr id="131" name="Google Shape;131;p2"/>
          <p:cNvSpPr txBox="1"/>
          <p:nvPr/>
        </p:nvSpPr>
        <p:spPr>
          <a:xfrm>
            <a:off x="235041" y="1051980"/>
            <a:ext cx="5405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DDEAF6"/>
                </a:solidFill>
                <a:latin typeface="Times New Roman"/>
                <a:ea typeface="Times New Roman"/>
                <a:cs typeface="Times New Roman"/>
                <a:sym typeface="Times New Roman"/>
              </a:rPr>
              <a:t>COVID-19 Pandemic and Financial Market Impact</a:t>
            </a:r>
            <a:endParaRPr b="1" sz="1800">
              <a:solidFill>
                <a:srgbClr val="DDEAF6"/>
              </a:solidFill>
              <a:latin typeface="Times New Roman"/>
              <a:ea typeface="Times New Roman"/>
              <a:cs typeface="Times New Roman"/>
              <a:sym typeface="Times New Roman"/>
            </a:endParaRPr>
          </a:p>
        </p:txBody>
      </p:sp>
      <p:sp>
        <p:nvSpPr>
          <p:cNvPr id="132" name="Google Shape;132;p2"/>
          <p:cNvSpPr txBox="1"/>
          <p:nvPr/>
        </p:nvSpPr>
        <p:spPr>
          <a:xfrm>
            <a:off x="5836226" y="774981"/>
            <a:ext cx="396668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DDEAF6"/>
                </a:solidFill>
                <a:latin typeface="Times New Roman"/>
                <a:ea typeface="Times New Roman"/>
                <a:cs typeface="Times New Roman"/>
                <a:sym typeface="Times New Roman"/>
              </a:rPr>
              <a:t>Income Inequality, Consumption and Investment Inequality</a:t>
            </a:r>
            <a:endParaRPr b="1" sz="1800">
              <a:solidFill>
                <a:srgbClr val="DDEAF6"/>
              </a:solidFill>
              <a:latin typeface="Times New Roman"/>
              <a:ea typeface="Times New Roman"/>
              <a:cs typeface="Times New Roman"/>
              <a:sym typeface="Times New Roman"/>
            </a:endParaRPr>
          </a:p>
        </p:txBody>
      </p:sp>
      <p:sp>
        <p:nvSpPr>
          <p:cNvPr id="133" name="Google Shape;133;p2"/>
          <p:cNvSpPr/>
          <p:nvPr/>
        </p:nvSpPr>
        <p:spPr>
          <a:xfrm>
            <a:off x="235041" y="1708870"/>
            <a:ext cx="1116900" cy="1036996"/>
          </a:xfrm>
          <a:prstGeom prst="rect">
            <a:avLst/>
          </a:prstGeom>
          <a:solidFill>
            <a:srgbClr val="2F549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200"/>
              <a:buFont typeface="Times New Roman"/>
              <a:buNone/>
            </a:pPr>
            <a:r>
              <a:rPr lang="en-US" sz="1200">
                <a:solidFill>
                  <a:schemeClr val="lt1"/>
                </a:solidFill>
                <a:latin typeface="Times New Roman"/>
                <a:ea typeface="Times New Roman"/>
                <a:cs typeface="Times New Roman"/>
                <a:sym typeface="Times New Roman"/>
              </a:rPr>
              <a:t>Epidemiology</a:t>
            </a:r>
            <a:r>
              <a:rPr lang="en-US" sz="1200">
                <a:solidFill>
                  <a:srgbClr val="FFFFFF"/>
                </a:solidFill>
                <a:latin typeface="Times New Roman"/>
                <a:ea typeface="Times New Roman"/>
                <a:cs typeface="Times New Roman"/>
                <a:sym typeface="Times New Roman"/>
              </a:rPr>
              <a:t> and policy</a:t>
            </a:r>
            <a:endParaRPr sz="1200">
              <a:solidFill>
                <a:srgbClr val="FFFFFF"/>
              </a:solidFill>
              <a:latin typeface="Times New Roman"/>
              <a:ea typeface="Times New Roman"/>
              <a:cs typeface="Times New Roman"/>
              <a:sym typeface="Times New Roman"/>
            </a:endParaRPr>
          </a:p>
        </p:txBody>
      </p:sp>
      <p:sp>
        <p:nvSpPr>
          <p:cNvPr id="134" name="Google Shape;134;p2"/>
          <p:cNvSpPr/>
          <p:nvPr/>
        </p:nvSpPr>
        <p:spPr>
          <a:xfrm>
            <a:off x="235041" y="2828982"/>
            <a:ext cx="1116900" cy="1491028"/>
          </a:xfrm>
          <a:prstGeom prst="rect">
            <a:avLst/>
          </a:prstGeom>
          <a:solidFill>
            <a:srgbClr val="2F549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rgbClr val="FFFFFF"/>
              </a:buClr>
              <a:buSzPts val="1200"/>
              <a:buFont typeface="Times New Roman"/>
              <a:buNone/>
            </a:pPr>
            <a:r>
              <a:rPr lang="en-US" sz="1200">
                <a:solidFill>
                  <a:srgbClr val="FFFFFF"/>
                </a:solidFill>
                <a:latin typeface="Times New Roman"/>
                <a:ea typeface="Times New Roman"/>
                <a:cs typeface="Times New Roman"/>
                <a:sym typeface="Times New Roman"/>
              </a:rPr>
              <a:t>Pandemic on consumption</a:t>
            </a:r>
            <a:endParaRPr sz="1200">
              <a:solidFill>
                <a:srgbClr val="FFFFFF"/>
              </a:solidFill>
              <a:latin typeface="Times New Roman"/>
              <a:ea typeface="Times New Roman"/>
              <a:cs typeface="Times New Roman"/>
              <a:sym typeface="Times New Roman"/>
            </a:endParaRPr>
          </a:p>
        </p:txBody>
      </p:sp>
      <p:sp>
        <p:nvSpPr>
          <p:cNvPr id="135" name="Google Shape;135;p2"/>
          <p:cNvSpPr/>
          <p:nvPr/>
        </p:nvSpPr>
        <p:spPr>
          <a:xfrm>
            <a:off x="235037" y="4396821"/>
            <a:ext cx="1116900" cy="1551616"/>
          </a:xfrm>
          <a:prstGeom prst="rect">
            <a:avLst/>
          </a:prstGeom>
          <a:solidFill>
            <a:srgbClr val="2F549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rgbClr val="FFFFFF"/>
              </a:buClr>
              <a:buSzPts val="1200"/>
              <a:buFont typeface="Times New Roman"/>
              <a:buNone/>
            </a:pPr>
            <a:r>
              <a:rPr lang="en-US" sz="1200">
                <a:solidFill>
                  <a:srgbClr val="FFFFFF"/>
                </a:solidFill>
                <a:latin typeface="Times New Roman"/>
                <a:ea typeface="Times New Roman"/>
                <a:cs typeface="Times New Roman"/>
                <a:sym typeface="Times New Roman"/>
              </a:rPr>
              <a:t>Pandemic on investment</a:t>
            </a:r>
            <a:endParaRPr sz="1200">
              <a:solidFill>
                <a:srgbClr val="FFFFFF"/>
              </a:solidFill>
              <a:latin typeface="Times New Roman"/>
              <a:ea typeface="Times New Roman"/>
              <a:cs typeface="Times New Roman"/>
              <a:sym typeface="Times New Roman"/>
            </a:endParaRPr>
          </a:p>
        </p:txBody>
      </p:sp>
      <p:sp>
        <p:nvSpPr>
          <p:cNvPr id="136" name="Google Shape;136;p2"/>
          <p:cNvSpPr/>
          <p:nvPr/>
        </p:nvSpPr>
        <p:spPr>
          <a:xfrm>
            <a:off x="1446590" y="1708869"/>
            <a:ext cx="1369761" cy="527195"/>
          </a:xfrm>
          <a:prstGeom prst="rect">
            <a:avLst/>
          </a:prstGeom>
          <a:solidFill>
            <a:srgbClr val="DDEAF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Antras et al. SIR model</a:t>
            </a:r>
            <a:endParaRPr sz="1200">
              <a:solidFill>
                <a:schemeClr val="dk1"/>
              </a:solidFill>
              <a:latin typeface="Times New Roman"/>
              <a:ea typeface="Times New Roman"/>
              <a:cs typeface="Times New Roman"/>
              <a:sym typeface="Times New Roman"/>
            </a:endParaRPr>
          </a:p>
        </p:txBody>
      </p:sp>
      <p:sp>
        <p:nvSpPr>
          <p:cNvPr id="137" name="Google Shape;137;p2"/>
          <p:cNvSpPr/>
          <p:nvPr/>
        </p:nvSpPr>
        <p:spPr>
          <a:xfrm>
            <a:off x="1432961" y="2291940"/>
            <a:ext cx="1369760" cy="453925"/>
          </a:xfrm>
          <a:prstGeom prst="rect">
            <a:avLst/>
          </a:prstGeom>
          <a:solidFill>
            <a:srgbClr val="DDEAF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Lai’s NPI model</a:t>
            </a:r>
            <a:endParaRPr sz="1200">
              <a:solidFill>
                <a:schemeClr val="dk1"/>
              </a:solidFill>
              <a:latin typeface="Calibri"/>
              <a:ea typeface="Calibri"/>
              <a:cs typeface="Calibri"/>
              <a:sym typeface="Calibri"/>
            </a:endParaRPr>
          </a:p>
        </p:txBody>
      </p:sp>
      <p:sp>
        <p:nvSpPr>
          <p:cNvPr id="138" name="Google Shape;138;p2"/>
          <p:cNvSpPr/>
          <p:nvPr/>
        </p:nvSpPr>
        <p:spPr>
          <a:xfrm>
            <a:off x="1446589" y="2850790"/>
            <a:ext cx="1369759" cy="476547"/>
          </a:xfrm>
          <a:prstGeom prst="rect">
            <a:avLst/>
          </a:prstGeom>
          <a:solidFill>
            <a:srgbClr val="DDEAF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lang="en-US" sz="1200">
                <a:solidFill>
                  <a:schemeClr val="dk1"/>
                </a:solidFill>
                <a:latin typeface="Times New Roman"/>
                <a:ea typeface="Times New Roman"/>
                <a:cs typeface="Times New Roman"/>
                <a:sym typeface="Times New Roman"/>
              </a:rPr>
              <a:t>CEIC’s Chinese consumption</a:t>
            </a:r>
            <a:endParaRPr sz="1200">
              <a:solidFill>
                <a:schemeClr val="dk1"/>
              </a:solidFill>
              <a:latin typeface="Times New Roman"/>
              <a:ea typeface="Times New Roman"/>
              <a:cs typeface="Times New Roman"/>
              <a:sym typeface="Times New Roman"/>
            </a:endParaRPr>
          </a:p>
        </p:txBody>
      </p:sp>
      <p:sp>
        <p:nvSpPr>
          <p:cNvPr id="139" name="Google Shape;139;p2"/>
          <p:cNvSpPr/>
          <p:nvPr/>
        </p:nvSpPr>
        <p:spPr>
          <a:xfrm>
            <a:off x="1432963" y="3371976"/>
            <a:ext cx="1369758" cy="449334"/>
          </a:xfrm>
          <a:prstGeom prst="rect">
            <a:avLst/>
          </a:prstGeom>
          <a:solidFill>
            <a:srgbClr val="DDEAF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Eichenbaum from global side</a:t>
            </a:r>
            <a:endParaRPr sz="1200">
              <a:solidFill>
                <a:schemeClr val="dk1"/>
              </a:solidFill>
              <a:latin typeface="Times New Roman"/>
              <a:ea typeface="Times New Roman"/>
              <a:cs typeface="Times New Roman"/>
              <a:sym typeface="Times New Roman"/>
            </a:endParaRPr>
          </a:p>
        </p:txBody>
      </p:sp>
      <p:sp>
        <p:nvSpPr>
          <p:cNvPr id="140" name="Google Shape;140;p2"/>
          <p:cNvSpPr/>
          <p:nvPr/>
        </p:nvSpPr>
        <p:spPr>
          <a:xfrm>
            <a:off x="2910999" y="1708869"/>
            <a:ext cx="2512771" cy="1036996"/>
          </a:xfrm>
          <a:prstGeom prst="rect">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1200">
                <a:solidFill>
                  <a:srgbClr val="374151"/>
                </a:solidFill>
                <a:latin typeface="Times New Roman"/>
                <a:ea typeface="Times New Roman"/>
                <a:cs typeface="Times New Roman"/>
                <a:sym typeface="Times New Roman"/>
              </a:rPr>
              <a:t>These two foundational works of epidemiology and social policy in COVID-19 lay background for my study in extensive and persistence of risk</a:t>
            </a:r>
            <a:endParaRPr sz="1200">
              <a:solidFill>
                <a:schemeClr val="dk1"/>
              </a:solidFill>
              <a:latin typeface="Times New Roman"/>
              <a:ea typeface="Times New Roman"/>
              <a:cs typeface="Times New Roman"/>
              <a:sym typeface="Times New Roman"/>
            </a:endParaRPr>
          </a:p>
        </p:txBody>
      </p:sp>
      <p:sp>
        <p:nvSpPr>
          <p:cNvPr id="141" name="Google Shape;141;p2"/>
          <p:cNvSpPr/>
          <p:nvPr/>
        </p:nvSpPr>
        <p:spPr>
          <a:xfrm>
            <a:off x="2937242" y="2850790"/>
            <a:ext cx="2486528" cy="476547"/>
          </a:xfrm>
          <a:prstGeom prst="rect">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rgbClr val="374151"/>
                </a:solidFill>
                <a:latin typeface="Times New Roman"/>
                <a:ea typeface="Times New Roman"/>
                <a:cs typeface="Times New Roman"/>
                <a:sym typeface="Times New Roman"/>
              </a:rPr>
              <a:t>cautious consumer behavior </a:t>
            </a:r>
            <a:r>
              <a:rPr lang="en-US" sz="1200">
                <a:solidFill>
                  <a:srgbClr val="374151"/>
                </a:solidFill>
                <a:latin typeface="Times New Roman"/>
                <a:ea typeface="Times New Roman"/>
                <a:cs typeface="Times New Roman"/>
                <a:sym typeface="Times New Roman"/>
              </a:rPr>
              <a:t>during</a:t>
            </a:r>
            <a:r>
              <a:rPr lang="en-US" sz="1200">
                <a:solidFill>
                  <a:srgbClr val="374151"/>
                </a:solidFill>
                <a:latin typeface="Times New Roman"/>
                <a:ea typeface="Times New Roman"/>
                <a:cs typeface="Times New Roman"/>
                <a:sym typeface="Times New Roman"/>
              </a:rPr>
              <a:t> pandemic, key aspect of my capstone</a:t>
            </a:r>
            <a:endParaRPr sz="1200">
              <a:solidFill>
                <a:srgbClr val="374151"/>
              </a:solidFill>
              <a:latin typeface="Times New Roman"/>
              <a:ea typeface="Times New Roman"/>
              <a:cs typeface="Times New Roman"/>
              <a:sym typeface="Times New Roman"/>
            </a:endParaRPr>
          </a:p>
        </p:txBody>
      </p:sp>
      <p:sp>
        <p:nvSpPr>
          <p:cNvPr id="142" name="Google Shape;142;p2"/>
          <p:cNvSpPr/>
          <p:nvPr/>
        </p:nvSpPr>
        <p:spPr>
          <a:xfrm>
            <a:off x="2937242" y="3398804"/>
            <a:ext cx="2486528" cy="449334"/>
          </a:xfrm>
          <a:prstGeom prst="rect">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None/>
            </a:pPr>
            <a:r>
              <a:rPr b="0" i="0" lang="en-US" sz="1200" u="none" strike="noStrike">
                <a:solidFill>
                  <a:srgbClr val="374151"/>
                </a:solidFill>
                <a:latin typeface="Times New Roman"/>
                <a:ea typeface="Times New Roman"/>
                <a:cs typeface="Times New Roman"/>
                <a:sym typeface="Times New Roman"/>
              </a:rPr>
              <a:t>consumption’s macroeconomic </a:t>
            </a:r>
            <a:r>
              <a:rPr lang="en-US" sz="1200">
                <a:solidFill>
                  <a:srgbClr val="374151"/>
                </a:solidFill>
                <a:latin typeface="Times New Roman"/>
                <a:ea typeface="Times New Roman"/>
                <a:cs typeface="Times New Roman"/>
                <a:sym typeface="Times New Roman"/>
              </a:rPr>
              <a:t>link to</a:t>
            </a:r>
            <a:r>
              <a:rPr b="0" i="0" lang="en-US" sz="1200" u="none" strike="noStrike">
                <a:solidFill>
                  <a:srgbClr val="374151"/>
                </a:solidFill>
                <a:latin typeface="Times New Roman"/>
                <a:ea typeface="Times New Roman"/>
                <a:cs typeface="Times New Roman"/>
                <a:sym typeface="Times New Roman"/>
              </a:rPr>
              <a:t> recessions</a:t>
            </a:r>
            <a:endParaRPr sz="1200">
              <a:solidFill>
                <a:schemeClr val="dk1"/>
              </a:solidFill>
              <a:latin typeface="Times New Roman"/>
              <a:ea typeface="Times New Roman"/>
              <a:cs typeface="Times New Roman"/>
              <a:sym typeface="Times New Roman"/>
            </a:endParaRPr>
          </a:p>
        </p:txBody>
      </p:sp>
      <p:sp>
        <p:nvSpPr>
          <p:cNvPr id="143" name="Google Shape;143;p2"/>
          <p:cNvSpPr/>
          <p:nvPr/>
        </p:nvSpPr>
        <p:spPr>
          <a:xfrm>
            <a:off x="1432965" y="3876992"/>
            <a:ext cx="1369756" cy="443018"/>
          </a:xfrm>
          <a:prstGeom prst="rect">
            <a:avLst/>
          </a:prstGeom>
          <a:solidFill>
            <a:srgbClr val="DDEAF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lang="en-US" sz="1200">
                <a:solidFill>
                  <a:schemeClr val="dk1"/>
                </a:solidFill>
                <a:latin typeface="Times New Roman"/>
                <a:ea typeface="Times New Roman"/>
                <a:cs typeface="Times New Roman"/>
                <a:sym typeface="Times New Roman"/>
              </a:rPr>
              <a:t>Galiani from sector side</a:t>
            </a:r>
            <a:endParaRPr sz="1200">
              <a:solidFill>
                <a:schemeClr val="dk1"/>
              </a:solidFill>
              <a:latin typeface="Times New Roman"/>
              <a:ea typeface="Times New Roman"/>
              <a:cs typeface="Times New Roman"/>
              <a:sym typeface="Times New Roman"/>
            </a:endParaRPr>
          </a:p>
        </p:txBody>
      </p:sp>
      <p:sp>
        <p:nvSpPr>
          <p:cNvPr id="144" name="Google Shape;144;p2"/>
          <p:cNvSpPr/>
          <p:nvPr/>
        </p:nvSpPr>
        <p:spPr>
          <a:xfrm>
            <a:off x="1459712" y="4928675"/>
            <a:ext cx="1369755" cy="521330"/>
          </a:xfrm>
          <a:prstGeom prst="rect">
            <a:avLst/>
          </a:prstGeom>
          <a:solidFill>
            <a:srgbClr val="DDEAF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Al-Awadhi et al</a:t>
            </a:r>
            <a:endParaRPr sz="1200">
              <a:solidFill>
                <a:schemeClr val="dk1"/>
              </a:solidFill>
              <a:latin typeface="Times New Roman"/>
              <a:ea typeface="Times New Roman"/>
              <a:cs typeface="Times New Roman"/>
              <a:sym typeface="Times New Roman"/>
            </a:endParaRPr>
          </a:p>
        </p:txBody>
      </p:sp>
      <p:sp>
        <p:nvSpPr>
          <p:cNvPr id="145" name="Google Shape;145;p2"/>
          <p:cNvSpPr/>
          <p:nvPr/>
        </p:nvSpPr>
        <p:spPr>
          <a:xfrm>
            <a:off x="2937241" y="4933446"/>
            <a:ext cx="2486527" cy="521330"/>
          </a:xfrm>
          <a:prstGeom prst="rect">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rgbClr val="374151"/>
                </a:solidFill>
                <a:latin typeface="Times New Roman"/>
                <a:ea typeface="Times New Roman"/>
                <a:cs typeface="Times New Roman"/>
                <a:sym typeface="Times New Roman"/>
              </a:rPr>
              <a:t> </a:t>
            </a:r>
            <a:r>
              <a:rPr b="0" i="0" lang="en-US" sz="1200" u="none" strike="noStrike">
                <a:solidFill>
                  <a:srgbClr val="374151"/>
                </a:solidFill>
                <a:latin typeface="Times New Roman"/>
                <a:ea typeface="Times New Roman"/>
                <a:cs typeface="Times New Roman"/>
                <a:sym typeface="Times New Roman"/>
              </a:rPr>
              <a:t>negative correlation between stock returns and the confirmed cases and deaths growth</a:t>
            </a:r>
            <a:endParaRPr b="0" i="0" sz="1200" u="none" strike="noStrike">
              <a:solidFill>
                <a:srgbClr val="374151"/>
              </a:solidFill>
              <a:latin typeface="Times New Roman"/>
              <a:ea typeface="Times New Roman"/>
              <a:cs typeface="Times New Roman"/>
              <a:sym typeface="Times New Roman"/>
            </a:endParaRPr>
          </a:p>
        </p:txBody>
      </p:sp>
      <p:sp>
        <p:nvSpPr>
          <p:cNvPr id="146" name="Google Shape;146;p2"/>
          <p:cNvSpPr/>
          <p:nvPr/>
        </p:nvSpPr>
        <p:spPr>
          <a:xfrm>
            <a:off x="1459711" y="5530363"/>
            <a:ext cx="1369755" cy="407590"/>
          </a:xfrm>
          <a:prstGeom prst="rect">
            <a:avLst/>
          </a:prstGeom>
          <a:solidFill>
            <a:srgbClr val="DDEAF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Interaction</a:t>
            </a:r>
            <a:endParaRPr sz="1200">
              <a:solidFill>
                <a:schemeClr val="dk1"/>
              </a:solidFill>
              <a:latin typeface="Times New Roman"/>
              <a:ea typeface="Times New Roman"/>
              <a:cs typeface="Times New Roman"/>
              <a:sym typeface="Times New Roman"/>
            </a:endParaRPr>
          </a:p>
        </p:txBody>
      </p:sp>
      <p:sp>
        <p:nvSpPr>
          <p:cNvPr id="147" name="Google Shape;147;p2"/>
          <p:cNvSpPr/>
          <p:nvPr/>
        </p:nvSpPr>
        <p:spPr>
          <a:xfrm>
            <a:off x="2937241" y="5520301"/>
            <a:ext cx="2486526" cy="425128"/>
          </a:xfrm>
          <a:prstGeom prst="rect">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None/>
            </a:pPr>
            <a:r>
              <a:rPr lang="en-US" sz="1200">
                <a:solidFill>
                  <a:srgbClr val="374151"/>
                </a:solidFill>
                <a:latin typeface="Times New Roman"/>
                <a:ea typeface="Times New Roman"/>
                <a:cs typeface="Times New Roman"/>
                <a:sym typeface="Times New Roman"/>
              </a:rPr>
              <a:t>heightened market volatility due to media coverage</a:t>
            </a:r>
            <a:endParaRPr sz="1200">
              <a:solidFill>
                <a:srgbClr val="374151"/>
              </a:solidFill>
              <a:latin typeface="Times New Roman"/>
              <a:ea typeface="Times New Roman"/>
              <a:cs typeface="Times New Roman"/>
              <a:sym typeface="Times New Roman"/>
            </a:endParaRPr>
          </a:p>
        </p:txBody>
      </p:sp>
      <p:sp>
        <p:nvSpPr>
          <p:cNvPr id="148" name="Google Shape;148;p2"/>
          <p:cNvSpPr/>
          <p:nvPr/>
        </p:nvSpPr>
        <p:spPr>
          <a:xfrm>
            <a:off x="2937242" y="3889986"/>
            <a:ext cx="2486528" cy="449334"/>
          </a:xfrm>
          <a:prstGeom prst="rect">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spcBef>
                <a:spcPts val="0"/>
              </a:spcBef>
              <a:spcAft>
                <a:spcPts val="0"/>
              </a:spcAft>
              <a:buNone/>
            </a:pPr>
            <a:r>
              <a:rPr lang="en-US" sz="1200">
                <a:solidFill>
                  <a:srgbClr val="374151"/>
                </a:solidFill>
                <a:latin typeface="Times New Roman"/>
                <a:ea typeface="Times New Roman"/>
                <a:cs typeface="Times New Roman"/>
                <a:sym typeface="Times New Roman"/>
              </a:rPr>
              <a:t>Hindered </a:t>
            </a:r>
            <a:r>
              <a:rPr b="0" i="0" lang="en-US" sz="1200" u="none" strike="noStrike">
                <a:solidFill>
                  <a:srgbClr val="374151"/>
                </a:solidFill>
                <a:latin typeface="Times New Roman"/>
                <a:ea typeface="Times New Roman"/>
                <a:cs typeface="Times New Roman"/>
                <a:sym typeface="Times New Roman"/>
              </a:rPr>
              <a:t>supply, demand and </a:t>
            </a:r>
            <a:r>
              <a:rPr lang="en-US" sz="1200">
                <a:solidFill>
                  <a:schemeClr val="dk1"/>
                </a:solidFill>
                <a:latin typeface="Times New Roman"/>
                <a:ea typeface="Times New Roman"/>
                <a:cs typeface="Times New Roman"/>
                <a:sym typeface="Times New Roman"/>
              </a:rPr>
              <a:t>non-essential, helpful for my sector study</a:t>
            </a:r>
            <a:endParaRPr sz="1200">
              <a:solidFill>
                <a:schemeClr val="dk1"/>
              </a:solidFill>
              <a:latin typeface="Times New Roman"/>
              <a:ea typeface="Times New Roman"/>
              <a:cs typeface="Times New Roman"/>
              <a:sym typeface="Times New Roman"/>
            </a:endParaRPr>
          </a:p>
        </p:txBody>
      </p:sp>
      <p:sp>
        <p:nvSpPr>
          <p:cNvPr id="149" name="Google Shape;149;p2"/>
          <p:cNvSpPr/>
          <p:nvPr/>
        </p:nvSpPr>
        <p:spPr>
          <a:xfrm>
            <a:off x="1446589" y="4396821"/>
            <a:ext cx="1369756" cy="476547"/>
          </a:xfrm>
          <a:prstGeom prst="rect">
            <a:avLst/>
          </a:prstGeom>
          <a:solidFill>
            <a:srgbClr val="DDEAF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rgbClr val="374151"/>
              </a:buClr>
              <a:buSzPts val="1200"/>
              <a:buFont typeface="Times New Roman"/>
              <a:buNone/>
            </a:pPr>
            <a:r>
              <a:rPr lang="en-US" sz="1200">
                <a:solidFill>
                  <a:srgbClr val="374151"/>
                </a:solidFill>
                <a:latin typeface="Times New Roman"/>
                <a:ea typeface="Times New Roman"/>
                <a:cs typeface="Times New Roman"/>
                <a:sym typeface="Times New Roman"/>
              </a:rPr>
              <a:t>Chinese investment trend</a:t>
            </a:r>
            <a:endParaRPr sz="1200">
              <a:solidFill>
                <a:schemeClr val="dk1"/>
              </a:solidFill>
              <a:latin typeface="Calibri"/>
              <a:ea typeface="Calibri"/>
              <a:cs typeface="Calibri"/>
              <a:sym typeface="Calibri"/>
            </a:endParaRPr>
          </a:p>
        </p:txBody>
      </p:sp>
      <p:sp>
        <p:nvSpPr>
          <p:cNvPr id="150" name="Google Shape;150;p2"/>
          <p:cNvSpPr/>
          <p:nvPr/>
        </p:nvSpPr>
        <p:spPr>
          <a:xfrm>
            <a:off x="2937242" y="4398083"/>
            <a:ext cx="2486528" cy="449334"/>
          </a:xfrm>
          <a:prstGeom prst="rect">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spcBef>
                <a:spcPts val="0"/>
              </a:spcBef>
              <a:spcAft>
                <a:spcPts val="0"/>
              </a:spcAft>
              <a:buNone/>
            </a:pPr>
            <a:r>
              <a:rPr b="0" i="0" lang="en-US" sz="1200" u="none" strike="noStrike">
                <a:solidFill>
                  <a:srgbClr val="374151"/>
                </a:solidFill>
                <a:latin typeface="Times New Roman"/>
                <a:ea typeface="Times New Roman"/>
                <a:cs typeface="Times New Roman"/>
                <a:sym typeface="Times New Roman"/>
              </a:rPr>
              <a:t>V-shaped pattern for gov and corporate bonds </a:t>
            </a:r>
            <a:endParaRPr sz="1200">
              <a:solidFill>
                <a:schemeClr val="dk1"/>
              </a:solidFill>
              <a:latin typeface="Times New Roman"/>
              <a:ea typeface="Times New Roman"/>
              <a:cs typeface="Times New Roman"/>
              <a:sym typeface="Times New Roman"/>
            </a:endParaRPr>
          </a:p>
        </p:txBody>
      </p:sp>
      <p:sp>
        <p:nvSpPr>
          <p:cNvPr id="151" name="Google Shape;151;p2"/>
          <p:cNvSpPr txBox="1"/>
          <p:nvPr/>
        </p:nvSpPr>
        <p:spPr>
          <a:xfrm>
            <a:off x="5792219" y="1708869"/>
            <a:ext cx="4953191" cy="15696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74151"/>
              </a:buClr>
              <a:buSzPts val="1600"/>
              <a:buFont typeface="Arial"/>
              <a:buChar char="•"/>
            </a:pPr>
            <a:r>
              <a:rPr b="0" i="1" lang="en-US" sz="1600" u="none" strike="noStrike">
                <a:solidFill>
                  <a:srgbClr val="374151"/>
                </a:solidFill>
                <a:latin typeface="Times New Roman"/>
                <a:ea typeface="Times New Roman"/>
                <a:cs typeface="Times New Roman"/>
                <a:sym typeface="Times New Roman"/>
              </a:rPr>
              <a:t>Capital in the Twenty-First Century - </a:t>
            </a:r>
            <a:r>
              <a:rPr b="0" i="0" lang="en-US" sz="1600" u="none" strike="noStrike">
                <a:solidFill>
                  <a:srgbClr val="374151"/>
                </a:solidFill>
                <a:latin typeface="Times New Roman"/>
                <a:ea typeface="Times New Roman"/>
                <a:cs typeface="Times New Roman"/>
                <a:sym typeface="Times New Roman"/>
              </a:rPr>
              <a:t>Thomas Piketty</a:t>
            </a:r>
            <a:endParaRPr b="0" i="0" sz="1600" u="none" strike="noStrike">
              <a:solidFill>
                <a:srgbClr val="37415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Emphasizes how capital endowments exacerbate income inequality, closely tied to this capstone</a:t>
            </a:r>
            <a:endParaRPr sz="16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rgbClr val="374151"/>
              </a:buClr>
              <a:buSzPts val="1600"/>
              <a:buFont typeface="Arial"/>
              <a:buChar char="•"/>
            </a:pPr>
            <a:r>
              <a:rPr lang="en-US" sz="1600">
                <a:solidFill>
                  <a:srgbClr val="374151"/>
                </a:solidFill>
                <a:latin typeface="Times New Roman"/>
                <a:ea typeface="Times New Roman"/>
                <a:cs typeface="Times New Roman"/>
                <a:sym typeface="Times New Roman"/>
              </a:rPr>
              <a:t>W</a:t>
            </a:r>
            <a:r>
              <a:rPr b="0" i="0" lang="en-US" sz="1600" u="none" strike="noStrike">
                <a:solidFill>
                  <a:srgbClr val="374151"/>
                </a:solidFill>
                <a:latin typeface="Times New Roman"/>
                <a:ea typeface="Times New Roman"/>
                <a:cs typeface="Times New Roman"/>
                <a:sym typeface="Times New Roman"/>
              </a:rPr>
              <a:t>hen capital returns outstrip GDP growth, wealth accumulates faster for the affluent</a:t>
            </a:r>
            <a:endParaRPr b="0" i="0" sz="1600" u="none" strike="noStrike">
              <a:solidFill>
                <a:srgbClr val="374151"/>
              </a:solidFill>
              <a:latin typeface="Times New Roman"/>
              <a:ea typeface="Times New Roman"/>
              <a:cs typeface="Times New Roman"/>
              <a:sym typeface="Times New Roman"/>
            </a:endParaRPr>
          </a:p>
          <a:p>
            <a:pPr indent="-285750" lvl="0" marL="285750" marR="0" rtl="0" algn="l">
              <a:spcBef>
                <a:spcPts val="0"/>
              </a:spcBef>
              <a:spcAft>
                <a:spcPts val="0"/>
              </a:spcAft>
              <a:buClr>
                <a:srgbClr val="374151"/>
              </a:buClr>
              <a:buSzPts val="1600"/>
              <a:buFont typeface="Arial"/>
              <a:buChar char="•"/>
            </a:pPr>
            <a:r>
              <a:rPr b="0" i="0" lang="en-US" sz="1600" u="none" strike="noStrike">
                <a:solidFill>
                  <a:srgbClr val="374151"/>
                </a:solidFill>
                <a:latin typeface="Times New Roman"/>
                <a:ea typeface="Times New Roman"/>
                <a:cs typeface="Times New Roman"/>
                <a:sym typeface="Times New Roman"/>
              </a:rPr>
              <a:t>Causes social and economic instability</a:t>
            </a:r>
            <a:endParaRPr b="0" i="0" sz="1600" u="none" strike="noStrike">
              <a:solidFill>
                <a:srgbClr val="374151"/>
              </a:solidFill>
              <a:latin typeface="Times New Roman"/>
              <a:ea typeface="Times New Roman"/>
              <a:cs typeface="Times New Roman"/>
              <a:sym typeface="Times New Roman"/>
            </a:endParaRPr>
          </a:p>
        </p:txBody>
      </p:sp>
      <p:pic>
        <p:nvPicPr>
          <p:cNvPr descr="A white and red book cover&#10;&#10;Description automatically generated" id="152" name="Google Shape;152;p2"/>
          <p:cNvPicPr preferRelativeResize="0"/>
          <p:nvPr/>
        </p:nvPicPr>
        <p:blipFill rotWithShape="1">
          <a:blip r:embed="rId3">
            <a:alphaModFix/>
          </a:blip>
          <a:srcRect b="0" l="0" r="0" t="0"/>
          <a:stretch/>
        </p:blipFill>
        <p:spPr>
          <a:xfrm>
            <a:off x="10634828" y="2122262"/>
            <a:ext cx="760448" cy="1129808"/>
          </a:xfrm>
          <a:prstGeom prst="rect">
            <a:avLst/>
          </a:prstGeom>
          <a:noFill/>
          <a:ln>
            <a:noFill/>
          </a:ln>
        </p:spPr>
      </p:pic>
      <p:sp>
        <p:nvSpPr>
          <p:cNvPr id="153" name="Google Shape;153;p2"/>
          <p:cNvSpPr txBox="1"/>
          <p:nvPr/>
        </p:nvSpPr>
        <p:spPr>
          <a:xfrm>
            <a:off x="5820327" y="3390884"/>
            <a:ext cx="6136632" cy="2800767"/>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strike="noStrike">
                <a:solidFill>
                  <a:srgbClr val="374151"/>
                </a:solidFill>
                <a:latin typeface="Times New Roman"/>
                <a:ea typeface="Times New Roman"/>
                <a:cs typeface="Times New Roman"/>
                <a:sym typeface="Times New Roman"/>
              </a:rPr>
              <a:t>- “COVID-19 does not discriminate” overlooks increased vulnerability of the socially and economically deprived. [Patel 2020]</a:t>
            </a:r>
            <a:endParaRPr b="0" i="0" sz="1600" u="none" strike="noStrike">
              <a:solidFill>
                <a:srgbClr val="37415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600" u="none" strike="noStrike">
                <a:solidFill>
                  <a:srgbClr val="374151"/>
                </a:solidFill>
                <a:latin typeface="Times New Roman"/>
                <a:ea typeface="Times New Roman"/>
                <a:cs typeface="Times New Roman"/>
                <a:sym typeface="Times New Roman"/>
              </a:rPr>
              <a:t>- Wealthier countries, higher COVID-19 mortality [Ferreira et al. 2021].</a:t>
            </a:r>
            <a:endParaRPr b="0" i="0" sz="1600" u="none" strike="noStrike">
              <a:solidFill>
                <a:srgbClr val="37415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600" u="none" strike="noStrike">
                <a:solidFill>
                  <a:srgbClr val="374151"/>
                </a:solidFill>
                <a:latin typeface="Times New Roman"/>
                <a:ea typeface="Times New Roman"/>
                <a:cs typeface="Times New Roman"/>
                <a:sym typeface="Times New Roman"/>
              </a:rPr>
              <a:t>- International income inequality decreased country-by-country</a:t>
            </a:r>
            <a:r>
              <a:rPr lang="en-US" sz="1600">
                <a:solidFill>
                  <a:srgbClr val="374151"/>
                </a:solidFill>
                <a:latin typeface="Times New Roman"/>
                <a:ea typeface="Times New Roman"/>
                <a:cs typeface="Times New Roman"/>
                <a:sym typeface="Times New Roman"/>
              </a:rPr>
              <a:t>. </a:t>
            </a:r>
            <a:r>
              <a:rPr b="0" i="0" lang="en-US" sz="1600" u="none" strike="noStrike">
                <a:solidFill>
                  <a:srgbClr val="374151"/>
                </a:solidFill>
                <a:latin typeface="Times New Roman"/>
                <a:ea typeface="Times New Roman"/>
                <a:cs typeface="Times New Roman"/>
                <a:sym typeface="Times New Roman"/>
              </a:rPr>
              <a:t>population-weighted inequality increased as expected [Deaton 2021].</a:t>
            </a:r>
            <a:endParaRPr b="0" i="0" sz="1600" u="none" strike="noStrike">
              <a:solidFill>
                <a:srgbClr val="37415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600" u="none" strike="noStrike">
                <a:solidFill>
                  <a:srgbClr val="374151"/>
                </a:solidFill>
                <a:latin typeface="Times New Roman"/>
                <a:ea typeface="Times New Roman"/>
                <a:cs typeface="Times New Roman"/>
                <a:sym typeface="Times New Roman"/>
              </a:rPr>
              <a:t>- Economic downturns have lasting effects on consumers, particularly among younger cohorts</a:t>
            </a:r>
            <a:r>
              <a:rPr lang="en-US" sz="1600">
                <a:solidFill>
                  <a:srgbClr val="374151"/>
                </a:solidFill>
                <a:latin typeface="Times New Roman"/>
                <a:ea typeface="Times New Roman"/>
                <a:cs typeface="Times New Roman"/>
                <a:sym typeface="Times New Roman"/>
              </a:rPr>
              <a:t>. </a:t>
            </a:r>
            <a:r>
              <a:rPr b="0" i="0" lang="en-US" sz="1600" u="none" strike="noStrike">
                <a:solidFill>
                  <a:srgbClr val="374151"/>
                </a:solidFill>
                <a:latin typeface="Times New Roman"/>
                <a:ea typeface="Times New Roman"/>
                <a:cs typeface="Times New Roman"/>
                <a:sym typeface="Times New Roman"/>
              </a:rPr>
              <a:t>reduced spending on both food and overall consumption in subsequent years [Malmendier and Shen 2018].</a:t>
            </a:r>
            <a:endParaRPr b="0" i="0" sz="1600" u="none" strike="noStrike">
              <a:solidFill>
                <a:srgbClr val="37415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600" u="none" strike="noStrike">
                <a:solidFill>
                  <a:srgbClr val="374151"/>
                </a:solidFill>
                <a:latin typeface="Times New Roman"/>
                <a:ea typeface="Times New Roman"/>
                <a:cs typeface="Times New Roman"/>
                <a:sym typeface="Times New Roman"/>
              </a:rPr>
              <a:t>- The capstone complements existing literature on Chinese mutual fund consumers by examining how pandemic introduces complexities that could exacerbate wealth disparities and stock-driven inequality.</a:t>
            </a:r>
            <a:endParaRPr b="0" i="0" sz="1600" u="none" strike="noStrike">
              <a:solidFill>
                <a:srgbClr val="374151"/>
              </a:solidFill>
              <a:latin typeface="Times New Roman"/>
              <a:ea typeface="Times New Roman"/>
              <a:cs typeface="Times New Roman"/>
              <a:sym typeface="Times New Roman"/>
            </a:endParaRPr>
          </a:p>
        </p:txBody>
      </p:sp>
      <p:sp>
        <p:nvSpPr>
          <p:cNvPr id="154" name="Google Shape;154;p2"/>
          <p:cNvSpPr/>
          <p:nvPr/>
        </p:nvSpPr>
        <p:spPr>
          <a:xfrm>
            <a:off x="63900" y="6385450"/>
            <a:ext cx="2709000" cy="297000"/>
          </a:xfrm>
          <a:prstGeom prst="homePlate">
            <a:avLst>
              <a:gd fmla="val 50000" name="adj"/>
            </a:avLst>
          </a:prstGeom>
          <a:solidFill>
            <a:srgbClr val="DBDBD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rgbClr val="000000"/>
              </a:buClr>
              <a:buSzPts val="1100"/>
              <a:buFont typeface="Arial"/>
              <a:buNone/>
            </a:pPr>
            <a:r>
              <a:rPr lang="en-US">
                <a:solidFill>
                  <a:schemeClr val="dk1"/>
                </a:solidFill>
                <a:latin typeface="Times New Roman"/>
                <a:ea typeface="Times New Roman"/>
                <a:cs typeface="Times New Roman"/>
                <a:sym typeface="Times New Roman"/>
              </a:rPr>
              <a:t>Motivation and research question</a:t>
            </a:r>
            <a:endParaRPr sz="1400">
              <a:solidFill>
                <a:schemeClr val="dk1"/>
              </a:solidFill>
              <a:latin typeface="Times New Roman"/>
              <a:ea typeface="Times New Roman"/>
              <a:cs typeface="Times New Roman"/>
              <a:sym typeface="Times New Roman"/>
            </a:endParaRPr>
          </a:p>
        </p:txBody>
      </p:sp>
      <p:sp>
        <p:nvSpPr>
          <p:cNvPr id="155" name="Google Shape;155;p2"/>
          <p:cNvSpPr/>
          <p:nvPr/>
        </p:nvSpPr>
        <p:spPr>
          <a:xfrm>
            <a:off x="2700009" y="6385454"/>
            <a:ext cx="2400300" cy="297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400"/>
              <a:buFont typeface="Times New Roman"/>
              <a:buNone/>
            </a:pPr>
            <a:r>
              <a:rPr lang="en-US">
                <a:solidFill>
                  <a:schemeClr val="dk1"/>
                </a:solidFill>
                <a:latin typeface="Times New Roman"/>
                <a:ea typeface="Times New Roman"/>
                <a:cs typeface="Times New Roman"/>
                <a:sym typeface="Times New Roman"/>
              </a:rPr>
              <a:t>Data and Methodology</a:t>
            </a:r>
            <a:endParaRPr>
              <a:solidFill>
                <a:schemeClr val="dk1"/>
              </a:solidFill>
              <a:latin typeface="Times New Roman"/>
              <a:ea typeface="Times New Roman"/>
              <a:cs typeface="Times New Roman"/>
              <a:sym typeface="Times New Roman"/>
            </a:endParaRPr>
          </a:p>
        </p:txBody>
      </p:sp>
      <p:sp>
        <p:nvSpPr>
          <p:cNvPr id="156" name="Google Shape;156;p2"/>
          <p:cNvSpPr/>
          <p:nvPr/>
        </p:nvSpPr>
        <p:spPr>
          <a:xfrm>
            <a:off x="5046000" y="6386050"/>
            <a:ext cx="1987200" cy="295800"/>
          </a:xfrm>
          <a:prstGeom prst="chevron">
            <a:avLst>
              <a:gd fmla="val 50000" name="adj"/>
            </a:avLst>
          </a:prstGeom>
          <a:solidFill>
            <a:srgbClr val="003976"/>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400"/>
              <a:buFont typeface="Times New Roman"/>
              <a:buNone/>
            </a:pPr>
            <a:r>
              <a:rPr lang="en-US" sz="1400">
                <a:solidFill>
                  <a:schemeClr val="lt1"/>
                </a:solidFill>
                <a:latin typeface="Times New Roman"/>
                <a:ea typeface="Times New Roman"/>
                <a:cs typeface="Times New Roman"/>
                <a:sym typeface="Times New Roman"/>
              </a:rPr>
              <a:t>Key related work</a:t>
            </a:r>
            <a:r>
              <a:rPr lang="en-US">
                <a:solidFill>
                  <a:schemeClr val="lt1"/>
                </a:solidFill>
                <a:latin typeface="Times New Roman"/>
                <a:ea typeface="Times New Roman"/>
                <a:cs typeface="Times New Roman"/>
                <a:sym typeface="Times New Roman"/>
              </a:rPr>
              <a:t>s</a:t>
            </a:r>
            <a:endParaRPr sz="1400">
              <a:solidFill>
                <a:schemeClr val="lt1"/>
              </a:solidFill>
              <a:latin typeface="Calibri"/>
              <a:ea typeface="Calibri"/>
              <a:cs typeface="Calibri"/>
              <a:sym typeface="Calibri"/>
            </a:endParaRPr>
          </a:p>
        </p:txBody>
      </p:sp>
      <p:sp>
        <p:nvSpPr>
          <p:cNvPr id="157" name="Google Shape;157;p2"/>
          <p:cNvSpPr/>
          <p:nvPr/>
        </p:nvSpPr>
        <p:spPr>
          <a:xfrm>
            <a:off x="6997100" y="6386950"/>
            <a:ext cx="16047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Key findings</a:t>
            </a:r>
            <a:endParaRPr sz="1400">
              <a:solidFill>
                <a:schemeClr val="dk1"/>
              </a:solidFill>
              <a:latin typeface="Times New Roman"/>
              <a:ea typeface="Times New Roman"/>
              <a:cs typeface="Times New Roman"/>
              <a:sym typeface="Times New Roman"/>
            </a:endParaRPr>
          </a:p>
        </p:txBody>
      </p:sp>
      <p:sp>
        <p:nvSpPr>
          <p:cNvPr id="158" name="Google Shape;158;p2"/>
          <p:cNvSpPr/>
          <p:nvPr/>
        </p:nvSpPr>
        <p:spPr>
          <a:xfrm>
            <a:off x="8529225" y="6386950"/>
            <a:ext cx="16047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Significance</a:t>
            </a:r>
            <a:endParaRPr sz="1400">
              <a:solidFill>
                <a:schemeClr val="dk1"/>
              </a:solidFill>
              <a:latin typeface="Times New Roman"/>
              <a:ea typeface="Times New Roman"/>
              <a:cs typeface="Times New Roman"/>
              <a:sym typeface="Times New Roman"/>
            </a:endParaRPr>
          </a:p>
        </p:txBody>
      </p:sp>
      <p:sp>
        <p:nvSpPr>
          <p:cNvPr id="159" name="Google Shape;159;p2"/>
          <p:cNvSpPr/>
          <p:nvPr/>
        </p:nvSpPr>
        <p:spPr>
          <a:xfrm>
            <a:off x="10083200" y="6386950"/>
            <a:ext cx="10281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Q&amp;A</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Motivation and research question</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Data and Methodology</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Key related works</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Key findings</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Significance</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Q&amp;A</a:t>
            </a:r>
            <a:endParaRPr sz="1800">
              <a:solidFill>
                <a:schemeClr val="lt1"/>
              </a:solidFill>
              <a:latin typeface="Calibri"/>
              <a:ea typeface="Calibri"/>
              <a:cs typeface="Calibri"/>
              <a:sym typeface="Calibri"/>
            </a:endParaRPr>
          </a:p>
        </p:txBody>
      </p:sp>
      <p:sp>
        <p:nvSpPr>
          <p:cNvPr id="166" name="Google Shape;166;p3"/>
          <p:cNvSpPr/>
          <p:nvPr/>
        </p:nvSpPr>
        <p:spPr>
          <a:xfrm flipH="1" rot="10800000">
            <a:off x="2" y="0"/>
            <a:ext cx="12191998" cy="1575955"/>
          </a:xfrm>
          <a:prstGeom prst="rect">
            <a:avLst/>
          </a:prstGeom>
          <a:gradFill>
            <a:gsLst>
              <a:gs pos="0">
                <a:srgbClr val="000000">
                  <a:alpha val="95686"/>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3"/>
          <p:cNvSpPr/>
          <p:nvPr/>
        </p:nvSpPr>
        <p:spPr>
          <a:xfrm>
            <a:off x="394369" y="0"/>
            <a:ext cx="7734487" cy="1575461"/>
          </a:xfrm>
          <a:prstGeom prst="rect">
            <a:avLst/>
          </a:prstGeom>
          <a:gradFill>
            <a:gsLst>
              <a:gs pos="0">
                <a:srgbClr val="4472C4">
                  <a:alpha val="16862"/>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3"/>
          <p:cNvSpPr/>
          <p:nvPr/>
        </p:nvSpPr>
        <p:spPr>
          <a:xfrm rot="-5400000">
            <a:off x="5307778" y="-5307778"/>
            <a:ext cx="1576446" cy="12192002"/>
          </a:xfrm>
          <a:prstGeom prst="rect">
            <a:avLst/>
          </a:prstGeom>
          <a:gradFill>
            <a:gsLst>
              <a:gs pos="0">
                <a:srgbClr val="4472C4">
                  <a:alpha val="0"/>
                </a:srgbClr>
              </a:gs>
              <a:gs pos="23000">
                <a:srgbClr val="4472C4">
                  <a:alpha val="0"/>
                </a:srgbClr>
              </a:gs>
              <a:gs pos="99000">
                <a:srgbClr val="1F3864">
                  <a:alpha val="71764"/>
                </a:srgbClr>
              </a:gs>
              <a:gs pos="100000">
                <a:srgbClr val="1F3864">
                  <a:alpha val="71764"/>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3"/>
          <p:cNvSpPr txBox="1"/>
          <p:nvPr/>
        </p:nvSpPr>
        <p:spPr>
          <a:xfrm>
            <a:off x="235041" y="22955"/>
            <a:ext cx="10030023" cy="99108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US" sz="3200" u="none" strike="noStrike">
                <a:solidFill>
                  <a:srgbClr val="FFFFFF"/>
                </a:solidFill>
                <a:latin typeface="Times New Roman"/>
                <a:ea typeface="Times New Roman"/>
                <a:cs typeface="Times New Roman"/>
                <a:sym typeface="Times New Roman"/>
              </a:rPr>
              <a:t>Key Related Work</a:t>
            </a:r>
            <a:endParaRPr b="1" sz="3200">
              <a:solidFill>
                <a:srgbClr val="FFFFFF"/>
              </a:solidFill>
              <a:latin typeface="Times New Roman"/>
              <a:ea typeface="Times New Roman"/>
              <a:cs typeface="Times New Roman"/>
              <a:sym typeface="Times New Roman"/>
            </a:endParaRPr>
          </a:p>
        </p:txBody>
      </p:sp>
      <p:sp>
        <p:nvSpPr>
          <p:cNvPr id="170" name="Google Shape;170;p3"/>
          <p:cNvSpPr txBox="1"/>
          <p:nvPr/>
        </p:nvSpPr>
        <p:spPr>
          <a:xfrm>
            <a:off x="235041" y="1051980"/>
            <a:ext cx="5405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DDEAF6"/>
                </a:solidFill>
                <a:latin typeface="Times New Roman"/>
                <a:ea typeface="Times New Roman"/>
                <a:cs typeface="Times New Roman"/>
                <a:sym typeface="Times New Roman"/>
              </a:rPr>
              <a:t>Mutual Fund Investing and Investor Demographics</a:t>
            </a:r>
            <a:endParaRPr b="1" sz="1800">
              <a:solidFill>
                <a:srgbClr val="DDEAF6"/>
              </a:solidFill>
              <a:latin typeface="Times New Roman"/>
              <a:ea typeface="Times New Roman"/>
              <a:cs typeface="Times New Roman"/>
              <a:sym typeface="Times New Roman"/>
            </a:endParaRPr>
          </a:p>
        </p:txBody>
      </p:sp>
      <p:sp>
        <p:nvSpPr>
          <p:cNvPr id="171" name="Google Shape;171;p3"/>
          <p:cNvSpPr txBox="1"/>
          <p:nvPr/>
        </p:nvSpPr>
        <p:spPr>
          <a:xfrm>
            <a:off x="6791077" y="829343"/>
            <a:ext cx="306676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DDEAF6"/>
                </a:solidFill>
                <a:latin typeface="Times New Roman"/>
                <a:ea typeface="Times New Roman"/>
                <a:cs typeface="Times New Roman"/>
                <a:sym typeface="Times New Roman"/>
              </a:rPr>
              <a:t>Investor Theory and Financial Literacy</a:t>
            </a:r>
            <a:endParaRPr b="1" sz="1800">
              <a:solidFill>
                <a:srgbClr val="DDEAF6"/>
              </a:solidFill>
              <a:latin typeface="Times New Roman"/>
              <a:ea typeface="Times New Roman"/>
              <a:cs typeface="Times New Roman"/>
              <a:sym typeface="Times New Roman"/>
            </a:endParaRPr>
          </a:p>
        </p:txBody>
      </p:sp>
      <p:grpSp>
        <p:nvGrpSpPr>
          <p:cNvPr id="172" name="Google Shape;172;p3"/>
          <p:cNvGrpSpPr/>
          <p:nvPr/>
        </p:nvGrpSpPr>
        <p:grpSpPr>
          <a:xfrm>
            <a:off x="235041" y="1652984"/>
            <a:ext cx="2157430" cy="333000"/>
            <a:chOff x="3650050" y="1389750"/>
            <a:chExt cx="2157430" cy="333000"/>
          </a:xfrm>
        </p:grpSpPr>
        <p:sp>
          <p:nvSpPr>
            <p:cNvPr id="173" name="Google Shape;173;p3"/>
            <p:cNvSpPr/>
            <p:nvPr/>
          </p:nvSpPr>
          <p:spPr>
            <a:xfrm>
              <a:off x="3831500" y="1389750"/>
              <a:ext cx="197598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133D61"/>
                </a:buClr>
                <a:buSzPts val="1400"/>
                <a:buFont typeface="Roboto"/>
                <a:buNone/>
              </a:pPr>
              <a:r>
                <a:rPr b="1" lang="en-US" sz="1400">
                  <a:solidFill>
                    <a:srgbClr val="133D61"/>
                  </a:solidFill>
                  <a:latin typeface="Roboto"/>
                  <a:ea typeface="Roboto"/>
                  <a:cs typeface="Roboto"/>
                  <a:sym typeface="Roboto"/>
                </a:rPr>
                <a:t>Agency problem</a:t>
              </a:r>
              <a:endParaRPr b="1" sz="1400">
                <a:solidFill>
                  <a:srgbClr val="133D61"/>
                </a:solidFill>
                <a:latin typeface="Roboto"/>
                <a:ea typeface="Roboto"/>
                <a:cs typeface="Roboto"/>
                <a:sym typeface="Roboto"/>
              </a:endParaRPr>
            </a:p>
          </p:txBody>
        </p:sp>
        <p:sp>
          <p:nvSpPr>
            <p:cNvPr id="174" name="Google Shape;174;p3"/>
            <p:cNvSpPr/>
            <p:nvPr/>
          </p:nvSpPr>
          <p:spPr>
            <a:xfrm>
              <a:off x="3650050" y="1548750"/>
              <a:ext cx="174000" cy="174000"/>
            </a:xfrm>
            <a:prstGeom prst="ellipse">
              <a:avLst/>
            </a:prstGeom>
            <a:solidFill>
              <a:srgbClr val="133D6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rgbClr val="133D61"/>
                </a:solidFill>
                <a:latin typeface="Calibri"/>
                <a:ea typeface="Calibri"/>
                <a:cs typeface="Calibri"/>
                <a:sym typeface="Calibri"/>
              </a:endParaRPr>
            </a:p>
          </p:txBody>
        </p:sp>
      </p:grpSp>
      <p:cxnSp>
        <p:nvCxnSpPr>
          <p:cNvPr id="175" name="Google Shape;175;p3"/>
          <p:cNvCxnSpPr/>
          <p:nvPr/>
        </p:nvCxnSpPr>
        <p:spPr>
          <a:xfrm>
            <a:off x="294954" y="1909990"/>
            <a:ext cx="1757700" cy="7800"/>
          </a:xfrm>
          <a:prstGeom prst="straightConnector1">
            <a:avLst/>
          </a:prstGeom>
          <a:noFill/>
          <a:ln cap="flat" cmpd="sng" w="9525">
            <a:solidFill>
              <a:srgbClr val="133D61"/>
            </a:solidFill>
            <a:prstDash val="solid"/>
            <a:round/>
            <a:headEnd len="sm" w="sm" type="none"/>
            <a:tailEnd len="sm" w="sm" type="none"/>
          </a:ln>
        </p:spPr>
      </p:cxnSp>
      <p:grpSp>
        <p:nvGrpSpPr>
          <p:cNvPr id="176" name="Google Shape;176;p3"/>
          <p:cNvGrpSpPr/>
          <p:nvPr/>
        </p:nvGrpSpPr>
        <p:grpSpPr>
          <a:xfrm>
            <a:off x="294954" y="3298521"/>
            <a:ext cx="1757700" cy="333000"/>
            <a:chOff x="3650050" y="1389750"/>
            <a:chExt cx="1757700" cy="333000"/>
          </a:xfrm>
        </p:grpSpPr>
        <p:sp>
          <p:nvSpPr>
            <p:cNvPr id="177" name="Google Shape;177;p3"/>
            <p:cNvSpPr/>
            <p:nvPr/>
          </p:nvSpPr>
          <p:spPr>
            <a:xfrm>
              <a:off x="3831500" y="1389750"/>
              <a:ext cx="157625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133D61"/>
                </a:buClr>
                <a:buSzPts val="1400"/>
                <a:buFont typeface="Roboto"/>
                <a:buNone/>
              </a:pPr>
              <a:r>
                <a:rPr b="1" lang="en-US" sz="1400">
                  <a:solidFill>
                    <a:srgbClr val="133D61"/>
                  </a:solidFill>
                  <a:latin typeface="Roboto"/>
                  <a:ea typeface="Roboto"/>
                  <a:cs typeface="Roboto"/>
                  <a:sym typeface="Roboto"/>
                </a:rPr>
                <a:t>Heterogeneity</a:t>
              </a:r>
              <a:endParaRPr b="1" sz="1400">
                <a:solidFill>
                  <a:srgbClr val="133D61"/>
                </a:solidFill>
                <a:latin typeface="Roboto"/>
                <a:ea typeface="Roboto"/>
                <a:cs typeface="Roboto"/>
                <a:sym typeface="Roboto"/>
              </a:endParaRPr>
            </a:p>
          </p:txBody>
        </p:sp>
        <p:sp>
          <p:nvSpPr>
            <p:cNvPr id="178" name="Google Shape;178;p3"/>
            <p:cNvSpPr/>
            <p:nvPr/>
          </p:nvSpPr>
          <p:spPr>
            <a:xfrm>
              <a:off x="3650050" y="1548750"/>
              <a:ext cx="174000" cy="174000"/>
            </a:xfrm>
            <a:prstGeom prst="ellipse">
              <a:avLst/>
            </a:prstGeom>
            <a:solidFill>
              <a:srgbClr val="133D6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rgbClr val="133D61"/>
                </a:solidFill>
                <a:latin typeface="Calibri"/>
                <a:ea typeface="Calibri"/>
                <a:cs typeface="Calibri"/>
                <a:sym typeface="Calibri"/>
              </a:endParaRPr>
            </a:p>
          </p:txBody>
        </p:sp>
      </p:grpSp>
      <p:cxnSp>
        <p:nvCxnSpPr>
          <p:cNvPr id="179" name="Google Shape;179;p3"/>
          <p:cNvCxnSpPr/>
          <p:nvPr/>
        </p:nvCxnSpPr>
        <p:spPr>
          <a:xfrm>
            <a:off x="411441" y="3564001"/>
            <a:ext cx="1757700" cy="7800"/>
          </a:xfrm>
          <a:prstGeom prst="straightConnector1">
            <a:avLst/>
          </a:prstGeom>
          <a:noFill/>
          <a:ln cap="flat" cmpd="sng" w="9525">
            <a:solidFill>
              <a:srgbClr val="133D61"/>
            </a:solidFill>
            <a:prstDash val="solid"/>
            <a:round/>
            <a:headEnd len="sm" w="sm" type="none"/>
            <a:tailEnd len="sm" w="sm" type="none"/>
          </a:ln>
        </p:spPr>
      </p:cxnSp>
      <p:sp>
        <p:nvSpPr>
          <p:cNvPr id="180" name="Google Shape;180;p3"/>
          <p:cNvSpPr txBox="1"/>
          <p:nvPr/>
        </p:nvSpPr>
        <p:spPr>
          <a:xfrm>
            <a:off x="235040" y="1956371"/>
            <a:ext cx="54059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agency interest conflicts between mutual fund companies and individual investors [Chevalier and Ellison 1997].</a:t>
            </a:r>
            <a:endParaRPr sz="1600">
              <a:solidFill>
                <a:schemeClr val="dk1"/>
              </a:solidFill>
              <a:latin typeface="Times New Roman"/>
              <a:ea typeface="Times New Roman"/>
              <a:cs typeface="Times New Roman"/>
              <a:sym typeface="Times New Roman"/>
            </a:endParaRPr>
          </a:p>
        </p:txBody>
      </p:sp>
      <p:sp>
        <p:nvSpPr>
          <p:cNvPr id="181" name="Google Shape;181;p3"/>
          <p:cNvSpPr txBox="1"/>
          <p:nvPr/>
        </p:nvSpPr>
        <p:spPr>
          <a:xfrm>
            <a:off x="235040" y="2473067"/>
            <a:ext cx="550188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performance correlates with fund managers skill level; managers heterogeneity leads to performance variations [Berk and Green 2004].</a:t>
            </a:r>
            <a:endParaRPr sz="1600">
              <a:solidFill>
                <a:schemeClr val="dk1"/>
              </a:solidFill>
              <a:latin typeface="Times New Roman"/>
              <a:ea typeface="Times New Roman"/>
              <a:cs typeface="Times New Roman"/>
              <a:sym typeface="Times New Roman"/>
            </a:endParaRPr>
          </a:p>
        </p:txBody>
      </p:sp>
      <p:sp>
        <p:nvSpPr>
          <p:cNvPr id="182" name="Google Shape;182;p3"/>
          <p:cNvSpPr/>
          <p:nvPr/>
        </p:nvSpPr>
        <p:spPr>
          <a:xfrm rot="-5400000">
            <a:off x="283912" y="5896876"/>
            <a:ext cx="134400" cy="12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rgbClr val="133D61"/>
              </a:solidFill>
              <a:latin typeface="Calibri"/>
              <a:ea typeface="Calibri"/>
              <a:cs typeface="Calibri"/>
              <a:sym typeface="Calibri"/>
            </a:endParaRPr>
          </a:p>
        </p:txBody>
      </p:sp>
      <p:cxnSp>
        <p:nvCxnSpPr>
          <p:cNvPr id="183" name="Google Shape;183;p3"/>
          <p:cNvCxnSpPr/>
          <p:nvPr/>
        </p:nvCxnSpPr>
        <p:spPr>
          <a:xfrm rot="10800000">
            <a:off x="355434" y="3743883"/>
            <a:ext cx="0" cy="2176524"/>
          </a:xfrm>
          <a:prstGeom prst="straightConnector1">
            <a:avLst/>
          </a:prstGeom>
          <a:noFill/>
          <a:ln cap="flat" cmpd="sng" w="9525">
            <a:solidFill>
              <a:srgbClr val="133D61"/>
            </a:solidFill>
            <a:prstDash val="solid"/>
            <a:round/>
            <a:headEnd len="sm" w="sm" type="none"/>
            <a:tailEnd len="sm" w="sm" type="none"/>
          </a:ln>
        </p:spPr>
      </p:cxnSp>
      <p:cxnSp>
        <p:nvCxnSpPr>
          <p:cNvPr id="184" name="Google Shape;184;p3"/>
          <p:cNvCxnSpPr/>
          <p:nvPr/>
        </p:nvCxnSpPr>
        <p:spPr>
          <a:xfrm rot="10800000">
            <a:off x="351112" y="3745233"/>
            <a:ext cx="804000" cy="0"/>
          </a:xfrm>
          <a:prstGeom prst="straightConnector1">
            <a:avLst/>
          </a:prstGeom>
          <a:noFill/>
          <a:ln cap="flat" cmpd="sng" w="9525">
            <a:solidFill>
              <a:srgbClr val="133D61"/>
            </a:solidFill>
            <a:prstDash val="solid"/>
            <a:round/>
            <a:headEnd len="sm" w="sm" type="none"/>
            <a:tailEnd len="sm" w="sm" type="none"/>
          </a:ln>
        </p:spPr>
      </p:cxnSp>
      <p:sp>
        <p:nvSpPr>
          <p:cNvPr id="185" name="Google Shape;185;p3"/>
          <p:cNvSpPr/>
          <p:nvPr/>
        </p:nvSpPr>
        <p:spPr>
          <a:xfrm rot="-5400000">
            <a:off x="1104834" y="3694871"/>
            <a:ext cx="134400" cy="12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rgbClr val="133D61"/>
              </a:solidFill>
              <a:latin typeface="Calibri"/>
              <a:ea typeface="Calibri"/>
              <a:cs typeface="Calibri"/>
              <a:sym typeface="Calibri"/>
            </a:endParaRPr>
          </a:p>
        </p:txBody>
      </p:sp>
      <p:cxnSp>
        <p:nvCxnSpPr>
          <p:cNvPr id="186" name="Google Shape;186;p3"/>
          <p:cNvCxnSpPr/>
          <p:nvPr/>
        </p:nvCxnSpPr>
        <p:spPr>
          <a:xfrm rot="10800000">
            <a:off x="338809" y="4832145"/>
            <a:ext cx="804000" cy="0"/>
          </a:xfrm>
          <a:prstGeom prst="straightConnector1">
            <a:avLst/>
          </a:prstGeom>
          <a:noFill/>
          <a:ln cap="flat" cmpd="sng" w="9525">
            <a:solidFill>
              <a:srgbClr val="133D61"/>
            </a:solidFill>
            <a:prstDash val="solid"/>
            <a:round/>
            <a:headEnd len="sm" w="sm" type="none"/>
            <a:tailEnd len="sm" w="sm" type="none"/>
          </a:ln>
        </p:spPr>
      </p:cxnSp>
      <p:sp>
        <p:nvSpPr>
          <p:cNvPr id="187" name="Google Shape;187;p3"/>
          <p:cNvSpPr/>
          <p:nvPr/>
        </p:nvSpPr>
        <p:spPr>
          <a:xfrm rot="-5400000">
            <a:off x="1087912" y="4768245"/>
            <a:ext cx="134400" cy="12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rgbClr val="133D61"/>
              </a:solidFill>
              <a:latin typeface="Calibri"/>
              <a:ea typeface="Calibri"/>
              <a:cs typeface="Calibri"/>
              <a:sym typeface="Calibri"/>
            </a:endParaRPr>
          </a:p>
        </p:txBody>
      </p:sp>
      <p:sp>
        <p:nvSpPr>
          <p:cNvPr id="188" name="Google Shape;188;p3"/>
          <p:cNvSpPr txBox="1"/>
          <p:nvPr/>
        </p:nvSpPr>
        <p:spPr>
          <a:xfrm>
            <a:off x="1235934" y="3554047"/>
            <a:ext cx="61001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institutional investor</a:t>
            </a:r>
            <a:endParaRPr sz="1800">
              <a:solidFill>
                <a:schemeClr val="dk1"/>
              </a:solidFill>
              <a:latin typeface="Times New Roman"/>
              <a:ea typeface="Times New Roman"/>
              <a:cs typeface="Times New Roman"/>
              <a:sym typeface="Times New Roman"/>
            </a:endParaRPr>
          </a:p>
        </p:txBody>
      </p:sp>
      <p:sp>
        <p:nvSpPr>
          <p:cNvPr id="189" name="Google Shape;189;p3"/>
          <p:cNvSpPr txBox="1"/>
          <p:nvPr/>
        </p:nvSpPr>
        <p:spPr>
          <a:xfrm>
            <a:off x="1299544" y="4675867"/>
            <a:ext cx="61001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demographic factors</a:t>
            </a:r>
            <a:endParaRPr sz="1800">
              <a:solidFill>
                <a:schemeClr val="dk1"/>
              </a:solidFill>
              <a:latin typeface="Times New Roman"/>
              <a:ea typeface="Times New Roman"/>
              <a:cs typeface="Times New Roman"/>
              <a:sym typeface="Times New Roman"/>
            </a:endParaRPr>
          </a:p>
        </p:txBody>
      </p:sp>
      <p:sp>
        <p:nvSpPr>
          <p:cNvPr id="190" name="Google Shape;190;p3"/>
          <p:cNvSpPr txBox="1"/>
          <p:nvPr/>
        </p:nvSpPr>
        <p:spPr>
          <a:xfrm>
            <a:off x="753111" y="3851768"/>
            <a:ext cx="463223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Firms with substantial institutional ownership actively collaborate with management who mitigate pandemic-related risk [Ataullah et al. 2022] </a:t>
            </a:r>
            <a:endParaRPr sz="1600">
              <a:solidFill>
                <a:schemeClr val="dk1"/>
              </a:solidFill>
              <a:latin typeface="Times New Roman"/>
              <a:ea typeface="Times New Roman"/>
              <a:cs typeface="Times New Roman"/>
              <a:sym typeface="Times New Roman"/>
            </a:endParaRPr>
          </a:p>
        </p:txBody>
      </p:sp>
      <p:sp>
        <p:nvSpPr>
          <p:cNvPr id="191" name="Google Shape;191;p3"/>
          <p:cNvSpPr txBox="1"/>
          <p:nvPr/>
        </p:nvSpPr>
        <p:spPr>
          <a:xfrm>
            <a:off x="702224" y="4981525"/>
            <a:ext cx="5034687"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Indonesia study show that age and education are influential factors while demographics like gender, income, job, marriage, and experience have no significant impact on investment decisions during the pandemic [Wahyuni and Astuti 2021]</a:t>
            </a:r>
            <a:endParaRPr sz="1600">
              <a:solidFill>
                <a:schemeClr val="dk1"/>
              </a:solidFill>
              <a:latin typeface="Times New Roman"/>
              <a:ea typeface="Times New Roman"/>
              <a:cs typeface="Times New Roman"/>
              <a:sym typeface="Times New Roman"/>
            </a:endParaRPr>
          </a:p>
        </p:txBody>
      </p:sp>
      <p:grpSp>
        <p:nvGrpSpPr>
          <p:cNvPr id="192" name="Google Shape;192;p3"/>
          <p:cNvGrpSpPr/>
          <p:nvPr/>
        </p:nvGrpSpPr>
        <p:grpSpPr>
          <a:xfrm>
            <a:off x="5796834" y="2083648"/>
            <a:ext cx="1968166" cy="1719363"/>
            <a:chOff x="414882" y="2969268"/>
            <a:chExt cx="1968166" cy="1719363"/>
          </a:xfrm>
        </p:grpSpPr>
        <p:sp>
          <p:nvSpPr>
            <p:cNvPr id="193" name="Google Shape;193;p3"/>
            <p:cNvSpPr/>
            <p:nvPr/>
          </p:nvSpPr>
          <p:spPr>
            <a:xfrm>
              <a:off x="500034" y="3500444"/>
              <a:ext cx="1571636" cy="285752"/>
            </a:xfrm>
            <a:prstGeom prst="rect">
              <a:avLst/>
            </a:prstGeom>
            <a:solidFill>
              <a:srgbClr val="144F7A"/>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sp>
          <p:nvSpPr>
            <p:cNvPr id="194" name="Google Shape;194;p3"/>
            <p:cNvSpPr/>
            <p:nvPr/>
          </p:nvSpPr>
          <p:spPr>
            <a:xfrm>
              <a:off x="500033" y="3857634"/>
              <a:ext cx="1883015"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rational expectation framework</a:t>
              </a:r>
              <a:endParaRPr sz="1400">
                <a:solidFill>
                  <a:schemeClr val="dk1"/>
                </a:solidFill>
                <a:latin typeface="Times New Roman"/>
                <a:ea typeface="Times New Roman"/>
                <a:cs typeface="Times New Roman"/>
                <a:sym typeface="Times New Roman"/>
              </a:endParaRPr>
            </a:p>
          </p:txBody>
        </p:sp>
        <p:sp>
          <p:nvSpPr>
            <p:cNvPr id="195" name="Google Shape;195;p3"/>
            <p:cNvSpPr/>
            <p:nvPr/>
          </p:nvSpPr>
          <p:spPr>
            <a:xfrm>
              <a:off x="414882" y="2969268"/>
              <a:ext cx="1795263" cy="53018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Grossman and Stiglitz</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1980</a:t>
              </a:r>
              <a:endParaRPr sz="1400">
                <a:solidFill>
                  <a:schemeClr val="dk1"/>
                </a:solidFill>
                <a:latin typeface="Times New Roman"/>
                <a:ea typeface="Times New Roman"/>
                <a:cs typeface="Times New Roman"/>
                <a:sym typeface="Times New Roman"/>
              </a:endParaRPr>
            </a:p>
          </p:txBody>
        </p:sp>
      </p:grpSp>
      <p:grpSp>
        <p:nvGrpSpPr>
          <p:cNvPr id="196" name="Google Shape;196;p3"/>
          <p:cNvGrpSpPr/>
          <p:nvPr/>
        </p:nvGrpSpPr>
        <p:grpSpPr>
          <a:xfrm>
            <a:off x="7717247" y="2093754"/>
            <a:ext cx="2138006" cy="1717043"/>
            <a:chOff x="1991476" y="2614398"/>
            <a:chExt cx="2138006" cy="1717043"/>
          </a:xfrm>
        </p:grpSpPr>
        <p:sp>
          <p:nvSpPr>
            <p:cNvPr id="197" name="Google Shape;197;p3"/>
            <p:cNvSpPr/>
            <p:nvPr/>
          </p:nvSpPr>
          <p:spPr>
            <a:xfrm>
              <a:off x="2143108" y="3143254"/>
              <a:ext cx="1571636" cy="2857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sp>
          <p:nvSpPr>
            <p:cNvPr id="198" name="Google Shape;198;p3"/>
            <p:cNvSpPr/>
            <p:nvPr/>
          </p:nvSpPr>
          <p:spPr>
            <a:xfrm>
              <a:off x="1991476" y="3500444"/>
              <a:ext cx="2138006"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Overconfidence leads to detrimental decisions</a:t>
              </a:r>
              <a:endParaRPr sz="1400">
                <a:solidFill>
                  <a:schemeClr val="dk1"/>
                </a:solidFill>
                <a:latin typeface="Times New Roman"/>
                <a:ea typeface="Times New Roman"/>
                <a:cs typeface="Times New Roman"/>
                <a:sym typeface="Times New Roman"/>
              </a:endParaRPr>
            </a:p>
          </p:txBody>
        </p:sp>
        <p:sp>
          <p:nvSpPr>
            <p:cNvPr id="199" name="Google Shape;199;p3"/>
            <p:cNvSpPr/>
            <p:nvPr/>
          </p:nvSpPr>
          <p:spPr>
            <a:xfrm>
              <a:off x="2039229" y="2614398"/>
              <a:ext cx="20425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Odean 1998</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Gervais and Odean 1998</a:t>
              </a:r>
              <a:endParaRPr sz="1400">
                <a:solidFill>
                  <a:schemeClr val="dk1"/>
                </a:solidFill>
                <a:latin typeface="Times New Roman"/>
                <a:ea typeface="Times New Roman"/>
                <a:cs typeface="Times New Roman"/>
                <a:sym typeface="Times New Roman"/>
              </a:endParaRPr>
            </a:p>
          </p:txBody>
        </p:sp>
      </p:grpSp>
      <p:sp>
        <p:nvSpPr>
          <p:cNvPr id="200" name="Google Shape;200;p3"/>
          <p:cNvSpPr/>
          <p:nvPr/>
        </p:nvSpPr>
        <p:spPr>
          <a:xfrm>
            <a:off x="9787359" y="2629361"/>
            <a:ext cx="1571636" cy="285752"/>
          </a:xfrm>
          <a:prstGeom prst="rect">
            <a:avLst/>
          </a:prstGeom>
          <a:solidFill>
            <a:srgbClr val="59A9E3"/>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sp>
        <p:nvSpPr>
          <p:cNvPr id="201" name="Google Shape;201;p3"/>
          <p:cNvSpPr/>
          <p:nvPr/>
        </p:nvSpPr>
        <p:spPr>
          <a:xfrm>
            <a:off x="9692275" y="2224302"/>
            <a:ext cx="20425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Barber and Odean 2020</a:t>
            </a:r>
            <a:endParaRPr sz="1400">
              <a:solidFill>
                <a:schemeClr val="dk1"/>
              </a:solidFill>
              <a:latin typeface="Times New Roman"/>
              <a:ea typeface="Times New Roman"/>
              <a:cs typeface="Times New Roman"/>
              <a:sym typeface="Times New Roman"/>
            </a:endParaRPr>
          </a:p>
        </p:txBody>
      </p:sp>
      <p:sp>
        <p:nvSpPr>
          <p:cNvPr id="202" name="Google Shape;202;p3"/>
          <p:cNvSpPr/>
          <p:nvPr/>
        </p:nvSpPr>
        <p:spPr>
          <a:xfrm>
            <a:off x="9692275" y="2949442"/>
            <a:ext cx="2138006"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Active trading leads to poor performance</a:t>
            </a:r>
            <a:endParaRPr sz="1400">
              <a:solidFill>
                <a:schemeClr val="dk1"/>
              </a:solidFill>
              <a:latin typeface="Times New Roman"/>
              <a:ea typeface="Times New Roman"/>
              <a:cs typeface="Times New Roman"/>
              <a:sym typeface="Times New Roman"/>
            </a:endParaRPr>
          </a:p>
        </p:txBody>
      </p:sp>
      <p:sp>
        <p:nvSpPr>
          <p:cNvPr id="203" name="Google Shape;203;p3"/>
          <p:cNvSpPr/>
          <p:nvPr/>
        </p:nvSpPr>
        <p:spPr>
          <a:xfrm>
            <a:off x="5883015" y="3960533"/>
            <a:ext cx="1571636" cy="285752"/>
          </a:xfrm>
          <a:prstGeom prst="rect">
            <a:avLst/>
          </a:prstGeom>
          <a:solidFill>
            <a:srgbClr val="8FC6E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sp>
        <p:nvSpPr>
          <p:cNvPr id="204" name="Google Shape;204;p3"/>
          <p:cNvSpPr/>
          <p:nvPr/>
        </p:nvSpPr>
        <p:spPr>
          <a:xfrm>
            <a:off x="5796834" y="3613653"/>
            <a:ext cx="1795263" cy="53018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Andersen et al. 2019</a:t>
            </a:r>
            <a:endParaRPr sz="1400">
              <a:solidFill>
                <a:schemeClr val="dk1"/>
              </a:solidFill>
              <a:latin typeface="Times New Roman"/>
              <a:ea typeface="Times New Roman"/>
              <a:cs typeface="Times New Roman"/>
              <a:sym typeface="Times New Roman"/>
            </a:endParaRPr>
          </a:p>
        </p:txBody>
      </p:sp>
      <p:sp>
        <p:nvSpPr>
          <p:cNvPr id="205" name="Google Shape;205;p3"/>
          <p:cNvSpPr/>
          <p:nvPr/>
        </p:nvSpPr>
        <p:spPr>
          <a:xfrm>
            <a:off x="5834232" y="4314080"/>
            <a:ext cx="1883015"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Financial crisis leads to risk aversion</a:t>
            </a:r>
            <a:endParaRPr sz="1400">
              <a:solidFill>
                <a:schemeClr val="dk1"/>
              </a:solidFill>
              <a:latin typeface="Times New Roman"/>
              <a:ea typeface="Times New Roman"/>
              <a:cs typeface="Times New Roman"/>
              <a:sym typeface="Times New Roman"/>
            </a:endParaRPr>
          </a:p>
        </p:txBody>
      </p:sp>
      <p:sp>
        <p:nvSpPr>
          <p:cNvPr id="206" name="Google Shape;206;p3"/>
          <p:cNvSpPr txBox="1"/>
          <p:nvPr/>
        </p:nvSpPr>
        <p:spPr>
          <a:xfrm>
            <a:off x="7803428" y="3927392"/>
            <a:ext cx="407818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Formulation of my hypothesis, indicating that overconfidence and gambling incentives may be more pronounced in less wealthy investors. When combined with potentially poor timing, these factors can result in their difference in transaction abilities.</a:t>
            </a:r>
            <a:endParaRPr sz="1800">
              <a:solidFill>
                <a:schemeClr val="dk1"/>
              </a:solidFill>
              <a:latin typeface="Times New Roman"/>
              <a:ea typeface="Times New Roman"/>
              <a:cs typeface="Times New Roman"/>
              <a:sym typeface="Times New Roman"/>
            </a:endParaRPr>
          </a:p>
        </p:txBody>
      </p:sp>
      <p:sp>
        <p:nvSpPr>
          <p:cNvPr id="207" name="Google Shape;207;p3"/>
          <p:cNvSpPr/>
          <p:nvPr/>
        </p:nvSpPr>
        <p:spPr>
          <a:xfrm>
            <a:off x="7862264" y="3613653"/>
            <a:ext cx="3853332" cy="272881"/>
          </a:xfrm>
          <a:prstGeom prst="rect">
            <a:avLst/>
          </a:prstGeom>
          <a:solidFill>
            <a:srgbClr val="C6E2F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sp>
        <p:nvSpPr>
          <p:cNvPr id="208" name="Google Shape;208;p3"/>
          <p:cNvSpPr/>
          <p:nvPr/>
        </p:nvSpPr>
        <p:spPr>
          <a:xfrm>
            <a:off x="8944887" y="3610356"/>
            <a:ext cx="1795263" cy="53018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My Capstone</a:t>
            </a:r>
            <a:endParaRPr sz="1400">
              <a:solidFill>
                <a:schemeClr val="dk1"/>
              </a:solidFill>
              <a:latin typeface="Times New Roman"/>
              <a:ea typeface="Times New Roman"/>
              <a:cs typeface="Times New Roman"/>
              <a:sym typeface="Times New Roman"/>
            </a:endParaRPr>
          </a:p>
        </p:txBody>
      </p:sp>
      <p:sp>
        <p:nvSpPr>
          <p:cNvPr id="209" name="Google Shape;209;p3"/>
          <p:cNvSpPr/>
          <p:nvPr/>
        </p:nvSpPr>
        <p:spPr>
          <a:xfrm>
            <a:off x="63900" y="6385450"/>
            <a:ext cx="2709000" cy="297000"/>
          </a:xfrm>
          <a:prstGeom prst="homePlate">
            <a:avLst>
              <a:gd fmla="val 50000" name="adj"/>
            </a:avLst>
          </a:prstGeom>
          <a:solidFill>
            <a:srgbClr val="DBDBD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rgbClr val="000000"/>
              </a:buClr>
              <a:buSzPts val="1100"/>
              <a:buFont typeface="Arial"/>
              <a:buNone/>
            </a:pPr>
            <a:r>
              <a:rPr lang="en-US">
                <a:solidFill>
                  <a:schemeClr val="dk1"/>
                </a:solidFill>
                <a:latin typeface="Times New Roman"/>
                <a:ea typeface="Times New Roman"/>
                <a:cs typeface="Times New Roman"/>
                <a:sym typeface="Times New Roman"/>
              </a:rPr>
              <a:t>Motivation and research question</a:t>
            </a:r>
            <a:endParaRPr sz="1400">
              <a:solidFill>
                <a:schemeClr val="dk1"/>
              </a:solidFill>
              <a:latin typeface="Times New Roman"/>
              <a:ea typeface="Times New Roman"/>
              <a:cs typeface="Times New Roman"/>
              <a:sym typeface="Times New Roman"/>
            </a:endParaRPr>
          </a:p>
        </p:txBody>
      </p:sp>
      <p:sp>
        <p:nvSpPr>
          <p:cNvPr id="210" name="Google Shape;210;p3"/>
          <p:cNvSpPr/>
          <p:nvPr/>
        </p:nvSpPr>
        <p:spPr>
          <a:xfrm>
            <a:off x="2700009" y="6385454"/>
            <a:ext cx="2400300" cy="297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400"/>
              <a:buFont typeface="Times New Roman"/>
              <a:buNone/>
            </a:pPr>
            <a:r>
              <a:rPr lang="en-US">
                <a:solidFill>
                  <a:schemeClr val="dk1"/>
                </a:solidFill>
                <a:latin typeface="Times New Roman"/>
                <a:ea typeface="Times New Roman"/>
                <a:cs typeface="Times New Roman"/>
                <a:sym typeface="Times New Roman"/>
              </a:rPr>
              <a:t>Data and Methodology</a:t>
            </a:r>
            <a:endParaRPr>
              <a:solidFill>
                <a:schemeClr val="dk1"/>
              </a:solidFill>
              <a:latin typeface="Times New Roman"/>
              <a:ea typeface="Times New Roman"/>
              <a:cs typeface="Times New Roman"/>
              <a:sym typeface="Times New Roman"/>
            </a:endParaRPr>
          </a:p>
        </p:txBody>
      </p:sp>
      <p:sp>
        <p:nvSpPr>
          <p:cNvPr id="211" name="Google Shape;211;p3"/>
          <p:cNvSpPr/>
          <p:nvPr/>
        </p:nvSpPr>
        <p:spPr>
          <a:xfrm>
            <a:off x="5046000" y="6386050"/>
            <a:ext cx="1987200" cy="295800"/>
          </a:xfrm>
          <a:prstGeom prst="chevron">
            <a:avLst>
              <a:gd fmla="val 50000" name="adj"/>
            </a:avLst>
          </a:prstGeom>
          <a:solidFill>
            <a:srgbClr val="003976"/>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400"/>
              <a:buFont typeface="Times New Roman"/>
              <a:buNone/>
            </a:pPr>
            <a:r>
              <a:rPr lang="en-US" sz="1400">
                <a:solidFill>
                  <a:schemeClr val="lt1"/>
                </a:solidFill>
                <a:latin typeface="Times New Roman"/>
                <a:ea typeface="Times New Roman"/>
                <a:cs typeface="Times New Roman"/>
                <a:sym typeface="Times New Roman"/>
              </a:rPr>
              <a:t>Key related work</a:t>
            </a:r>
            <a:r>
              <a:rPr lang="en-US">
                <a:solidFill>
                  <a:schemeClr val="lt1"/>
                </a:solidFill>
                <a:latin typeface="Times New Roman"/>
                <a:ea typeface="Times New Roman"/>
                <a:cs typeface="Times New Roman"/>
                <a:sym typeface="Times New Roman"/>
              </a:rPr>
              <a:t>s</a:t>
            </a:r>
            <a:endParaRPr sz="1400">
              <a:solidFill>
                <a:schemeClr val="lt1"/>
              </a:solidFill>
              <a:latin typeface="Calibri"/>
              <a:ea typeface="Calibri"/>
              <a:cs typeface="Calibri"/>
              <a:sym typeface="Calibri"/>
            </a:endParaRPr>
          </a:p>
        </p:txBody>
      </p:sp>
      <p:sp>
        <p:nvSpPr>
          <p:cNvPr id="212" name="Google Shape;212;p3"/>
          <p:cNvSpPr/>
          <p:nvPr/>
        </p:nvSpPr>
        <p:spPr>
          <a:xfrm>
            <a:off x="6997100" y="6386950"/>
            <a:ext cx="16047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Key findings</a:t>
            </a:r>
            <a:endParaRPr sz="1400">
              <a:solidFill>
                <a:schemeClr val="dk1"/>
              </a:solidFill>
              <a:latin typeface="Times New Roman"/>
              <a:ea typeface="Times New Roman"/>
              <a:cs typeface="Times New Roman"/>
              <a:sym typeface="Times New Roman"/>
            </a:endParaRPr>
          </a:p>
        </p:txBody>
      </p:sp>
      <p:sp>
        <p:nvSpPr>
          <p:cNvPr id="213" name="Google Shape;213;p3"/>
          <p:cNvSpPr/>
          <p:nvPr/>
        </p:nvSpPr>
        <p:spPr>
          <a:xfrm>
            <a:off x="8529225" y="6386950"/>
            <a:ext cx="16047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Significance</a:t>
            </a:r>
            <a:endParaRPr sz="1400">
              <a:solidFill>
                <a:schemeClr val="dk1"/>
              </a:solidFill>
              <a:latin typeface="Times New Roman"/>
              <a:ea typeface="Times New Roman"/>
              <a:cs typeface="Times New Roman"/>
              <a:sym typeface="Times New Roman"/>
            </a:endParaRPr>
          </a:p>
        </p:txBody>
      </p:sp>
      <p:sp>
        <p:nvSpPr>
          <p:cNvPr id="214" name="Google Shape;214;p3"/>
          <p:cNvSpPr/>
          <p:nvPr/>
        </p:nvSpPr>
        <p:spPr>
          <a:xfrm>
            <a:off x="10083200" y="6386950"/>
            <a:ext cx="10281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Q&amp;A</a:t>
            </a:r>
            <a:endParaRPr sz="1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g2633e2a01ab_1_38"/>
          <p:cNvSpPr/>
          <p:nvPr/>
        </p:nvSpPr>
        <p:spPr>
          <a:xfrm flipH="1" rot="10800000">
            <a:off x="0" y="-105"/>
            <a:ext cx="12192000" cy="912600"/>
          </a:xfrm>
          <a:prstGeom prst="rect">
            <a:avLst/>
          </a:prstGeom>
          <a:gradFill>
            <a:gsLst>
              <a:gs pos="0">
                <a:srgbClr val="000000">
                  <a:alpha val="95686"/>
                </a:srgbClr>
              </a:gs>
              <a:gs pos="100000">
                <a:srgbClr val="2F5496"/>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g2633e2a01ab_1_38"/>
          <p:cNvSpPr/>
          <p:nvPr/>
        </p:nvSpPr>
        <p:spPr>
          <a:xfrm rot="-5400000">
            <a:off x="5706150" y="-5706070"/>
            <a:ext cx="779700" cy="12192000"/>
          </a:xfrm>
          <a:prstGeom prst="rect">
            <a:avLst/>
          </a:prstGeom>
          <a:gradFill>
            <a:gsLst>
              <a:gs pos="0">
                <a:srgbClr val="4472C4">
                  <a:alpha val="0"/>
                </a:srgbClr>
              </a:gs>
              <a:gs pos="23000">
                <a:srgbClr val="4472C4">
                  <a:alpha val="0"/>
                </a:srgbClr>
              </a:gs>
              <a:gs pos="99000">
                <a:srgbClr val="1F3864">
                  <a:alpha val="71764"/>
                </a:srgbClr>
              </a:gs>
              <a:gs pos="100000">
                <a:srgbClr val="1F3864">
                  <a:alpha val="71764"/>
                </a:srgbClr>
              </a:gs>
            </a:gsLst>
            <a:lin ang="113999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g2633e2a01ab_1_38"/>
          <p:cNvSpPr txBox="1"/>
          <p:nvPr/>
        </p:nvSpPr>
        <p:spPr>
          <a:xfrm>
            <a:off x="235041" y="22955"/>
            <a:ext cx="10029900" cy="991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3200">
                <a:solidFill>
                  <a:srgbClr val="FFFFFF"/>
                </a:solidFill>
                <a:latin typeface="Times New Roman"/>
                <a:ea typeface="Times New Roman"/>
                <a:cs typeface="Times New Roman"/>
                <a:sym typeface="Times New Roman"/>
              </a:rPr>
              <a:t>Key findings</a:t>
            </a:r>
            <a:endParaRPr b="1" sz="3200">
              <a:solidFill>
                <a:srgbClr val="FFFFFF"/>
              </a:solidFill>
              <a:latin typeface="Times New Roman"/>
              <a:ea typeface="Times New Roman"/>
              <a:cs typeface="Times New Roman"/>
              <a:sym typeface="Times New Roman"/>
            </a:endParaRPr>
          </a:p>
        </p:txBody>
      </p:sp>
      <p:sp>
        <p:nvSpPr>
          <p:cNvPr id="223" name="Google Shape;223;g2633e2a01ab_1_38"/>
          <p:cNvSpPr txBox="1"/>
          <p:nvPr/>
        </p:nvSpPr>
        <p:spPr>
          <a:xfrm>
            <a:off x="776150" y="1414225"/>
            <a:ext cx="10552800" cy="432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t>Turnover and Flow Patterns:</a:t>
            </a:r>
            <a:r>
              <a:rPr lang="en-US" sz="1700"/>
              <a:t> </a:t>
            </a:r>
            <a:endParaRPr sz="1700"/>
          </a:p>
          <a:p>
            <a:pPr indent="-336550" lvl="0" marL="457200" rtl="0" algn="l">
              <a:spcBef>
                <a:spcPts val="0"/>
              </a:spcBef>
              <a:spcAft>
                <a:spcPts val="0"/>
              </a:spcAft>
              <a:buSzPts val="1700"/>
              <a:buChar char="●"/>
            </a:pPr>
            <a:r>
              <a:rPr lang="en-US" sz="1700"/>
              <a:t>Wealthier individuals have increased their turnover </a:t>
            </a:r>
            <a:r>
              <a:rPr b="1" lang="en-US" sz="1700">
                <a:solidFill>
                  <a:srgbClr val="38761D"/>
                </a:solidFill>
              </a:rPr>
              <a:t>increase</a:t>
            </a:r>
            <a:r>
              <a:rPr lang="en-US" sz="1700"/>
              <a:t>, unit net flow </a:t>
            </a:r>
            <a:r>
              <a:rPr b="1" lang="en-US" sz="1700">
                <a:solidFill>
                  <a:srgbClr val="990000"/>
                </a:solidFill>
              </a:rPr>
              <a:t>decrease</a:t>
            </a:r>
            <a:r>
              <a:rPr lang="en-US" sz="1700"/>
              <a:t>. </a:t>
            </a:r>
            <a:endParaRPr sz="1700"/>
          </a:p>
          <a:p>
            <a:pPr indent="-336550" lvl="0" marL="457200" rtl="0" algn="l">
              <a:spcBef>
                <a:spcPts val="0"/>
              </a:spcBef>
              <a:spcAft>
                <a:spcPts val="0"/>
              </a:spcAft>
              <a:buSzPts val="1700"/>
              <a:buChar char="●"/>
            </a:pPr>
            <a:r>
              <a:rPr lang="en-US" sz="1700"/>
              <a:t>Unit inflow and outflow suggest </a:t>
            </a:r>
            <a:r>
              <a:rPr b="1" lang="en-US" sz="1700">
                <a:solidFill>
                  <a:srgbClr val="B45F06"/>
                </a:solidFill>
              </a:rPr>
              <a:t>cashing out and reduced investments</a:t>
            </a:r>
            <a:r>
              <a:rPr lang="en-US" sz="1700"/>
              <a:t>. </a:t>
            </a:r>
            <a:endParaRPr sz="1700"/>
          </a:p>
          <a:p>
            <a:pPr indent="-336550" lvl="0" marL="457200" rtl="0" algn="l">
              <a:spcBef>
                <a:spcPts val="0"/>
              </a:spcBef>
              <a:spcAft>
                <a:spcPts val="0"/>
              </a:spcAft>
              <a:buSzPts val="1700"/>
              <a:buChar char="●"/>
            </a:pPr>
            <a:r>
              <a:rPr lang="en-US" sz="1700"/>
              <a:t>Absolute inflow and outflow amounts </a:t>
            </a:r>
            <a:r>
              <a:rPr b="1" lang="en-US" sz="1700">
                <a:solidFill>
                  <a:srgbClr val="38761D"/>
                </a:solidFill>
              </a:rPr>
              <a:t>increase</a:t>
            </a:r>
            <a:r>
              <a:rPr lang="en-US" sz="1700"/>
              <a:t> — higher overall investment levels among wealthier individuals after the pandemic.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US" sz="1700"/>
              <a:t>Disposition Effect, Capital Gains and Sensitivity Shift:</a:t>
            </a:r>
            <a:r>
              <a:rPr lang="en-US" sz="1700"/>
              <a:t> </a:t>
            </a:r>
            <a:endParaRPr sz="1700"/>
          </a:p>
          <a:p>
            <a:pPr indent="-336550" lvl="0" marL="457200" rtl="0" algn="l">
              <a:spcBef>
                <a:spcPts val="0"/>
              </a:spcBef>
              <a:spcAft>
                <a:spcPts val="0"/>
              </a:spcAft>
              <a:buSzPts val="1700"/>
              <a:buChar char="●"/>
            </a:pPr>
            <a:r>
              <a:rPr lang="en-US" sz="1700"/>
              <a:t>The disposal effect means the higher the gain, the easier it is to sell. Yet, my research around redemption signifies the disposition effect </a:t>
            </a:r>
            <a:r>
              <a:rPr b="1" lang="en-US" sz="1700">
                <a:solidFill>
                  <a:srgbClr val="990000"/>
                </a:solidFill>
              </a:rPr>
              <a:t>reduced</a:t>
            </a:r>
            <a:r>
              <a:rPr lang="en-US" sz="1700"/>
              <a:t> after the pandemic. </a:t>
            </a:r>
            <a:endParaRPr sz="1700"/>
          </a:p>
          <a:p>
            <a:pPr indent="-336550" lvl="0" marL="457200" rtl="0" algn="l">
              <a:spcBef>
                <a:spcPts val="0"/>
              </a:spcBef>
              <a:spcAft>
                <a:spcPts val="0"/>
              </a:spcAft>
              <a:buSzPts val="1700"/>
              <a:buChar char="●"/>
            </a:pPr>
            <a:r>
              <a:rPr lang="en-US" sz="1700"/>
              <a:t>I discovered a </a:t>
            </a:r>
            <a:r>
              <a:rPr b="1" lang="en-US" sz="1700">
                <a:solidFill>
                  <a:srgbClr val="B45F06"/>
                </a:solidFill>
              </a:rPr>
              <a:t>shift in sensitivity</a:t>
            </a:r>
            <a:r>
              <a:rPr lang="en-US" sz="1700"/>
              <a:t> to market conditions among different wealth groups. </a:t>
            </a:r>
            <a:endParaRPr sz="1700"/>
          </a:p>
          <a:p>
            <a:pPr indent="-336550" lvl="1" marL="914400" rtl="0" algn="l">
              <a:spcBef>
                <a:spcPts val="0"/>
              </a:spcBef>
              <a:spcAft>
                <a:spcPts val="0"/>
              </a:spcAft>
              <a:buSzPts val="1700"/>
              <a:buChar char="○"/>
            </a:pPr>
            <a:r>
              <a:rPr lang="en-US" sz="1700"/>
              <a:t>Less wealthy groups tended to be momentum investors before the pandemic, buying when gains were up;</a:t>
            </a:r>
            <a:endParaRPr sz="1700"/>
          </a:p>
          <a:p>
            <a:pPr indent="-336550" lvl="1" marL="914400" rtl="0" algn="l">
              <a:spcBef>
                <a:spcPts val="0"/>
              </a:spcBef>
              <a:spcAft>
                <a:spcPts val="0"/>
              </a:spcAft>
              <a:buSzPts val="1700"/>
              <a:buChar char="○"/>
            </a:pPr>
            <a:r>
              <a:rPr lang="en-US" sz="1700"/>
              <a:t>wealthier groups acted as contrarian investors, buying when gains were down;</a:t>
            </a:r>
            <a:endParaRPr sz="1700"/>
          </a:p>
          <a:p>
            <a:pPr indent="-336550" lvl="1" marL="914400" rtl="0" algn="l">
              <a:spcBef>
                <a:spcPts val="0"/>
              </a:spcBef>
              <a:spcAft>
                <a:spcPts val="0"/>
              </a:spcAft>
              <a:buSzPts val="1700"/>
              <a:buChar char="○"/>
            </a:pPr>
            <a:r>
              <a:rPr lang="en-US" sz="1700"/>
              <a:t>Interestingly, both tendencies were downgraded after the pandemic.</a:t>
            </a:r>
            <a:endParaRPr sz="1700"/>
          </a:p>
          <a:p>
            <a:pPr indent="0" lvl="0" marL="0" rtl="0" algn="l">
              <a:spcBef>
                <a:spcPts val="0"/>
              </a:spcBef>
              <a:spcAft>
                <a:spcPts val="0"/>
              </a:spcAft>
              <a:buNone/>
            </a:pPr>
            <a:r>
              <a:t/>
            </a:r>
            <a:endParaRPr/>
          </a:p>
        </p:txBody>
      </p:sp>
      <p:sp>
        <p:nvSpPr>
          <p:cNvPr id="224" name="Google Shape;224;g2633e2a01ab_1_38"/>
          <p:cNvSpPr/>
          <p:nvPr/>
        </p:nvSpPr>
        <p:spPr>
          <a:xfrm>
            <a:off x="63900" y="6385450"/>
            <a:ext cx="2709000" cy="297000"/>
          </a:xfrm>
          <a:prstGeom prst="homePlate">
            <a:avLst>
              <a:gd fmla="val 50000" name="adj"/>
            </a:avLst>
          </a:prstGeom>
          <a:solidFill>
            <a:srgbClr val="DBDBD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rgbClr val="000000"/>
              </a:buClr>
              <a:buSzPts val="1100"/>
              <a:buFont typeface="Arial"/>
              <a:buNone/>
            </a:pPr>
            <a:r>
              <a:rPr lang="en-US">
                <a:solidFill>
                  <a:schemeClr val="dk1"/>
                </a:solidFill>
                <a:latin typeface="Times New Roman"/>
                <a:ea typeface="Times New Roman"/>
                <a:cs typeface="Times New Roman"/>
                <a:sym typeface="Times New Roman"/>
              </a:rPr>
              <a:t>Motivation and research question</a:t>
            </a:r>
            <a:endParaRPr sz="1400">
              <a:solidFill>
                <a:schemeClr val="dk1"/>
              </a:solidFill>
              <a:latin typeface="Times New Roman"/>
              <a:ea typeface="Times New Roman"/>
              <a:cs typeface="Times New Roman"/>
              <a:sym typeface="Times New Roman"/>
            </a:endParaRPr>
          </a:p>
        </p:txBody>
      </p:sp>
      <p:sp>
        <p:nvSpPr>
          <p:cNvPr id="225" name="Google Shape;225;g2633e2a01ab_1_38"/>
          <p:cNvSpPr/>
          <p:nvPr/>
        </p:nvSpPr>
        <p:spPr>
          <a:xfrm>
            <a:off x="2700009" y="6385454"/>
            <a:ext cx="2400300" cy="297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400"/>
              <a:buFont typeface="Times New Roman"/>
              <a:buNone/>
            </a:pPr>
            <a:r>
              <a:rPr lang="en-US">
                <a:solidFill>
                  <a:schemeClr val="dk1"/>
                </a:solidFill>
                <a:latin typeface="Times New Roman"/>
                <a:ea typeface="Times New Roman"/>
                <a:cs typeface="Times New Roman"/>
                <a:sym typeface="Times New Roman"/>
              </a:rPr>
              <a:t>Data and Methodology</a:t>
            </a:r>
            <a:endParaRPr>
              <a:solidFill>
                <a:schemeClr val="dk1"/>
              </a:solidFill>
              <a:latin typeface="Times New Roman"/>
              <a:ea typeface="Times New Roman"/>
              <a:cs typeface="Times New Roman"/>
              <a:sym typeface="Times New Roman"/>
            </a:endParaRPr>
          </a:p>
        </p:txBody>
      </p:sp>
      <p:sp>
        <p:nvSpPr>
          <p:cNvPr id="226" name="Google Shape;226;g2633e2a01ab_1_38"/>
          <p:cNvSpPr/>
          <p:nvPr/>
        </p:nvSpPr>
        <p:spPr>
          <a:xfrm>
            <a:off x="5046000" y="6386050"/>
            <a:ext cx="1987200" cy="2958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Key related work</a:t>
            </a:r>
            <a:r>
              <a:rPr lang="en-US">
                <a:solidFill>
                  <a:schemeClr val="dk1"/>
                </a:solidFill>
                <a:latin typeface="Times New Roman"/>
                <a:ea typeface="Times New Roman"/>
                <a:cs typeface="Times New Roman"/>
                <a:sym typeface="Times New Roman"/>
              </a:rPr>
              <a:t>s</a:t>
            </a:r>
            <a:endParaRPr sz="1400">
              <a:solidFill>
                <a:schemeClr val="dk1"/>
              </a:solidFill>
              <a:latin typeface="Calibri"/>
              <a:ea typeface="Calibri"/>
              <a:cs typeface="Calibri"/>
              <a:sym typeface="Calibri"/>
            </a:endParaRPr>
          </a:p>
        </p:txBody>
      </p:sp>
      <p:sp>
        <p:nvSpPr>
          <p:cNvPr id="227" name="Google Shape;227;g2633e2a01ab_1_38"/>
          <p:cNvSpPr/>
          <p:nvPr/>
        </p:nvSpPr>
        <p:spPr>
          <a:xfrm>
            <a:off x="6997100" y="6386950"/>
            <a:ext cx="1604700" cy="294000"/>
          </a:xfrm>
          <a:prstGeom prst="chevron">
            <a:avLst>
              <a:gd fmla="val 50000" name="adj"/>
            </a:avLst>
          </a:prstGeom>
          <a:solidFill>
            <a:srgbClr val="003976"/>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lt1"/>
                </a:solidFill>
                <a:latin typeface="Times New Roman"/>
                <a:ea typeface="Times New Roman"/>
                <a:cs typeface="Times New Roman"/>
                <a:sym typeface="Times New Roman"/>
              </a:rPr>
              <a:t>Key findings</a:t>
            </a:r>
            <a:endParaRPr sz="1400">
              <a:solidFill>
                <a:schemeClr val="lt1"/>
              </a:solidFill>
              <a:latin typeface="Times New Roman"/>
              <a:ea typeface="Times New Roman"/>
              <a:cs typeface="Times New Roman"/>
              <a:sym typeface="Times New Roman"/>
            </a:endParaRPr>
          </a:p>
        </p:txBody>
      </p:sp>
      <p:sp>
        <p:nvSpPr>
          <p:cNvPr id="228" name="Google Shape;228;g2633e2a01ab_1_38"/>
          <p:cNvSpPr/>
          <p:nvPr/>
        </p:nvSpPr>
        <p:spPr>
          <a:xfrm>
            <a:off x="8529225" y="6386950"/>
            <a:ext cx="16047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Significance</a:t>
            </a:r>
            <a:endParaRPr sz="1400">
              <a:solidFill>
                <a:schemeClr val="dk1"/>
              </a:solidFill>
              <a:latin typeface="Times New Roman"/>
              <a:ea typeface="Times New Roman"/>
              <a:cs typeface="Times New Roman"/>
              <a:sym typeface="Times New Roman"/>
            </a:endParaRPr>
          </a:p>
        </p:txBody>
      </p:sp>
      <p:sp>
        <p:nvSpPr>
          <p:cNvPr id="229" name="Google Shape;229;g2633e2a01ab_1_38"/>
          <p:cNvSpPr/>
          <p:nvPr/>
        </p:nvSpPr>
        <p:spPr>
          <a:xfrm>
            <a:off x="10083200" y="6386950"/>
            <a:ext cx="10281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Q&amp;A</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2633e2a01ab_1_0"/>
          <p:cNvSpPr/>
          <p:nvPr/>
        </p:nvSpPr>
        <p:spPr>
          <a:xfrm flipH="1" rot="10800000">
            <a:off x="0" y="-105"/>
            <a:ext cx="12192000" cy="912600"/>
          </a:xfrm>
          <a:prstGeom prst="rect">
            <a:avLst/>
          </a:prstGeom>
          <a:gradFill>
            <a:gsLst>
              <a:gs pos="0">
                <a:srgbClr val="000000">
                  <a:alpha val="95686"/>
                </a:srgbClr>
              </a:gs>
              <a:gs pos="100000">
                <a:srgbClr val="2F5496"/>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g2633e2a01ab_1_0"/>
          <p:cNvSpPr/>
          <p:nvPr/>
        </p:nvSpPr>
        <p:spPr>
          <a:xfrm rot="-5400000">
            <a:off x="5706150" y="-5706070"/>
            <a:ext cx="779700" cy="12192000"/>
          </a:xfrm>
          <a:prstGeom prst="rect">
            <a:avLst/>
          </a:prstGeom>
          <a:gradFill>
            <a:gsLst>
              <a:gs pos="0">
                <a:srgbClr val="4472C4">
                  <a:alpha val="0"/>
                </a:srgbClr>
              </a:gs>
              <a:gs pos="23000">
                <a:srgbClr val="4472C4">
                  <a:alpha val="0"/>
                </a:srgbClr>
              </a:gs>
              <a:gs pos="99000">
                <a:srgbClr val="1F3864">
                  <a:alpha val="71764"/>
                </a:srgbClr>
              </a:gs>
              <a:gs pos="100000">
                <a:srgbClr val="1F3864">
                  <a:alpha val="71764"/>
                </a:srgbClr>
              </a:gs>
            </a:gsLst>
            <a:lin ang="113999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g2633e2a01ab_1_0"/>
          <p:cNvSpPr txBox="1"/>
          <p:nvPr/>
        </p:nvSpPr>
        <p:spPr>
          <a:xfrm>
            <a:off x="235041" y="22955"/>
            <a:ext cx="10029900" cy="991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3200">
                <a:solidFill>
                  <a:srgbClr val="FFFFFF"/>
                </a:solidFill>
                <a:latin typeface="Times New Roman"/>
                <a:ea typeface="Times New Roman"/>
                <a:cs typeface="Times New Roman"/>
                <a:sym typeface="Times New Roman"/>
              </a:rPr>
              <a:t>Key findings</a:t>
            </a:r>
            <a:endParaRPr b="1" sz="3200">
              <a:solidFill>
                <a:srgbClr val="FFFFFF"/>
              </a:solidFill>
              <a:latin typeface="Times New Roman"/>
              <a:ea typeface="Times New Roman"/>
              <a:cs typeface="Times New Roman"/>
              <a:sym typeface="Times New Roman"/>
            </a:endParaRPr>
          </a:p>
        </p:txBody>
      </p:sp>
      <p:sp>
        <p:nvSpPr>
          <p:cNvPr id="238" name="Google Shape;238;g2633e2a01ab_1_0"/>
          <p:cNvSpPr txBox="1"/>
          <p:nvPr/>
        </p:nvSpPr>
        <p:spPr>
          <a:xfrm>
            <a:off x="812625" y="1268325"/>
            <a:ext cx="11028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t>Portfolio Rebalancing and Timing Test: </a:t>
            </a:r>
            <a:endParaRPr b="1" sz="1700"/>
          </a:p>
          <a:p>
            <a:pPr indent="-336550" lvl="0" marL="457200" rtl="0" algn="l">
              <a:spcBef>
                <a:spcPts val="0"/>
              </a:spcBef>
              <a:spcAft>
                <a:spcPts val="0"/>
              </a:spcAft>
              <a:buSzPts val="1700"/>
              <a:buChar char="●"/>
            </a:pPr>
            <a:r>
              <a:rPr b="1" lang="en-US" sz="1700"/>
              <a:t>Rebalancing</a:t>
            </a:r>
            <a:r>
              <a:rPr lang="en-US" sz="1700"/>
              <a:t>: Wealthier individuals shifted their portfolio weight from </a:t>
            </a:r>
            <a:r>
              <a:rPr b="1" lang="en-US" sz="1700">
                <a:solidFill>
                  <a:srgbClr val="B45F06"/>
                </a:solidFill>
              </a:rPr>
              <a:t>money market funds</a:t>
            </a:r>
            <a:r>
              <a:rPr lang="en-US" sz="1700"/>
              <a:t> to </a:t>
            </a:r>
            <a:r>
              <a:rPr b="1" lang="en-US" sz="1700">
                <a:solidFill>
                  <a:srgbClr val="B45F06"/>
                </a:solidFill>
              </a:rPr>
              <a:t>mixed funds</a:t>
            </a:r>
            <a:r>
              <a:rPr lang="en-US" sz="1700"/>
              <a:t> following the pandemic. </a:t>
            </a:r>
            <a:endParaRPr sz="1700"/>
          </a:p>
          <a:p>
            <a:pPr indent="-336550" lvl="0" marL="457200" rtl="0" algn="l">
              <a:spcBef>
                <a:spcPts val="0"/>
              </a:spcBef>
              <a:spcAft>
                <a:spcPts val="0"/>
              </a:spcAft>
              <a:buSzPts val="1700"/>
              <a:buChar char="●"/>
            </a:pPr>
            <a:r>
              <a:rPr b="1" lang="en-US" sz="1700"/>
              <a:t>Timing:</a:t>
            </a:r>
            <a:r>
              <a:rPr lang="en-US" sz="1700"/>
              <a:t> monthly dummy revealed </a:t>
            </a:r>
            <a:r>
              <a:rPr b="1" lang="en-US" sz="2100">
                <a:solidFill>
                  <a:srgbClr val="0B5394"/>
                </a:solidFill>
              </a:rPr>
              <a:t>October effects</a:t>
            </a:r>
            <a:endParaRPr b="1" sz="1800">
              <a:solidFill>
                <a:srgbClr val="0B5394"/>
              </a:solidFill>
            </a:endParaRPr>
          </a:p>
        </p:txBody>
      </p:sp>
      <p:pic>
        <p:nvPicPr>
          <p:cNvPr id="239" name="Google Shape;239;g2633e2a01ab_1_0"/>
          <p:cNvPicPr preferRelativeResize="0"/>
          <p:nvPr/>
        </p:nvPicPr>
        <p:blipFill>
          <a:blip r:embed="rId3">
            <a:alphaModFix/>
          </a:blip>
          <a:stretch>
            <a:fillRect/>
          </a:stretch>
        </p:blipFill>
        <p:spPr>
          <a:xfrm>
            <a:off x="608810" y="2475739"/>
            <a:ext cx="5575890" cy="3711862"/>
          </a:xfrm>
          <a:prstGeom prst="rect">
            <a:avLst/>
          </a:prstGeom>
          <a:noFill/>
          <a:ln>
            <a:noFill/>
          </a:ln>
        </p:spPr>
      </p:pic>
      <p:pic>
        <p:nvPicPr>
          <p:cNvPr id="240" name="Google Shape;240;g2633e2a01ab_1_0"/>
          <p:cNvPicPr preferRelativeResize="0"/>
          <p:nvPr/>
        </p:nvPicPr>
        <p:blipFill>
          <a:blip r:embed="rId4">
            <a:alphaModFix/>
          </a:blip>
          <a:stretch>
            <a:fillRect/>
          </a:stretch>
        </p:blipFill>
        <p:spPr>
          <a:xfrm>
            <a:off x="6294774" y="2431400"/>
            <a:ext cx="5169426" cy="3888100"/>
          </a:xfrm>
          <a:prstGeom prst="rect">
            <a:avLst/>
          </a:prstGeom>
          <a:noFill/>
          <a:ln>
            <a:noFill/>
          </a:ln>
        </p:spPr>
      </p:pic>
      <p:sp>
        <p:nvSpPr>
          <p:cNvPr id="241" name="Google Shape;241;g2633e2a01ab_1_0"/>
          <p:cNvSpPr/>
          <p:nvPr/>
        </p:nvSpPr>
        <p:spPr>
          <a:xfrm>
            <a:off x="63900" y="6385450"/>
            <a:ext cx="2709000" cy="297000"/>
          </a:xfrm>
          <a:prstGeom prst="homePlate">
            <a:avLst>
              <a:gd fmla="val 50000" name="adj"/>
            </a:avLst>
          </a:prstGeom>
          <a:solidFill>
            <a:srgbClr val="DBDBD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rgbClr val="000000"/>
              </a:buClr>
              <a:buSzPts val="1100"/>
              <a:buFont typeface="Arial"/>
              <a:buNone/>
            </a:pPr>
            <a:r>
              <a:rPr lang="en-US">
                <a:solidFill>
                  <a:schemeClr val="dk1"/>
                </a:solidFill>
                <a:latin typeface="Times New Roman"/>
                <a:ea typeface="Times New Roman"/>
                <a:cs typeface="Times New Roman"/>
                <a:sym typeface="Times New Roman"/>
              </a:rPr>
              <a:t>Motivation and research question</a:t>
            </a:r>
            <a:endParaRPr sz="1400">
              <a:solidFill>
                <a:schemeClr val="dk1"/>
              </a:solidFill>
              <a:latin typeface="Times New Roman"/>
              <a:ea typeface="Times New Roman"/>
              <a:cs typeface="Times New Roman"/>
              <a:sym typeface="Times New Roman"/>
            </a:endParaRPr>
          </a:p>
        </p:txBody>
      </p:sp>
      <p:sp>
        <p:nvSpPr>
          <p:cNvPr id="242" name="Google Shape;242;g2633e2a01ab_1_0"/>
          <p:cNvSpPr/>
          <p:nvPr/>
        </p:nvSpPr>
        <p:spPr>
          <a:xfrm>
            <a:off x="2700009" y="6385454"/>
            <a:ext cx="2400300" cy="297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400"/>
              <a:buFont typeface="Times New Roman"/>
              <a:buNone/>
            </a:pPr>
            <a:r>
              <a:rPr lang="en-US">
                <a:solidFill>
                  <a:schemeClr val="dk1"/>
                </a:solidFill>
                <a:latin typeface="Times New Roman"/>
                <a:ea typeface="Times New Roman"/>
                <a:cs typeface="Times New Roman"/>
                <a:sym typeface="Times New Roman"/>
              </a:rPr>
              <a:t>Data and Methodology</a:t>
            </a:r>
            <a:endParaRPr>
              <a:solidFill>
                <a:schemeClr val="dk1"/>
              </a:solidFill>
              <a:latin typeface="Times New Roman"/>
              <a:ea typeface="Times New Roman"/>
              <a:cs typeface="Times New Roman"/>
              <a:sym typeface="Times New Roman"/>
            </a:endParaRPr>
          </a:p>
        </p:txBody>
      </p:sp>
      <p:sp>
        <p:nvSpPr>
          <p:cNvPr id="243" name="Google Shape;243;g2633e2a01ab_1_0"/>
          <p:cNvSpPr/>
          <p:nvPr/>
        </p:nvSpPr>
        <p:spPr>
          <a:xfrm>
            <a:off x="5046000" y="6386050"/>
            <a:ext cx="1987200" cy="2958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Key related work</a:t>
            </a:r>
            <a:r>
              <a:rPr lang="en-US">
                <a:solidFill>
                  <a:schemeClr val="dk1"/>
                </a:solidFill>
                <a:latin typeface="Times New Roman"/>
                <a:ea typeface="Times New Roman"/>
                <a:cs typeface="Times New Roman"/>
                <a:sym typeface="Times New Roman"/>
              </a:rPr>
              <a:t>s</a:t>
            </a:r>
            <a:endParaRPr sz="1400">
              <a:solidFill>
                <a:schemeClr val="dk1"/>
              </a:solidFill>
              <a:latin typeface="Calibri"/>
              <a:ea typeface="Calibri"/>
              <a:cs typeface="Calibri"/>
              <a:sym typeface="Calibri"/>
            </a:endParaRPr>
          </a:p>
        </p:txBody>
      </p:sp>
      <p:sp>
        <p:nvSpPr>
          <p:cNvPr id="244" name="Google Shape;244;g2633e2a01ab_1_0"/>
          <p:cNvSpPr/>
          <p:nvPr/>
        </p:nvSpPr>
        <p:spPr>
          <a:xfrm>
            <a:off x="6997100" y="6386950"/>
            <a:ext cx="1604700" cy="294000"/>
          </a:xfrm>
          <a:prstGeom prst="chevron">
            <a:avLst>
              <a:gd fmla="val 50000" name="adj"/>
            </a:avLst>
          </a:prstGeom>
          <a:solidFill>
            <a:srgbClr val="003976"/>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lt1"/>
                </a:solidFill>
                <a:latin typeface="Times New Roman"/>
                <a:ea typeface="Times New Roman"/>
                <a:cs typeface="Times New Roman"/>
                <a:sym typeface="Times New Roman"/>
              </a:rPr>
              <a:t>Key findings</a:t>
            </a:r>
            <a:endParaRPr sz="1400">
              <a:solidFill>
                <a:schemeClr val="lt1"/>
              </a:solidFill>
              <a:latin typeface="Times New Roman"/>
              <a:ea typeface="Times New Roman"/>
              <a:cs typeface="Times New Roman"/>
              <a:sym typeface="Times New Roman"/>
            </a:endParaRPr>
          </a:p>
        </p:txBody>
      </p:sp>
      <p:sp>
        <p:nvSpPr>
          <p:cNvPr id="245" name="Google Shape;245;g2633e2a01ab_1_0"/>
          <p:cNvSpPr/>
          <p:nvPr/>
        </p:nvSpPr>
        <p:spPr>
          <a:xfrm>
            <a:off x="8529225" y="6386950"/>
            <a:ext cx="16047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Significance</a:t>
            </a:r>
            <a:endParaRPr sz="1400">
              <a:solidFill>
                <a:schemeClr val="dk1"/>
              </a:solidFill>
              <a:latin typeface="Times New Roman"/>
              <a:ea typeface="Times New Roman"/>
              <a:cs typeface="Times New Roman"/>
              <a:sym typeface="Times New Roman"/>
            </a:endParaRPr>
          </a:p>
        </p:txBody>
      </p:sp>
      <p:sp>
        <p:nvSpPr>
          <p:cNvPr id="246" name="Google Shape;246;g2633e2a01ab_1_0"/>
          <p:cNvSpPr/>
          <p:nvPr/>
        </p:nvSpPr>
        <p:spPr>
          <a:xfrm>
            <a:off x="10083200" y="6386950"/>
            <a:ext cx="10281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Q&amp;A</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g2633e2a01ab_1_24"/>
          <p:cNvSpPr/>
          <p:nvPr/>
        </p:nvSpPr>
        <p:spPr>
          <a:xfrm flipH="1" rot="10800000">
            <a:off x="0" y="-105"/>
            <a:ext cx="12192000" cy="912600"/>
          </a:xfrm>
          <a:prstGeom prst="rect">
            <a:avLst/>
          </a:prstGeom>
          <a:gradFill>
            <a:gsLst>
              <a:gs pos="0">
                <a:srgbClr val="000000">
                  <a:alpha val="95686"/>
                </a:srgbClr>
              </a:gs>
              <a:gs pos="100000">
                <a:srgbClr val="2F5496"/>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g2633e2a01ab_1_24"/>
          <p:cNvSpPr/>
          <p:nvPr/>
        </p:nvSpPr>
        <p:spPr>
          <a:xfrm rot="-5400000">
            <a:off x="5706150" y="-5706070"/>
            <a:ext cx="779700" cy="12192000"/>
          </a:xfrm>
          <a:prstGeom prst="rect">
            <a:avLst/>
          </a:prstGeom>
          <a:gradFill>
            <a:gsLst>
              <a:gs pos="0">
                <a:srgbClr val="4472C4">
                  <a:alpha val="0"/>
                </a:srgbClr>
              </a:gs>
              <a:gs pos="23000">
                <a:srgbClr val="4472C4">
                  <a:alpha val="0"/>
                </a:srgbClr>
              </a:gs>
              <a:gs pos="99000">
                <a:srgbClr val="1F3864">
                  <a:alpha val="71764"/>
                </a:srgbClr>
              </a:gs>
              <a:gs pos="100000">
                <a:srgbClr val="1F3864">
                  <a:alpha val="71764"/>
                </a:srgbClr>
              </a:gs>
            </a:gsLst>
            <a:lin ang="113999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g2633e2a01ab_1_24"/>
          <p:cNvSpPr txBox="1"/>
          <p:nvPr/>
        </p:nvSpPr>
        <p:spPr>
          <a:xfrm>
            <a:off x="235041" y="22955"/>
            <a:ext cx="10029900" cy="991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3200">
                <a:solidFill>
                  <a:srgbClr val="FFFFFF"/>
                </a:solidFill>
                <a:latin typeface="Times New Roman"/>
                <a:ea typeface="Times New Roman"/>
                <a:cs typeface="Times New Roman"/>
                <a:sym typeface="Times New Roman"/>
              </a:rPr>
              <a:t>Key findings</a:t>
            </a:r>
            <a:endParaRPr b="1" sz="3200">
              <a:solidFill>
                <a:srgbClr val="FFFFFF"/>
              </a:solidFill>
              <a:latin typeface="Times New Roman"/>
              <a:ea typeface="Times New Roman"/>
              <a:cs typeface="Times New Roman"/>
              <a:sym typeface="Times New Roman"/>
            </a:endParaRPr>
          </a:p>
        </p:txBody>
      </p:sp>
      <p:sp>
        <p:nvSpPr>
          <p:cNvPr id="255" name="Google Shape;255;g2633e2a01ab_1_24"/>
          <p:cNvSpPr txBox="1"/>
          <p:nvPr/>
        </p:nvSpPr>
        <p:spPr>
          <a:xfrm>
            <a:off x="434825" y="1005900"/>
            <a:ext cx="73131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t>The CAPM and Alpha Risk:</a:t>
            </a:r>
            <a:endParaRPr sz="1700"/>
          </a:p>
          <a:p>
            <a:pPr indent="-336550" lvl="0" marL="457200" rtl="0" algn="l">
              <a:spcBef>
                <a:spcPts val="0"/>
              </a:spcBef>
              <a:spcAft>
                <a:spcPts val="0"/>
              </a:spcAft>
              <a:buSzPts val="1700"/>
              <a:buChar char="●"/>
            </a:pPr>
            <a:r>
              <a:rPr lang="en-US" sz="1700"/>
              <a:t>Capital Asset Pricing Model</a:t>
            </a:r>
            <a:endParaRPr sz="1700"/>
          </a:p>
          <a:p>
            <a:pPr indent="-336550" lvl="0" marL="457200" rtl="0" algn="l">
              <a:spcBef>
                <a:spcPts val="0"/>
              </a:spcBef>
              <a:spcAft>
                <a:spcPts val="0"/>
              </a:spcAft>
              <a:buSzPts val="1700"/>
              <a:buChar char="●"/>
            </a:pPr>
            <a:r>
              <a:rPr lang="en-US" sz="1700"/>
              <a:t>Alpha represented by the pandemic dummy and the beta with the market risk premium</a:t>
            </a:r>
            <a:endParaRPr sz="1700"/>
          </a:p>
          <a:p>
            <a:pPr indent="-336550" lvl="0" marL="457200" rtl="0" algn="l">
              <a:spcBef>
                <a:spcPts val="0"/>
              </a:spcBef>
              <a:spcAft>
                <a:spcPts val="0"/>
              </a:spcAft>
              <a:buSzPts val="1700"/>
              <a:buChar char="●"/>
            </a:pPr>
            <a:r>
              <a:rPr lang="en-US" sz="1700"/>
              <a:t>Alpha for wealthier group </a:t>
            </a:r>
            <a:r>
              <a:rPr b="1" lang="en-US" sz="1700">
                <a:solidFill>
                  <a:srgbClr val="38761D"/>
                </a:solidFill>
              </a:rPr>
              <a:t>increased</a:t>
            </a:r>
            <a:r>
              <a:rPr lang="en-US" sz="1700"/>
              <a: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US" sz="1700"/>
              <a:t>Pandemic Severity and Mutual Funds:</a:t>
            </a:r>
            <a:endParaRPr b="1" sz="1700"/>
          </a:p>
          <a:p>
            <a:pPr indent="-336550" lvl="0" marL="457200" rtl="0" algn="l">
              <a:spcBef>
                <a:spcPts val="0"/>
              </a:spcBef>
              <a:spcAft>
                <a:spcPts val="0"/>
              </a:spcAft>
              <a:buSzPts val="1700"/>
              <a:buChar char="●"/>
            </a:pPr>
            <a:r>
              <a:rPr lang="en-US" sz="1700"/>
              <a:t>turnover and netflow in mutual funds increased with pandemic severity, while unit netflow decreased</a:t>
            </a:r>
            <a:endParaRPr sz="1700"/>
          </a:p>
          <a:p>
            <a:pPr indent="-336550" lvl="0" marL="457200" rtl="0" algn="l">
              <a:spcBef>
                <a:spcPts val="0"/>
              </a:spcBef>
              <a:spcAft>
                <a:spcPts val="0"/>
              </a:spcAft>
              <a:buSzPts val="1700"/>
              <a:buChar char="●"/>
            </a:pPr>
            <a:r>
              <a:rPr lang="en-US" sz="1700"/>
              <a:t>Rebalancing of different types of mutual funds</a:t>
            </a:r>
            <a:endParaRPr sz="1700"/>
          </a:p>
          <a:p>
            <a:pPr indent="-336550" lvl="1" marL="914400" rtl="0" algn="l">
              <a:spcBef>
                <a:spcPts val="0"/>
              </a:spcBef>
              <a:spcAft>
                <a:spcPts val="0"/>
              </a:spcAft>
              <a:buSzPts val="1700"/>
              <a:buChar char="○"/>
            </a:pPr>
            <a:r>
              <a:rPr b="1" lang="en-US" sz="1700">
                <a:solidFill>
                  <a:srgbClr val="B45F06"/>
                </a:solidFill>
              </a:rPr>
              <a:t>Stock and mixed funds</a:t>
            </a:r>
            <a:r>
              <a:rPr lang="en-US" sz="1700"/>
              <a:t> favored during severe pandemic conditions</a:t>
            </a:r>
            <a:endParaRPr sz="1700"/>
          </a:p>
          <a:p>
            <a:pPr indent="-336550" lvl="1" marL="914400" rtl="0" algn="l">
              <a:spcBef>
                <a:spcPts val="0"/>
              </a:spcBef>
              <a:spcAft>
                <a:spcPts val="0"/>
              </a:spcAft>
              <a:buSzPts val="1700"/>
              <a:buChar char="○"/>
            </a:pPr>
            <a:r>
              <a:rPr b="1" lang="en-US" sz="1700">
                <a:solidFill>
                  <a:srgbClr val="B45F06"/>
                </a:solidFill>
              </a:rPr>
              <a:t>Money market funds</a:t>
            </a:r>
            <a:r>
              <a:rPr lang="en-US" sz="1700"/>
              <a:t> were less favored</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US" sz="1700"/>
              <a:t>Triple Interaction and Consumption Response:</a:t>
            </a:r>
            <a:r>
              <a:rPr lang="en-US" sz="1700"/>
              <a:t> </a:t>
            </a:r>
            <a:endParaRPr sz="1700"/>
          </a:p>
          <a:p>
            <a:pPr indent="-336550" lvl="0" marL="457200" rtl="0" algn="l">
              <a:spcBef>
                <a:spcPts val="0"/>
              </a:spcBef>
              <a:spcAft>
                <a:spcPts val="0"/>
              </a:spcAft>
              <a:buSzPts val="1700"/>
              <a:buChar char="●"/>
            </a:pPr>
            <a:r>
              <a:rPr lang="en-US" sz="1700"/>
              <a:t>For severity to </a:t>
            </a:r>
            <a:r>
              <a:rPr b="1" lang="en-US" sz="1700">
                <a:solidFill>
                  <a:srgbClr val="38761D"/>
                </a:solidFill>
              </a:rPr>
              <a:t>increase by 1%</a:t>
            </a:r>
            <a:r>
              <a:rPr lang="en-US" sz="1700"/>
              <a:t>, consumption’s response to capital gain sensitivity </a:t>
            </a:r>
            <a:r>
              <a:rPr b="1" lang="en-US" sz="1700">
                <a:solidFill>
                  <a:srgbClr val="38761D"/>
                </a:solidFill>
              </a:rPr>
              <a:t>increases by 0.0069 * 1%</a:t>
            </a:r>
            <a:r>
              <a:rPr lang="en-US" sz="1700"/>
              <a:t>. </a:t>
            </a:r>
            <a:endParaRPr sz="1700"/>
          </a:p>
          <a:p>
            <a:pPr indent="-336550" lvl="0" marL="457200" rtl="0" algn="l">
              <a:spcBef>
                <a:spcPts val="0"/>
              </a:spcBef>
              <a:spcAft>
                <a:spcPts val="0"/>
              </a:spcAft>
              <a:buSzPts val="1700"/>
              <a:buChar char="●"/>
            </a:pPr>
            <a:r>
              <a:rPr lang="en-US" sz="1700"/>
              <a:t>More severe places, stronger response of consumption to capital gain</a:t>
            </a:r>
            <a:endParaRPr sz="1700"/>
          </a:p>
        </p:txBody>
      </p:sp>
      <p:pic>
        <p:nvPicPr>
          <p:cNvPr id="256" name="Google Shape;256;g2633e2a01ab_1_24"/>
          <p:cNvPicPr preferRelativeResize="0"/>
          <p:nvPr/>
        </p:nvPicPr>
        <p:blipFill>
          <a:blip r:embed="rId3">
            <a:alphaModFix/>
          </a:blip>
          <a:stretch>
            <a:fillRect/>
          </a:stretch>
        </p:blipFill>
        <p:spPr>
          <a:xfrm>
            <a:off x="7406275" y="1297113"/>
            <a:ext cx="4490526" cy="4048625"/>
          </a:xfrm>
          <a:prstGeom prst="rect">
            <a:avLst/>
          </a:prstGeom>
          <a:noFill/>
          <a:ln>
            <a:noFill/>
          </a:ln>
        </p:spPr>
      </p:pic>
      <p:sp>
        <p:nvSpPr>
          <p:cNvPr id="257" name="Google Shape;257;g2633e2a01ab_1_24"/>
          <p:cNvSpPr/>
          <p:nvPr/>
        </p:nvSpPr>
        <p:spPr>
          <a:xfrm>
            <a:off x="63900" y="6385450"/>
            <a:ext cx="2709000" cy="297000"/>
          </a:xfrm>
          <a:prstGeom prst="homePlate">
            <a:avLst>
              <a:gd fmla="val 50000" name="adj"/>
            </a:avLst>
          </a:prstGeom>
          <a:solidFill>
            <a:srgbClr val="DBDBD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rgbClr val="000000"/>
              </a:buClr>
              <a:buSzPts val="1100"/>
              <a:buFont typeface="Arial"/>
              <a:buNone/>
            </a:pPr>
            <a:r>
              <a:rPr lang="en-US">
                <a:solidFill>
                  <a:schemeClr val="dk1"/>
                </a:solidFill>
                <a:latin typeface="Times New Roman"/>
                <a:ea typeface="Times New Roman"/>
                <a:cs typeface="Times New Roman"/>
                <a:sym typeface="Times New Roman"/>
              </a:rPr>
              <a:t>Motivation and research question</a:t>
            </a:r>
            <a:endParaRPr sz="1400">
              <a:solidFill>
                <a:schemeClr val="dk1"/>
              </a:solidFill>
              <a:latin typeface="Times New Roman"/>
              <a:ea typeface="Times New Roman"/>
              <a:cs typeface="Times New Roman"/>
              <a:sym typeface="Times New Roman"/>
            </a:endParaRPr>
          </a:p>
        </p:txBody>
      </p:sp>
      <p:sp>
        <p:nvSpPr>
          <p:cNvPr id="258" name="Google Shape;258;g2633e2a01ab_1_24"/>
          <p:cNvSpPr/>
          <p:nvPr/>
        </p:nvSpPr>
        <p:spPr>
          <a:xfrm>
            <a:off x="2700009" y="6385454"/>
            <a:ext cx="2400300" cy="297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400"/>
              <a:buFont typeface="Times New Roman"/>
              <a:buNone/>
            </a:pPr>
            <a:r>
              <a:rPr lang="en-US">
                <a:solidFill>
                  <a:schemeClr val="dk1"/>
                </a:solidFill>
                <a:latin typeface="Times New Roman"/>
                <a:ea typeface="Times New Roman"/>
                <a:cs typeface="Times New Roman"/>
                <a:sym typeface="Times New Roman"/>
              </a:rPr>
              <a:t>Data and Methodology</a:t>
            </a:r>
            <a:endParaRPr>
              <a:solidFill>
                <a:schemeClr val="dk1"/>
              </a:solidFill>
              <a:latin typeface="Times New Roman"/>
              <a:ea typeface="Times New Roman"/>
              <a:cs typeface="Times New Roman"/>
              <a:sym typeface="Times New Roman"/>
            </a:endParaRPr>
          </a:p>
        </p:txBody>
      </p:sp>
      <p:sp>
        <p:nvSpPr>
          <p:cNvPr id="259" name="Google Shape;259;g2633e2a01ab_1_24"/>
          <p:cNvSpPr/>
          <p:nvPr/>
        </p:nvSpPr>
        <p:spPr>
          <a:xfrm>
            <a:off x="5046000" y="6386050"/>
            <a:ext cx="1987200" cy="2958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Key related work</a:t>
            </a:r>
            <a:r>
              <a:rPr lang="en-US">
                <a:solidFill>
                  <a:schemeClr val="dk1"/>
                </a:solidFill>
                <a:latin typeface="Times New Roman"/>
                <a:ea typeface="Times New Roman"/>
                <a:cs typeface="Times New Roman"/>
                <a:sym typeface="Times New Roman"/>
              </a:rPr>
              <a:t>s</a:t>
            </a:r>
            <a:endParaRPr sz="1400">
              <a:solidFill>
                <a:schemeClr val="dk1"/>
              </a:solidFill>
              <a:latin typeface="Calibri"/>
              <a:ea typeface="Calibri"/>
              <a:cs typeface="Calibri"/>
              <a:sym typeface="Calibri"/>
            </a:endParaRPr>
          </a:p>
        </p:txBody>
      </p:sp>
      <p:sp>
        <p:nvSpPr>
          <p:cNvPr id="260" name="Google Shape;260;g2633e2a01ab_1_24"/>
          <p:cNvSpPr/>
          <p:nvPr/>
        </p:nvSpPr>
        <p:spPr>
          <a:xfrm>
            <a:off x="6997100" y="6386950"/>
            <a:ext cx="1604700" cy="294000"/>
          </a:xfrm>
          <a:prstGeom prst="chevron">
            <a:avLst>
              <a:gd fmla="val 50000" name="adj"/>
            </a:avLst>
          </a:prstGeom>
          <a:solidFill>
            <a:srgbClr val="003976"/>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lt1"/>
                </a:solidFill>
                <a:latin typeface="Times New Roman"/>
                <a:ea typeface="Times New Roman"/>
                <a:cs typeface="Times New Roman"/>
                <a:sym typeface="Times New Roman"/>
              </a:rPr>
              <a:t>Key findings</a:t>
            </a:r>
            <a:endParaRPr sz="1400">
              <a:solidFill>
                <a:schemeClr val="lt1"/>
              </a:solidFill>
              <a:latin typeface="Times New Roman"/>
              <a:ea typeface="Times New Roman"/>
              <a:cs typeface="Times New Roman"/>
              <a:sym typeface="Times New Roman"/>
            </a:endParaRPr>
          </a:p>
        </p:txBody>
      </p:sp>
      <p:sp>
        <p:nvSpPr>
          <p:cNvPr id="261" name="Google Shape;261;g2633e2a01ab_1_24"/>
          <p:cNvSpPr/>
          <p:nvPr/>
        </p:nvSpPr>
        <p:spPr>
          <a:xfrm>
            <a:off x="8529225" y="6386950"/>
            <a:ext cx="16047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Significance</a:t>
            </a:r>
            <a:endParaRPr sz="1400">
              <a:solidFill>
                <a:schemeClr val="dk1"/>
              </a:solidFill>
              <a:latin typeface="Times New Roman"/>
              <a:ea typeface="Times New Roman"/>
              <a:cs typeface="Times New Roman"/>
              <a:sym typeface="Times New Roman"/>
            </a:endParaRPr>
          </a:p>
        </p:txBody>
      </p:sp>
      <p:sp>
        <p:nvSpPr>
          <p:cNvPr id="262" name="Google Shape;262;g2633e2a01ab_1_24"/>
          <p:cNvSpPr/>
          <p:nvPr/>
        </p:nvSpPr>
        <p:spPr>
          <a:xfrm>
            <a:off x="10083200" y="6386950"/>
            <a:ext cx="10281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Q&amp;A</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g2633e2a01ab_1_62"/>
          <p:cNvSpPr/>
          <p:nvPr/>
        </p:nvSpPr>
        <p:spPr>
          <a:xfrm flipH="1" rot="10800000">
            <a:off x="0" y="-105"/>
            <a:ext cx="12192000" cy="912600"/>
          </a:xfrm>
          <a:prstGeom prst="rect">
            <a:avLst/>
          </a:prstGeom>
          <a:gradFill>
            <a:gsLst>
              <a:gs pos="0">
                <a:srgbClr val="000000">
                  <a:alpha val="95686"/>
                </a:srgbClr>
              </a:gs>
              <a:gs pos="100000">
                <a:srgbClr val="2F5496"/>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g2633e2a01ab_1_62"/>
          <p:cNvSpPr/>
          <p:nvPr/>
        </p:nvSpPr>
        <p:spPr>
          <a:xfrm rot="-5400000">
            <a:off x="5706150" y="-5706070"/>
            <a:ext cx="779700" cy="12192000"/>
          </a:xfrm>
          <a:prstGeom prst="rect">
            <a:avLst/>
          </a:prstGeom>
          <a:gradFill>
            <a:gsLst>
              <a:gs pos="0">
                <a:srgbClr val="4472C4">
                  <a:alpha val="0"/>
                </a:srgbClr>
              </a:gs>
              <a:gs pos="23000">
                <a:srgbClr val="4472C4">
                  <a:alpha val="0"/>
                </a:srgbClr>
              </a:gs>
              <a:gs pos="99000">
                <a:srgbClr val="1F3864">
                  <a:alpha val="71764"/>
                </a:srgbClr>
              </a:gs>
              <a:gs pos="100000">
                <a:srgbClr val="1F3864">
                  <a:alpha val="71764"/>
                </a:srgbClr>
              </a:gs>
            </a:gsLst>
            <a:lin ang="113999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g2633e2a01ab_1_62"/>
          <p:cNvSpPr txBox="1"/>
          <p:nvPr/>
        </p:nvSpPr>
        <p:spPr>
          <a:xfrm>
            <a:off x="235041" y="22955"/>
            <a:ext cx="10029900" cy="991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3200">
                <a:solidFill>
                  <a:srgbClr val="FFFFFF"/>
                </a:solidFill>
                <a:latin typeface="Times New Roman"/>
                <a:ea typeface="Times New Roman"/>
                <a:cs typeface="Times New Roman"/>
                <a:sym typeface="Times New Roman"/>
              </a:rPr>
              <a:t>Significance</a:t>
            </a:r>
            <a:endParaRPr b="1" sz="3200">
              <a:solidFill>
                <a:srgbClr val="FFFFFF"/>
              </a:solidFill>
              <a:latin typeface="Times New Roman"/>
              <a:ea typeface="Times New Roman"/>
              <a:cs typeface="Times New Roman"/>
              <a:sym typeface="Times New Roman"/>
            </a:endParaRPr>
          </a:p>
        </p:txBody>
      </p:sp>
      <p:sp>
        <p:nvSpPr>
          <p:cNvPr id="271" name="Google Shape;271;g2633e2a01ab_1_62"/>
          <p:cNvSpPr txBox="1"/>
          <p:nvPr/>
        </p:nvSpPr>
        <p:spPr>
          <a:xfrm>
            <a:off x="1689850" y="1449675"/>
            <a:ext cx="8648100" cy="2555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355600" lvl="0" marL="4572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This project makes up for the gap in the current literature landscape </a:t>
            </a:r>
            <a:endParaRPr sz="2000">
              <a:solidFill>
                <a:schemeClr val="dk1"/>
              </a:solidFill>
              <a:latin typeface="Times New Roman"/>
              <a:ea typeface="Times New Roman"/>
              <a:cs typeface="Times New Roman"/>
              <a:sym typeface="Times New Roman"/>
            </a:endParaRPr>
          </a:p>
          <a:p>
            <a:pPr indent="-355600" lvl="1" marL="9144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first to deal with such setting</a:t>
            </a:r>
            <a:endParaRPr sz="2000">
              <a:solidFill>
                <a:schemeClr val="dk1"/>
              </a:solidFill>
              <a:latin typeface="Times New Roman"/>
              <a:ea typeface="Times New Roman"/>
              <a:cs typeface="Times New Roman"/>
              <a:sym typeface="Times New Roman"/>
            </a:endParaRPr>
          </a:p>
          <a:p>
            <a:pPr indent="-355600" lvl="0" marL="4572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Results will be reported to Alipay</a:t>
            </a:r>
            <a:endParaRPr sz="2000">
              <a:solidFill>
                <a:schemeClr val="dk1"/>
              </a:solidFill>
              <a:latin typeface="Times New Roman"/>
              <a:ea typeface="Times New Roman"/>
              <a:cs typeface="Times New Roman"/>
              <a:sym typeface="Times New Roman"/>
            </a:endParaRPr>
          </a:p>
          <a:p>
            <a:pPr indent="-355600" lvl="0" marL="4572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Offers valuable insights for scholars, industry leaders, and policymakers, and provide a venue to assess the financial market’s reaction to the COVID-19 pandemic and similar public health safety events.</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272" name="Google Shape;272;g2633e2a01ab_1_62"/>
          <p:cNvSpPr/>
          <p:nvPr/>
        </p:nvSpPr>
        <p:spPr>
          <a:xfrm>
            <a:off x="63900" y="6385450"/>
            <a:ext cx="2709000" cy="297000"/>
          </a:xfrm>
          <a:prstGeom prst="homePlate">
            <a:avLst>
              <a:gd fmla="val 50000" name="adj"/>
            </a:avLst>
          </a:prstGeom>
          <a:solidFill>
            <a:srgbClr val="DBDBD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rgbClr val="000000"/>
              </a:buClr>
              <a:buSzPts val="1100"/>
              <a:buFont typeface="Arial"/>
              <a:buNone/>
            </a:pPr>
            <a:r>
              <a:rPr lang="en-US">
                <a:solidFill>
                  <a:schemeClr val="dk1"/>
                </a:solidFill>
                <a:latin typeface="Times New Roman"/>
                <a:ea typeface="Times New Roman"/>
                <a:cs typeface="Times New Roman"/>
                <a:sym typeface="Times New Roman"/>
              </a:rPr>
              <a:t>Motivation and research question</a:t>
            </a:r>
            <a:endParaRPr sz="1400">
              <a:solidFill>
                <a:schemeClr val="dk1"/>
              </a:solidFill>
              <a:latin typeface="Times New Roman"/>
              <a:ea typeface="Times New Roman"/>
              <a:cs typeface="Times New Roman"/>
              <a:sym typeface="Times New Roman"/>
            </a:endParaRPr>
          </a:p>
        </p:txBody>
      </p:sp>
      <p:sp>
        <p:nvSpPr>
          <p:cNvPr id="273" name="Google Shape;273;g2633e2a01ab_1_62"/>
          <p:cNvSpPr/>
          <p:nvPr/>
        </p:nvSpPr>
        <p:spPr>
          <a:xfrm>
            <a:off x="2700009" y="6385454"/>
            <a:ext cx="2400300" cy="297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400"/>
              <a:buFont typeface="Times New Roman"/>
              <a:buNone/>
            </a:pPr>
            <a:r>
              <a:rPr lang="en-US">
                <a:solidFill>
                  <a:schemeClr val="dk1"/>
                </a:solidFill>
                <a:latin typeface="Times New Roman"/>
                <a:ea typeface="Times New Roman"/>
                <a:cs typeface="Times New Roman"/>
                <a:sym typeface="Times New Roman"/>
              </a:rPr>
              <a:t>Data and Methodology</a:t>
            </a:r>
            <a:endParaRPr>
              <a:solidFill>
                <a:schemeClr val="dk1"/>
              </a:solidFill>
              <a:latin typeface="Times New Roman"/>
              <a:ea typeface="Times New Roman"/>
              <a:cs typeface="Times New Roman"/>
              <a:sym typeface="Times New Roman"/>
            </a:endParaRPr>
          </a:p>
        </p:txBody>
      </p:sp>
      <p:sp>
        <p:nvSpPr>
          <p:cNvPr id="274" name="Google Shape;274;g2633e2a01ab_1_62"/>
          <p:cNvSpPr/>
          <p:nvPr/>
        </p:nvSpPr>
        <p:spPr>
          <a:xfrm>
            <a:off x="5046000" y="6386050"/>
            <a:ext cx="1987200" cy="2958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Key related work</a:t>
            </a:r>
            <a:r>
              <a:rPr lang="en-US">
                <a:solidFill>
                  <a:schemeClr val="dk1"/>
                </a:solidFill>
                <a:latin typeface="Times New Roman"/>
                <a:ea typeface="Times New Roman"/>
                <a:cs typeface="Times New Roman"/>
                <a:sym typeface="Times New Roman"/>
              </a:rPr>
              <a:t>s</a:t>
            </a:r>
            <a:endParaRPr sz="1400">
              <a:solidFill>
                <a:schemeClr val="dk1"/>
              </a:solidFill>
              <a:latin typeface="Calibri"/>
              <a:ea typeface="Calibri"/>
              <a:cs typeface="Calibri"/>
              <a:sym typeface="Calibri"/>
            </a:endParaRPr>
          </a:p>
        </p:txBody>
      </p:sp>
      <p:sp>
        <p:nvSpPr>
          <p:cNvPr id="275" name="Google Shape;275;g2633e2a01ab_1_62"/>
          <p:cNvSpPr/>
          <p:nvPr/>
        </p:nvSpPr>
        <p:spPr>
          <a:xfrm>
            <a:off x="6997100" y="6386950"/>
            <a:ext cx="16047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Key findings</a:t>
            </a:r>
            <a:endParaRPr sz="1400">
              <a:solidFill>
                <a:schemeClr val="dk1"/>
              </a:solidFill>
              <a:latin typeface="Times New Roman"/>
              <a:ea typeface="Times New Roman"/>
              <a:cs typeface="Times New Roman"/>
              <a:sym typeface="Times New Roman"/>
            </a:endParaRPr>
          </a:p>
        </p:txBody>
      </p:sp>
      <p:sp>
        <p:nvSpPr>
          <p:cNvPr id="276" name="Google Shape;276;g2633e2a01ab_1_62"/>
          <p:cNvSpPr/>
          <p:nvPr/>
        </p:nvSpPr>
        <p:spPr>
          <a:xfrm>
            <a:off x="8529225" y="6386950"/>
            <a:ext cx="1604700" cy="294000"/>
          </a:xfrm>
          <a:prstGeom prst="chevron">
            <a:avLst>
              <a:gd fmla="val 50000" name="adj"/>
            </a:avLst>
          </a:prstGeom>
          <a:solidFill>
            <a:srgbClr val="003976"/>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lt1"/>
                </a:solidFill>
                <a:latin typeface="Times New Roman"/>
                <a:ea typeface="Times New Roman"/>
                <a:cs typeface="Times New Roman"/>
                <a:sym typeface="Times New Roman"/>
              </a:rPr>
              <a:t>Significance</a:t>
            </a:r>
            <a:endParaRPr sz="1400">
              <a:solidFill>
                <a:schemeClr val="lt1"/>
              </a:solidFill>
              <a:latin typeface="Times New Roman"/>
              <a:ea typeface="Times New Roman"/>
              <a:cs typeface="Times New Roman"/>
              <a:sym typeface="Times New Roman"/>
            </a:endParaRPr>
          </a:p>
        </p:txBody>
      </p:sp>
      <p:sp>
        <p:nvSpPr>
          <p:cNvPr id="277" name="Google Shape;277;g2633e2a01ab_1_62"/>
          <p:cNvSpPr/>
          <p:nvPr/>
        </p:nvSpPr>
        <p:spPr>
          <a:xfrm>
            <a:off x="10083200" y="6386950"/>
            <a:ext cx="1028100" cy="294000"/>
          </a:xfrm>
          <a:prstGeom prst="chevron">
            <a:avLst>
              <a:gd fmla="val 50000" name="adj"/>
            </a:avLst>
          </a:prstGeom>
          <a:solidFill>
            <a:srgbClr val="DBDBDB"/>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400"/>
              <a:buFont typeface="Times New Roman"/>
              <a:buNone/>
            </a:pPr>
            <a:r>
              <a:rPr lang="en-US">
                <a:solidFill>
                  <a:schemeClr val="dk1"/>
                </a:solidFill>
                <a:latin typeface="Times New Roman"/>
                <a:ea typeface="Times New Roman"/>
                <a:cs typeface="Times New Roman"/>
                <a:sym typeface="Times New Roman"/>
              </a:rPr>
              <a:t>Q&amp;A</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2023-12-07T09:22:08Z</dcterms:created>
  <dc:creator>KexinDeng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BAC949AD82DADBDAC1A74365C42FBD12_43</vt:lpwstr>
  </property>
  <property fmtid="{D5CDD505-2E9C-101B-9397-08002B2CF9AE}" pid="3" name="KSOProductBuildVer">
    <vt:lpwstr>1033-6.2.2.8394</vt:lpwstr>
  </property>
</Properties>
</file>