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FC6"/>
    <a:srgbClr val="FF0000"/>
    <a:srgbClr val="CD5CCF"/>
    <a:srgbClr val="446DA9"/>
    <a:srgbClr val="8ADCEB"/>
    <a:srgbClr val="E6EBF3"/>
    <a:srgbClr val="A2C7B6"/>
    <a:srgbClr val="25A7A1"/>
    <a:srgbClr val="97576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79.xml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                                                        </a:t>
            </a:r>
            <a:r>
              <a:rPr lang="zh-CN" altLang="en-US"/>
              <a:t>关于栈</a:t>
            </a:r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020820" y="1333500"/>
            <a:ext cx="351790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hw9</a:t>
            </a:r>
            <a:endParaRPr lang="en-US" altLang="zh-CN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汉仪青云简" panose="00020600040101010101" charset="-122"/>
                <a:ea typeface="汉仪青云简" panose="00020600040101010101" charset="-122"/>
              </a:rPr>
              <a:t>基本概念</a:t>
            </a:r>
            <a:endParaRPr>
              <a:latin typeface="汉仪青云简" panose="00020600040101010101" charset="-122"/>
              <a:ea typeface="汉仪青云简" panose="0002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栈</a:t>
            </a:r>
            <a:r>
              <a:rPr lang="zh-CN" altLang="en-US"/>
              <a:t>：又名堆栈，它是一种运算受限的线性表。其限制是允许在表的</a:t>
            </a:r>
            <a:r>
              <a:rPr lang="zh-CN" alt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一端</a:t>
            </a:r>
            <a:r>
              <a:rPr lang="zh-CN" altLang="en-US"/>
              <a:t>进行插入和删除运算。</a:t>
            </a:r>
            <a:r>
              <a:rPr lang="zh-CN" alt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这一端</a:t>
            </a:r>
            <a:r>
              <a:rPr lang="zh-CN" altLang="en-US"/>
              <a:t>被称为</a:t>
            </a:r>
            <a:r>
              <a:rPr lang="zh-CN" alt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栈顶</a:t>
            </a:r>
            <a:r>
              <a:rPr lang="zh-CN" altLang="en-US"/>
              <a:t>，相对，另一端是</a:t>
            </a:r>
            <a:r>
              <a:rPr lang="zh-CN" alt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栈底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进栈</a:t>
            </a:r>
            <a:r>
              <a:rPr lang="zh-CN" altLang="en-US"/>
              <a:t>：又名入栈，压栈，像一个栈内插入新元素。它是把新元素放在栈顶元素的上面，使之成为新的栈顶元素。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出栈</a:t>
            </a:r>
            <a:r>
              <a:rPr lang="zh-CN" altLang="en-US"/>
              <a:t>（退栈）：从一个栈删除元素。它是把栈顶元素删除掉，使其相邻元素成为新的栈顶元素。</a:t>
            </a:r>
            <a:endParaRPr lang="zh-CN" altLang="en-US"/>
          </a:p>
          <a:p>
            <a:r>
              <a:rPr lang="zh-CN" altLang="en-US"/>
              <a:t>栈按照先进后出的原则存储数据，先进入的数据压在底部最后的数据在栈顶，读数据从栈顶开始（最后一个数据第一个弹出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优势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>
                <a:solidFill>
                  <a:schemeClr val="tx1"/>
                </a:solidFill>
              </a:rPr>
              <a:t>存取速度比对要快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accent2">
                    <a:lumMod val="75000"/>
                  </a:schemeClr>
                </a:solidFill>
              </a:rPr>
              <a:t>缺点</a:t>
            </a:r>
            <a:r>
              <a:rPr>
                <a:solidFill>
                  <a:schemeClr val="tx1"/>
                </a:solidFill>
              </a:rPr>
              <a:t>：存在栈中的数据大小与生存期必须是确定的，缺乏灵活性。</a:t>
            </a:r>
            <a:endParaRPr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汉仪青云简" panose="00020600040101010101" charset="-122"/>
                <a:ea typeface="汉仪青云简" panose="00020600040101010101" charset="-122"/>
              </a:rPr>
              <a:t>为什么会有栈哩</a:t>
            </a:r>
            <a:r>
              <a:rPr lang="zh-CN" altLang="en-US">
                <a:latin typeface="汉仪青云简" panose="00020600040101010101" charset="-122"/>
                <a:ea typeface="汉仪青云简" panose="00020600040101010101" charset="-122"/>
              </a:rPr>
              <a:t>？</a:t>
            </a:r>
            <a:endParaRPr lang="zh-CN" altLang="en-US">
              <a:latin typeface="汉仪青云简" panose="00020600040101010101" charset="-122"/>
              <a:ea typeface="汉仪青云简" panose="0002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 所以以一种系统的方法管理内存就显得尤为重要，毕竟我们要用计算机来方便自己，而不是拿来自虐。经过很多人的摸索，人们发现变量主要是两种形式，一种内容短小（比如一个int整数），需要频繁访问，但是生命周期很短，通常只在一个方法内存活，而另一种内容可能很多（比如很长一个字符串），可能不需要太频繁的访问，但生命周期较长，通常很多个方法中可能都要用到，那么自然将这两类变量分开就显得比较理性，一类存储在栈区，通常是局部变量、操作符栈、函数参数传递和返回值，另一类存储在堆区，通常是较大的结构体（或者OOP中的对象）、需要反复访问的全局变量。</a:t>
            </a:r>
            <a:endParaRPr lang="zh-CN" altLang="en-US"/>
          </a:p>
          <a:p>
            <a:r>
              <a:rPr lang="zh-CN" altLang="en-US"/>
              <a:t>堆区就是各种慢，申请内存慢，访问慢，修改慢，释放慢，整理慢（或者说GC垃圾回收），但优点也不言而喻，访问随机灵活，空间超大，在不超可用内存的情况下你要多大就给多大。</a:t>
            </a:r>
            <a:endParaRPr lang="zh-CN" altLang="en-US"/>
          </a:p>
          <a:p>
            <a:r>
              <a:rPr lang="zh-CN" altLang="en-US"/>
              <a:t>       栈区就像临时工，干完就跑，所以超快，但是缺点也很多，比如生命周期短，一般只能在一个方法内存活，又比如你需要事先知道需要多大的栈（事实上绝大多数语言栈区要分配的大小编译期就确定了，Java就是这样），而且通常最大栈区可用内存都很小，你不可能往栈区里堆很多数据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栈顶指针：</a:t>
            </a:r>
            <a:r>
              <a:rPr lang="en-US" altLang="zh-CN"/>
              <a:t>top</a:t>
            </a:r>
            <a:endParaRPr lang="en-US" altLang="zh-CN"/>
          </a:p>
          <a:p>
            <a:r>
              <a:t>栈底指针：</a:t>
            </a:r>
            <a:r>
              <a:rPr lang="en-US" altLang="zh-CN"/>
              <a:t>base</a:t>
            </a:r>
            <a:endParaRPr lang="en-US" altLang="zh-CN"/>
          </a:p>
          <a:p>
            <a:r>
              <a:t>当前可用最大容量：</a:t>
            </a:r>
            <a:r>
              <a:rPr lang="en-US" altLang="zh-CN"/>
              <a:t>S</a:t>
            </a:r>
            <a:r>
              <a:rPr lang="en-US" altLang="zh-CN"/>
              <a:t>tackSize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57458" y="282323"/>
            <a:ext cx="11306816" cy="6163081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279056" y="16873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" name="圆柱形 3"/>
          <p:cNvSpPr/>
          <p:nvPr/>
        </p:nvSpPr>
        <p:spPr>
          <a:xfrm>
            <a:off x="3772535" y="1978660"/>
            <a:ext cx="3752850" cy="4097020"/>
          </a:xfrm>
          <a:prstGeom prst="can">
            <a:avLst>
              <a:gd name="adj" fmla="val 6553"/>
            </a:avLst>
          </a:prstGeom>
          <a:solidFill>
            <a:schemeClr val="accent5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柱形 10"/>
          <p:cNvSpPr/>
          <p:nvPr/>
        </p:nvSpPr>
        <p:spPr>
          <a:xfrm>
            <a:off x="3823335" y="5267960"/>
            <a:ext cx="3651250" cy="746760"/>
          </a:xfrm>
          <a:prstGeom prst="can">
            <a:avLst/>
          </a:prstGeom>
          <a:solidFill>
            <a:srgbClr val="CD5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10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1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11"/>
          <p:cNvSpPr/>
          <p:nvPr/>
        </p:nvSpPr>
        <p:spPr>
          <a:xfrm>
            <a:off x="3823335" y="4801870"/>
            <a:ext cx="3651250" cy="617855"/>
          </a:xfrm>
          <a:prstGeom prst="can">
            <a:avLst/>
          </a:prstGeom>
          <a:solidFill>
            <a:srgbClr val="A2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柱形 12"/>
          <p:cNvSpPr/>
          <p:nvPr/>
        </p:nvSpPr>
        <p:spPr>
          <a:xfrm>
            <a:off x="3823335" y="4387215"/>
            <a:ext cx="3651885" cy="595630"/>
          </a:xfrm>
          <a:prstGeom prst="can">
            <a:avLst/>
          </a:prstGeom>
          <a:solidFill>
            <a:srgbClr val="8AD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柱形 18"/>
          <p:cNvSpPr/>
          <p:nvPr/>
        </p:nvSpPr>
        <p:spPr>
          <a:xfrm>
            <a:off x="3813175" y="3988435"/>
            <a:ext cx="3671570" cy="547370"/>
          </a:xfrm>
          <a:prstGeom prst="ca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柱形 19"/>
          <p:cNvSpPr/>
          <p:nvPr/>
        </p:nvSpPr>
        <p:spPr>
          <a:xfrm>
            <a:off x="3803015" y="3583305"/>
            <a:ext cx="3681730" cy="548005"/>
          </a:xfrm>
          <a:prstGeom prst="ca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柱形 21"/>
          <p:cNvSpPr/>
          <p:nvPr/>
        </p:nvSpPr>
        <p:spPr>
          <a:xfrm>
            <a:off x="3803015" y="3165475"/>
            <a:ext cx="3671570" cy="527050"/>
          </a:xfrm>
          <a:prstGeom prst="ca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柱形 22"/>
          <p:cNvSpPr/>
          <p:nvPr/>
        </p:nvSpPr>
        <p:spPr>
          <a:xfrm>
            <a:off x="3803015" y="2758440"/>
            <a:ext cx="3681730" cy="548005"/>
          </a:xfrm>
          <a:prstGeom prst="ca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" name="图片 23" descr="303b333633333734303bd4b2bdc7bcfdcdb7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7525385" y="2136140"/>
            <a:ext cx="539750" cy="307340"/>
          </a:xfrm>
          <a:prstGeom prst="rect">
            <a:avLst/>
          </a:prstGeom>
        </p:spPr>
      </p:pic>
      <p:sp>
        <p:nvSpPr>
          <p:cNvPr id="25" name="线形标注 1 24"/>
          <p:cNvSpPr/>
          <p:nvPr/>
        </p:nvSpPr>
        <p:spPr>
          <a:xfrm>
            <a:off x="8620760" y="1826260"/>
            <a:ext cx="1602740" cy="434340"/>
          </a:xfrm>
          <a:prstGeom prst="borderCallout1">
            <a:avLst>
              <a:gd name="adj1" fmla="val 0"/>
              <a:gd name="adj2" fmla="val -118"/>
              <a:gd name="adj3" fmla="val 112573"/>
              <a:gd name="adj4" fmla="val -38985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汉仪青云简" panose="00020600040101010101" charset="-122"/>
                <a:ea typeface="汉仪青云简" panose="00020600040101010101" charset="-122"/>
              </a:rPr>
              <a:t>假设它是栈</a:t>
            </a:r>
            <a:endParaRPr lang="zh-CN" altLang="en-US">
              <a:latin typeface="汉仪青云简" panose="00020600040101010101" charset="-122"/>
              <a:ea typeface="汉仪青云简" panose="00020600040101010101" charset="-122"/>
            </a:endParaRPr>
          </a:p>
        </p:txBody>
      </p:sp>
      <p:sp>
        <p:nvSpPr>
          <p:cNvPr id="26" name="太阳形 25"/>
          <p:cNvSpPr/>
          <p:nvPr/>
        </p:nvSpPr>
        <p:spPr>
          <a:xfrm>
            <a:off x="912495" y="1531620"/>
            <a:ext cx="1684020" cy="1634490"/>
          </a:xfrm>
          <a:prstGeom prst="su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进栈</a:t>
            </a:r>
            <a:endParaRPr lang="zh-CN" altLang="en-US"/>
          </a:p>
        </p:txBody>
      </p:sp>
      <p:sp>
        <p:nvSpPr>
          <p:cNvPr id="27" name="线形标注 1 26"/>
          <p:cNvSpPr/>
          <p:nvPr/>
        </p:nvSpPr>
        <p:spPr>
          <a:xfrm>
            <a:off x="8065135" y="5361940"/>
            <a:ext cx="1390650" cy="558165"/>
          </a:xfrm>
          <a:prstGeom prst="borderCallout1">
            <a:avLst>
              <a:gd name="adj1" fmla="val 27872"/>
              <a:gd name="adj2" fmla="val -136"/>
              <a:gd name="adj3" fmla="val 79863"/>
              <a:gd name="adj4" fmla="val -43424"/>
            </a:avLst>
          </a:prstGeom>
          <a:solidFill>
            <a:srgbClr val="CD5CCF"/>
          </a:solidFill>
          <a:ln w="38100">
            <a:solidFill>
              <a:srgbClr val="446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这是栈底</a:t>
            </a:r>
            <a:endParaRPr lang="zh-CN" altLang="en-US"/>
          </a:p>
        </p:txBody>
      </p:sp>
      <p:sp>
        <p:nvSpPr>
          <p:cNvPr id="28" name="线形标注 1 27"/>
          <p:cNvSpPr/>
          <p:nvPr/>
        </p:nvSpPr>
        <p:spPr>
          <a:xfrm>
            <a:off x="7880985" y="2545715"/>
            <a:ext cx="1267460" cy="528320"/>
          </a:xfrm>
          <a:prstGeom prst="borderCallout1">
            <a:avLst>
              <a:gd name="adj1" fmla="val 25166"/>
              <a:gd name="adj2" fmla="val -3993"/>
              <a:gd name="adj3" fmla="val 78428"/>
              <a:gd name="adj4" fmla="val -39179"/>
            </a:avLst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这是栈顶</a:t>
            </a:r>
            <a:endParaRPr lang="zh-CN" altLang="en-US"/>
          </a:p>
        </p:txBody>
      </p:sp>
      <p:sp>
        <p:nvSpPr>
          <p:cNvPr id="29" name="新月形 28"/>
          <p:cNvSpPr/>
          <p:nvPr/>
        </p:nvSpPr>
        <p:spPr>
          <a:xfrm>
            <a:off x="1176020" y="1622425"/>
            <a:ext cx="1156335" cy="1684020"/>
          </a:xfrm>
          <a:prstGeom prst="moon">
            <a:avLst/>
          </a:prstGeom>
          <a:solidFill>
            <a:srgbClr val="F9CF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出栈</a:t>
            </a:r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1047115" y="701040"/>
            <a:ext cx="9510395" cy="56089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0">
                <a:solidFill>
                  <a:schemeClr val="accent6">
                    <a:lumMod val="60000"/>
                    <a:lumOff val="4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that's all.</a:t>
            </a:r>
            <a:r>
              <a:rPr lang="en-US" altLang="zh-CN"/>
              <a:t>t</a:t>
            </a:r>
            <a:endParaRPr lang="en-US" altLang="zh-CN"/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" presetClass="exit" presetSubtype="4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5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50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500"/>
                            </p:stCondLst>
                            <p:childTnLst>
                              <p:par>
                                <p:cTn id="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50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0"/>
                            </p:stCondLst>
                            <p:childTnLst>
                              <p:par>
                                <p:cTn id="5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500"/>
                            </p:stCondLst>
                            <p:childTnLst>
                              <p:par>
                                <p:cTn id="59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500"/>
                            </p:stCondLst>
                            <p:childTnLst>
                              <p:par>
                                <p:cTn id="6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500"/>
                            </p:stCondLst>
                            <p:childTnLst>
                              <p:par>
                                <p:cTn id="6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8500"/>
                            </p:stCondLst>
                            <p:childTnLst>
                              <p:par>
                                <p:cTn id="72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1500"/>
                            </p:stCondLst>
                            <p:childTnLst>
                              <p:par>
                                <p:cTn id="77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2500"/>
                            </p:stCondLst>
                            <p:childTnLst>
                              <p:par>
                                <p:cTn id="82" presetID="7" presetClass="exit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3500"/>
                            </p:stCondLst>
                            <p:childTnLst>
                              <p:par>
                                <p:cTn id="87" presetID="2" presetClass="exit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4500"/>
                            </p:stCondLst>
                            <p:childTnLst>
                              <p:par>
                                <p:cTn id="92" presetID="2" presetClass="exit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0"/>
                            </p:stCondLst>
                            <p:childTnLst>
                              <p:par>
                                <p:cTn id="97" presetID="2" presetClass="exit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500"/>
                            </p:stCondLst>
                            <p:childTnLst>
                              <p:par>
                                <p:cTn id="102" presetID="2" presetClass="exit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6000"/>
                            </p:stCondLst>
                            <p:childTnLst>
                              <p:par>
                                <p:cTn id="107" presetID="2" presetClass="exit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6500"/>
                            </p:stCondLst>
                            <p:childTnLst>
                              <p:par>
                                <p:cTn id="112" presetID="2" presetClass="exit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7000"/>
                            </p:stCondLst>
                            <p:childTnLst>
                              <p:par>
                                <p:cTn id="1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4" grpId="2" animBg="1"/>
      <p:bldP spid="25" grpId="0" animBg="1"/>
      <p:bldP spid="25" grpId="1" animBg="1"/>
      <p:bldP spid="11" grpId="0" bldLvl="0" animBg="1"/>
      <p:bldP spid="11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  <p:bldP spid="23" grpId="1" animBg="1"/>
      <p:bldP spid="27" grpId="0" animBg="1"/>
      <p:bldP spid="28" grpId="0" animBg="1"/>
      <p:bldP spid="26" grpId="1" animBg="1"/>
      <p:bldP spid="26" grpId="2" animBg="1"/>
      <p:bldP spid="26" grpId="3" animBg="1"/>
      <p:bldP spid="29" grpId="0" animBg="1"/>
      <p:bldP spid="29" grpId="1" animBg="1"/>
      <p:bldP spid="29" grpId="2" animBg="1"/>
      <p:bldP spid="23" grpId="2" animBg="1"/>
      <p:bldP spid="22" grpId="2" animBg="1"/>
      <p:bldP spid="23" grpId="3" animBg="1"/>
      <p:bldP spid="20" grpId="2" animBg="1"/>
      <p:bldP spid="19" grpId="2" animBg="1"/>
      <p:bldP spid="13" grpId="2" animBg="1"/>
      <p:bldP spid="12" grpId="2" animBg="1"/>
      <p:bldP spid="11" grpId="2" animBg="1"/>
      <p:bldP spid="31" grpId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  <p:tag name="KSO_WM_SLIDE_ID" val="diagram20194814_1"/>
  <p:tag name="KSO_WM_SLIDE_ITEM_CNT" val="0"/>
  <p:tag name="KSO_WM_SLIDE_INDEX" val="1"/>
  <p:tag name="KSO_WM_TAG_VERSION" val="1.0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875</Words>
  <Application>WPS 演示</Application>
  <PresentationFormat>宽屏</PresentationFormat>
  <Paragraphs>35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汉仪青云简</vt:lpstr>
      <vt:lpstr>Arial Unicode MS</vt:lpstr>
      <vt:lpstr>Calibri</vt:lpstr>
      <vt:lpstr>WPS-Numbers</vt:lpstr>
      <vt:lpstr>幼圆</vt:lpstr>
      <vt:lpstr>新宋体</vt:lpstr>
      <vt:lpstr>隶书</vt:lpstr>
      <vt:lpstr>楷体</vt:lpstr>
      <vt:lpstr>Office 主题​​</vt:lpstr>
      <vt:lpstr>PowerPoint 演示文稿</vt:lpstr>
      <vt:lpstr>基本概念</vt:lpstr>
      <vt:lpstr>为什么会有栈哩？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Aurora</cp:lastModifiedBy>
  <cp:revision>177</cp:revision>
  <dcterms:created xsi:type="dcterms:W3CDTF">2019-06-19T02:08:00Z</dcterms:created>
  <dcterms:modified xsi:type="dcterms:W3CDTF">2021-01-04T14:55:02Z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  <property fmtid="{D5CDD505-2E9C-101B-9397-08002B2CF9AE}" pid="3" name="KSOSaveFontToCloudKey">
    <vt:lpwstr>1018346513_cloud</vt:lpwstr>
  </property>
</Properties>
</file>