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31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"/>
            <a:ext cx="8126413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waseda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50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567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532563"/>
            <a:ext cx="24288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"/>
            <a:ext cx="91440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0338"/>
            <a:ext cx="60721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0" y="6523038"/>
            <a:ext cx="273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523038"/>
            <a:ext cx="273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16913" y="6165850"/>
            <a:ext cx="827087" cy="403225"/>
          </a:xfrm>
        </p:spPr>
        <p:txBody>
          <a:bodyPr/>
          <a:lstStyle>
            <a:lvl1pPr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47625" y="6548438"/>
            <a:ext cx="2133600" cy="28575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500313" y="6596063"/>
            <a:ext cx="3675062" cy="190500"/>
          </a:xfrm>
        </p:spPr>
        <p:txBody>
          <a:bodyPr/>
          <a:lstStyle>
            <a:lvl1pPr>
              <a:defRPr sz="1400" b="0" dirty="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3541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8298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04025" y="44450"/>
            <a:ext cx="2232025" cy="608171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363" y="44450"/>
            <a:ext cx="6545262" cy="608171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2207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12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2012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176712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08500" y="836613"/>
            <a:ext cx="4178300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715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84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3860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7200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051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884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"/>
            <a:ext cx="8126413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waseda-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waseda-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6363" y="44450"/>
            <a:ext cx="89296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507412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08763"/>
            <a:ext cx="9144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618288"/>
            <a:ext cx="178593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6619875"/>
            <a:ext cx="71389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577013"/>
            <a:ext cx="90011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75" y="6605588"/>
            <a:ext cx="2800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66963" y="6596063"/>
            <a:ext cx="2133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2012/4/30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kumimoji="1" lang="ja-JP" altLang="en-US" dirty="0" smtClean="0"/>
              <a:t>第</a:t>
            </a:r>
            <a:r>
              <a:rPr lang="en-US" altLang="ja-JP" smtClean="0"/>
              <a:t>5</a:t>
            </a:r>
            <a:r>
              <a:rPr kumimoji="1" lang="ja-JP" altLang="en-US" smtClean="0"/>
              <a:t>回</a:t>
            </a:r>
            <a:r>
              <a:rPr kumimoji="1" lang="ja-JP" altLang="en-US" dirty="0" smtClean="0"/>
              <a:t>競技プログラミング勉強会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sz="1200" dirty="0" smtClean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ACM/ICPC</a:t>
            </a:r>
            <a:b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2008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年国内予選  問題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2012/04/30(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 </a:t>
            </a:r>
            <a:r>
              <a:rPr lang="ja-JP" altLang="en-US" dirty="0" smtClean="0"/>
              <a:t>駒田康孝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836613"/>
            <a:ext cx="8964612" cy="5289550"/>
          </a:xfrm>
        </p:spPr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(R=0,Q=1)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読みこんだ文字が</a:t>
            </a:r>
            <a:r>
              <a:rPr lang="en-US" altLang="ja-JP" dirty="0" smtClean="0"/>
              <a:t>”Q”</a:t>
            </a:r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定数なので</a:t>
            </a:r>
            <a:r>
              <a:rPr lang="ja-JP" altLang="en-US" dirty="0" smtClean="0"/>
              <a:t>，</a:t>
            </a:r>
            <a:r>
              <a:rPr lang="en-US" altLang="ja-JP" dirty="0" smtClean="0"/>
              <a:t>Q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値をそのまま返す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項演算子</a:t>
            </a:r>
            <a:r>
              <a:rPr lang="ja-JP" altLang="en-US" dirty="0" smtClean="0"/>
              <a:t>の</a:t>
            </a:r>
            <a:r>
              <a:rPr lang="ja-JP" altLang="en-US" dirty="0" smtClean="0"/>
              <a:t>二つ目</a:t>
            </a:r>
            <a:r>
              <a:rPr lang="ja-JP" altLang="en-US" dirty="0" smtClean="0"/>
              <a:t>の値：</a:t>
            </a:r>
            <a:r>
              <a:rPr lang="en-US" altLang="ja-JP" dirty="0" smtClean="0"/>
              <a:t>1</a:t>
            </a:r>
          </a:p>
          <a:p>
            <a:pPr lvl="2"/>
            <a:r>
              <a:rPr lang="ja-JP" altLang="en-US" dirty="0" smtClean="0"/>
              <a:t>二つ</a:t>
            </a:r>
            <a:r>
              <a:rPr lang="ja-JP" altLang="en-US" dirty="0" smtClean="0"/>
              <a:t>の</a:t>
            </a:r>
            <a:r>
              <a:rPr lang="en-US" altLang="ja-JP" dirty="0" smtClean="0"/>
              <a:t>&lt;</a:t>
            </a:r>
            <a:r>
              <a:rPr lang="en-US" altLang="ja-JP" dirty="0" smtClean="0"/>
              <a:t>formula&gt;</a:t>
            </a:r>
            <a:r>
              <a:rPr lang="ja-JP" altLang="en-US" dirty="0" smtClean="0"/>
              <a:t>の値が出たので，演算子の計算を行う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0+1</a:t>
            </a:r>
            <a:endParaRPr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83568" y="1628800"/>
            <a:ext cx="7920880" cy="9361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1"/>
                </a:solidFill>
              </a:rPr>
              <a:t>-(R+</a:t>
            </a:r>
            <a:r>
              <a:rPr lang="en-US" altLang="ja-JP" sz="4400" dirty="0" smtClean="0">
                <a:solidFill>
                  <a:srgbClr val="FF0000"/>
                </a:solidFill>
              </a:rPr>
              <a:t>Q</a:t>
            </a:r>
            <a:r>
              <a:rPr lang="en-US" altLang="ja-JP" sz="4400" dirty="0" smtClean="0">
                <a:solidFill>
                  <a:schemeClr val="tx1"/>
                </a:solidFill>
              </a:rPr>
              <a:t>)</a:t>
            </a:r>
            <a:endParaRPr lang="en-US" altLang="ja-JP" sz="4400" dirty="0">
              <a:solidFill>
                <a:schemeClr val="tx1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195736" y="3356992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836613"/>
            <a:ext cx="8964612" cy="5289550"/>
          </a:xfrm>
        </p:spPr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(R=0,Q=1)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-</a:t>
            </a:r>
            <a:r>
              <a:rPr lang="ja-JP" altLang="en-US" dirty="0" smtClean="0"/>
              <a:t>”後の</a:t>
            </a:r>
            <a:r>
              <a:rPr lang="en-US" altLang="ja-JP" dirty="0" smtClean="0"/>
              <a:t>&lt;formula&gt;:=(R+Q)</a:t>
            </a:r>
            <a:r>
              <a:rPr lang="ja-JP" altLang="en-US" dirty="0" smtClean="0"/>
              <a:t>の値が出た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“</a:t>
            </a:r>
            <a:r>
              <a:rPr kumimoji="1" lang="en-US" altLang="ja-JP" dirty="0" smtClean="0"/>
              <a:t>-(R+Q)</a:t>
            </a:r>
            <a:r>
              <a:rPr kumimoji="1" lang="ja-JP" altLang="en-US" dirty="0" smtClean="0"/>
              <a:t>”の導出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-(0+1)=-1=1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683568" y="1628800"/>
            <a:ext cx="7920880" cy="9361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rgbClr val="0070C0"/>
                </a:solidFill>
              </a:rPr>
              <a:t>-</a:t>
            </a:r>
            <a:r>
              <a:rPr lang="en-US" altLang="ja-JP" sz="4400" dirty="0" smtClean="0">
                <a:solidFill>
                  <a:srgbClr val="FF0000"/>
                </a:solidFill>
              </a:rPr>
              <a:t>(R+Q)</a:t>
            </a:r>
            <a:endParaRPr lang="en-US" altLang="ja-JP" sz="4400" dirty="0">
              <a:solidFill>
                <a:srgbClr val="FF0000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2195736" y="3356992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構文</a:t>
            </a:r>
            <a:r>
              <a:rPr lang="ja-JP" altLang="en-US" dirty="0" smtClean="0"/>
              <a:t>解析っぽい問題</a:t>
            </a:r>
            <a:endParaRPr kumimoji="1" lang="en-US" altLang="ja-JP" dirty="0" smtClean="0"/>
          </a:p>
          <a:p>
            <a:r>
              <a:rPr kumimoji="1" lang="ja-JP" altLang="en-US" dirty="0" smtClean="0"/>
              <a:t>真理値表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dirty="0" smtClean="0"/>
              <a:t>論理式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定数</a:t>
            </a:r>
            <a:r>
              <a:rPr kumimoji="1" lang="en-US" altLang="ja-JP" dirty="0" smtClean="0"/>
              <a:t>:	0,1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2</a:t>
            </a:r>
          </a:p>
          <a:p>
            <a:pPr lvl="1"/>
            <a:r>
              <a:rPr lang="ja-JP" altLang="en-US" dirty="0" smtClean="0"/>
              <a:t>変数</a:t>
            </a:r>
            <a:r>
              <a:rPr lang="en-US" altLang="ja-JP" dirty="0" smtClean="0"/>
              <a:t>:	P,Q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R</a:t>
            </a:r>
          </a:p>
          <a:p>
            <a:pPr lvl="1"/>
            <a:r>
              <a:rPr lang="ja-JP" altLang="en-US" dirty="0" smtClean="0"/>
              <a:t>否定：</a:t>
            </a:r>
            <a:r>
              <a:rPr lang="en-US" altLang="ja-JP" dirty="0" smtClean="0"/>
              <a:t>	-X</a:t>
            </a:r>
          </a:p>
          <a:p>
            <a:pPr lvl="1"/>
            <a:r>
              <a:rPr lang="ja-JP" altLang="en-US" dirty="0" smtClean="0"/>
              <a:t>論理積</a:t>
            </a:r>
            <a:r>
              <a:rPr lang="en-US" altLang="ja-JP" dirty="0" smtClean="0"/>
              <a:t>:	(X*Y)</a:t>
            </a:r>
          </a:p>
          <a:p>
            <a:pPr lvl="1"/>
            <a:r>
              <a:rPr lang="ja-JP" altLang="en-US" dirty="0" smtClean="0"/>
              <a:t>論理和</a:t>
            </a:r>
            <a:r>
              <a:rPr lang="en-US" altLang="ja-JP" dirty="0" smtClean="0"/>
              <a:t>:	(X+Y)</a:t>
            </a:r>
            <a:endParaRPr kumimoji="1" lang="ja-JP" altLang="en-US" dirty="0"/>
          </a:p>
        </p:txBody>
      </p:sp>
      <p:pic>
        <p:nvPicPr>
          <p:cNvPr id="9" name="コンテンツ プレースホルダ 3" descr="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916832"/>
            <a:ext cx="811530" cy="14630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図 9" descr="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7384" y="1916832"/>
            <a:ext cx="1577340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図 10" descr="C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1916832"/>
            <a:ext cx="1577340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角丸四角形 15"/>
          <p:cNvSpPr/>
          <p:nvPr/>
        </p:nvSpPr>
        <p:spPr>
          <a:xfrm>
            <a:off x="683568" y="5229200"/>
            <a:ext cx="2376264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3419872" y="5373216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4283968" y="5229200"/>
            <a:ext cx="3096344" cy="9361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先読みの必要なし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本来</a:t>
            </a:r>
            <a:r>
              <a:rPr lang="ja-JP" altLang="en-US" dirty="0" smtClean="0"/>
              <a:t>なら・・・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3383868" y="1412776"/>
            <a:ext cx="2232248" cy="8640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P</a:t>
            </a:r>
            <a:endParaRPr kumimoji="1" lang="en-US" altLang="ja-JP" sz="3200" dirty="0" smtClean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079612" y="3645024"/>
            <a:ext cx="2232248" cy="8640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P</a:t>
            </a:r>
            <a:r>
              <a:rPr kumimoji="1" lang="ja-JP" altLang="en-US" sz="4000" dirty="0" smtClean="0">
                <a:ln>
                  <a:solidFill>
                    <a:sysClr val="windowText" lastClr="372901"/>
                  </a:solidFill>
                </a:ln>
                <a:solidFill>
                  <a:srgbClr val="FF0000"/>
                </a:solidFill>
              </a:rPr>
              <a:t>＋</a:t>
            </a:r>
            <a:r>
              <a:rPr kumimoji="1" lang="en-US" altLang="ja-JP" sz="4000" dirty="0" smtClean="0">
                <a:solidFill>
                  <a:schemeClr val="tx1"/>
                </a:solidFill>
              </a:rPr>
              <a:t>Q</a:t>
            </a:r>
            <a:endParaRPr kumimoji="1" lang="en-US" altLang="ja-JP" sz="32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760132" y="3573016"/>
            <a:ext cx="2232248" cy="8640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P</a:t>
            </a:r>
            <a:r>
              <a:rPr kumimoji="1" lang="ja-JP" altLang="en-US" sz="4000" dirty="0" smtClean="0">
                <a:ln>
                  <a:solidFill>
                    <a:sysClr val="windowText" lastClr="372901"/>
                  </a:solidFill>
                </a:ln>
                <a:solidFill>
                  <a:srgbClr val="FF0000"/>
                </a:solidFill>
              </a:rPr>
              <a:t>＊</a:t>
            </a:r>
            <a:r>
              <a:rPr kumimoji="1" lang="en-US" altLang="ja-JP" sz="4000" dirty="0" smtClean="0">
                <a:solidFill>
                  <a:schemeClr val="tx1"/>
                </a:solidFill>
              </a:rPr>
              <a:t>R</a:t>
            </a:r>
            <a:endParaRPr kumimoji="1" lang="en-US" altLang="ja-JP" sz="3200" dirty="0" smtClean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12" idx="2"/>
            <a:endCxn id="13" idx="0"/>
          </p:cNvCxnSpPr>
          <p:nvPr/>
        </p:nvCxnSpPr>
        <p:spPr>
          <a:xfrm flipH="1">
            <a:off x="2195736" y="2276872"/>
            <a:ext cx="2304256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2"/>
            <a:endCxn id="14" idx="0"/>
          </p:cNvCxnSpPr>
          <p:nvPr/>
        </p:nvCxnSpPr>
        <p:spPr>
          <a:xfrm>
            <a:off x="4499992" y="2276872"/>
            <a:ext cx="237626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55576" y="4725144"/>
            <a:ext cx="763284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ysClr val="windowText" lastClr="372901"/>
                </a:solidFill>
              </a:rPr>
              <a:t>今回は</a:t>
            </a:r>
            <a:r>
              <a:rPr lang="en-US" altLang="ja-JP" sz="2400" dirty="0" smtClean="0">
                <a:solidFill>
                  <a:sysClr val="windowText" lastClr="372901"/>
                </a:solidFill>
              </a:rPr>
              <a:t>”(“</a:t>
            </a:r>
            <a:r>
              <a:rPr lang="ja-JP" altLang="en-US" sz="2400" dirty="0" smtClean="0">
                <a:solidFill>
                  <a:sysClr val="windowText" lastClr="372901"/>
                </a:solidFill>
              </a:rPr>
              <a:t>ないし</a:t>
            </a:r>
            <a:r>
              <a:rPr lang="en-US" altLang="ja-JP" sz="2400" dirty="0" smtClean="0">
                <a:solidFill>
                  <a:sysClr val="windowText" lastClr="372901"/>
                </a:solidFill>
              </a:rPr>
              <a:t>”-”</a:t>
            </a:r>
            <a:r>
              <a:rPr lang="ja-JP" altLang="en-US" sz="2400" dirty="0" smtClean="0">
                <a:solidFill>
                  <a:sysClr val="windowText" lastClr="372901"/>
                </a:solidFill>
              </a:rPr>
              <a:t>が定数</a:t>
            </a:r>
            <a:r>
              <a:rPr lang="en-US" altLang="ja-JP" sz="2400" dirty="0" smtClean="0">
                <a:solidFill>
                  <a:sysClr val="windowText" lastClr="372901"/>
                </a:solidFill>
              </a:rPr>
              <a:t>or</a:t>
            </a:r>
            <a:r>
              <a:rPr lang="ja-JP" altLang="en-US" sz="2400" dirty="0" smtClean="0">
                <a:solidFill>
                  <a:sysClr val="windowText" lastClr="372901"/>
                </a:solidFill>
              </a:rPr>
              <a:t>変数より先に</a:t>
            </a:r>
            <a:r>
              <a:rPr lang="ja-JP" altLang="en-US" sz="2400" dirty="0" smtClean="0">
                <a:solidFill>
                  <a:sysClr val="windowText" lastClr="372901"/>
                </a:solidFill>
              </a:rPr>
              <a:t>現れる</a:t>
            </a:r>
            <a:endParaRPr lang="en-US" altLang="ja-JP" sz="2400" dirty="0" smtClean="0">
              <a:solidFill>
                <a:sysClr val="windowText" lastClr="37290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ysClr val="windowText" lastClr="372901"/>
                </a:solidFill>
              </a:rPr>
              <a:t>↓</a:t>
            </a:r>
            <a:endParaRPr lang="en-US" altLang="ja-JP" sz="2400" dirty="0" smtClean="0">
              <a:solidFill>
                <a:sysClr val="windowText" lastClr="37290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ysClr val="windowText" lastClr="372901"/>
                </a:solidFill>
              </a:rPr>
              <a:t>定数</a:t>
            </a:r>
            <a:r>
              <a:rPr lang="en-US" altLang="ja-JP" sz="2400" dirty="0" smtClean="0">
                <a:solidFill>
                  <a:sysClr val="windowText" lastClr="372901"/>
                </a:solidFill>
              </a:rPr>
              <a:t>or</a:t>
            </a:r>
            <a:r>
              <a:rPr lang="ja-JP" altLang="en-US" sz="2400" dirty="0" smtClean="0">
                <a:solidFill>
                  <a:sysClr val="windowText" lastClr="372901"/>
                </a:solidFill>
              </a:rPr>
              <a:t>変数が現れたらそのまま値を返す</a:t>
            </a:r>
            <a:endParaRPr lang="en-US" altLang="ja-JP" sz="2400" dirty="0" smtClean="0">
              <a:solidFill>
                <a:sysClr val="windowText" lastClr="37290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P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Q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の組み合わせ→</a:t>
            </a:r>
            <a:r>
              <a:rPr kumimoji="1" lang="en-US" altLang="ja-JP" dirty="0" smtClean="0"/>
              <a:t>3*3*3=27</a:t>
            </a:r>
            <a:r>
              <a:rPr kumimoji="1" lang="ja-JP" altLang="en-US" dirty="0" smtClean="0"/>
              <a:t>通り</a:t>
            </a:r>
            <a:endParaRPr kumimoji="1" lang="en-US" altLang="ja-JP" sz="2400" dirty="0" smtClean="0"/>
          </a:p>
          <a:p>
            <a:pPr lvl="1"/>
            <a:r>
              <a:rPr lang="en-US" altLang="ja-JP" dirty="0" smtClean="0"/>
              <a:t>P,Q,R</a:t>
            </a:r>
            <a:r>
              <a:rPr lang="ja-JP" altLang="en-US" dirty="0" smtClean="0"/>
              <a:t>全ての</a:t>
            </a:r>
            <a:r>
              <a:rPr lang="ja-JP" altLang="en-US" dirty="0" smtClean="0"/>
              <a:t>組み合わせを式に代入して試せば</a:t>
            </a:r>
            <a:r>
              <a:rPr lang="en-US" altLang="ja-JP" dirty="0" smtClean="0"/>
              <a:t>OK</a:t>
            </a:r>
            <a:endParaRPr lang="en-US" altLang="ja-JP" dirty="0" smtClean="0"/>
          </a:p>
          <a:p>
            <a:pPr lvl="1"/>
            <a:endParaRPr kumimoji="1" lang="en-US" altLang="ja-JP" sz="2000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1835696" y="2132856"/>
            <a:ext cx="3816424" cy="4248472"/>
            <a:chOff x="1835696" y="2132856"/>
            <a:chExt cx="3816424" cy="4248472"/>
          </a:xfrm>
        </p:grpSpPr>
        <p:sp>
          <p:nvSpPr>
            <p:cNvPr id="7" name="角丸四角形 6"/>
            <p:cNvSpPr/>
            <p:nvPr/>
          </p:nvSpPr>
          <p:spPr>
            <a:xfrm>
              <a:off x="1835696" y="2132856"/>
              <a:ext cx="2160240" cy="7920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ja-JP" sz="3200" dirty="0" smtClean="0">
                  <a:solidFill>
                    <a:schemeClr val="tx1"/>
                  </a:solidFill>
                </a:rPr>
                <a:t>P,Q,R</a:t>
              </a:r>
              <a:r>
                <a:rPr kumimoji="1" lang="ja-JP" altLang="en-US" sz="3200" dirty="0" smtClean="0">
                  <a:solidFill>
                    <a:schemeClr val="tx1"/>
                  </a:solidFill>
                </a:rPr>
                <a:t>） </a:t>
              </a:r>
              <a:r>
                <a:rPr kumimoji="1" lang="en-US" altLang="ja-JP" sz="3200" dirty="0" smtClean="0">
                  <a:solidFill>
                    <a:schemeClr val="tx1"/>
                  </a:solidFill>
                </a:rPr>
                <a:t>= 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139952" y="2132856"/>
              <a:ext cx="1512168" cy="424847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3200" dirty="0" smtClean="0">
                  <a:solidFill>
                    <a:schemeClr val="tx1"/>
                  </a:solidFill>
                </a:rPr>
                <a:t>(0,0,0)</a:t>
              </a:r>
            </a:p>
            <a:p>
              <a:pPr algn="ctr"/>
              <a:r>
                <a:rPr kumimoji="1" lang="en-US" altLang="ja-JP" sz="3200" dirty="0" smtClean="0">
                  <a:solidFill>
                    <a:schemeClr val="tx1"/>
                  </a:solidFill>
                </a:rPr>
                <a:t>(0,0,1)</a:t>
              </a:r>
            </a:p>
            <a:p>
              <a:pPr algn="ctr"/>
              <a:r>
                <a:rPr lang="en-US" altLang="ja-JP" sz="3200" dirty="0" smtClean="0">
                  <a:solidFill>
                    <a:schemeClr val="tx1"/>
                  </a:solidFill>
                </a:rPr>
                <a:t>(0,0,2)</a:t>
              </a:r>
            </a:p>
            <a:p>
              <a:pPr algn="ctr"/>
              <a:r>
                <a:rPr kumimoji="1" lang="ja-JP" altLang="en-US" sz="3200" dirty="0" smtClean="0">
                  <a:solidFill>
                    <a:schemeClr val="tx1"/>
                  </a:solidFill>
                </a:rPr>
                <a:t>・</a:t>
              </a:r>
              <a:endParaRPr kumimoji="1" lang="en-US" altLang="ja-JP" sz="3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3200" dirty="0" smtClean="0">
                  <a:solidFill>
                    <a:schemeClr val="tx1"/>
                  </a:solidFill>
                </a:rPr>
                <a:t>・</a:t>
              </a:r>
              <a:endParaRPr lang="en-US" altLang="ja-JP" sz="3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3200" dirty="0" smtClean="0">
                  <a:solidFill>
                    <a:schemeClr val="tx1"/>
                  </a:solidFill>
                </a:rPr>
                <a:t>・</a:t>
              </a:r>
              <a:endParaRPr kumimoji="1" lang="en-US" altLang="ja-JP" sz="3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3200" dirty="0" smtClean="0">
                  <a:solidFill>
                    <a:schemeClr val="tx1"/>
                  </a:solidFill>
                </a:rPr>
                <a:t>(2,2,2)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836613"/>
            <a:ext cx="8713092" cy="5289550"/>
          </a:xfrm>
        </p:spPr>
        <p:txBody>
          <a:bodyPr/>
          <a:lstStyle/>
          <a:p>
            <a:r>
              <a:rPr lang="ja-JP" altLang="en-US" dirty="0" smtClean="0"/>
              <a:t>構文</a:t>
            </a:r>
            <a:r>
              <a:rPr lang="ja-JP" altLang="en-US" dirty="0" smtClean="0"/>
              <a:t>解析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kumimoji="1" lang="ja-JP" altLang="en-US" dirty="0" smtClean="0"/>
              <a:t>左から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文字ずつ読んでいく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現在何文字目を読んでいるかを変数で保持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演算の</a:t>
            </a:r>
            <a:r>
              <a:rPr lang="ja-JP" altLang="en-US" dirty="0" smtClean="0">
                <a:solidFill>
                  <a:srgbClr val="FF0000"/>
                </a:solidFill>
              </a:rPr>
              <a:t>場合</a:t>
            </a:r>
            <a:r>
              <a:rPr lang="en-US" altLang="ja-JP" dirty="0" smtClean="0">
                <a:solidFill>
                  <a:srgbClr val="FF0000"/>
                </a:solidFill>
              </a:rPr>
              <a:t>”-”</a:t>
            </a:r>
            <a:r>
              <a:rPr lang="ja-JP" altLang="en-US" dirty="0" smtClean="0">
                <a:solidFill>
                  <a:srgbClr val="FF0000"/>
                </a:solidFill>
              </a:rPr>
              <a:t>か </a:t>
            </a:r>
            <a:r>
              <a:rPr lang="en-US" altLang="ja-JP" dirty="0" smtClean="0">
                <a:solidFill>
                  <a:srgbClr val="FF0000"/>
                </a:solidFill>
              </a:rPr>
              <a:t>“(”</a:t>
            </a:r>
            <a:r>
              <a:rPr lang="ja-JP" altLang="en-US" dirty="0" smtClean="0">
                <a:solidFill>
                  <a:srgbClr val="FF0000"/>
                </a:solidFill>
              </a:rPr>
              <a:t>が必ず変数</a:t>
            </a:r>
            <a:r>
              <a:rPr lang="en-US" altLang="ja-JP" dirty="0" smtClean="0">
                <a:solidFill>
                  <a:srgbClr val="FF0000"/>
                </a:solidFill>
              </a:rPr>
              <a:t>or</a:t>
            </a:r>
            <a:r>
              <a:rPr lang="ja-JP" altLang="en-US" dirty="0" smtClean="0">
                <a:solidFill>
                  <a:srgbClr val="FF0000"/>
                </a:solidFill>
              </a:rPr>
              <a:t>定数の前に付く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/>
              <a:t>いずれか</a:t>
            </a:r>
            <a:r>
              <a:rPr lang="ja-JP" altLang="en-US" dirty="0" smtClean="0"/>
              <a:t>を読み込んだ場合のみ演算が行われる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関数</a:t>
            </a:r>
            <a:r>
              <a:rPr lang="ja-JP" altLang="en-US" dirty="0" smtClean="0"/>
              <a:t>を再帰して，その後の文字列を評価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それ以外の場合は変数</a:t>
            </a:r>
            <a:r>
              <a:rPr lang="en-US" altLang="ja-JP" dirty="0" smtClean="0"/>
              <a:t>o</a:t>
            </a:r>
            <a:r>
              <a:rPr lang="ja-JP" altLang="en-US" dirty="0" smtClean="0"/>
              <a:t>定数の値をそのまま返す</a:t>
            </a:r>
            <a:endParaRPr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83568" y="1628800"/>
            <a:ext cx="7920880" cy="9361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/>
              <a:t>&lt;formula&gt; ::= 0 | 1 | 2 | P | Q | R | -&lt;formula&gt; | </a:t>
            </a:r>
            <a:r>
              <a:rPr lang="en-US" altLang="ja-JP" sz="2400" dirty="0" smtClean="0"/>
              <a:t>		(&lt;</a:t>
            </a:r>
            <a:r>
              <a:rPr lang="en-US" altLang="ja-JP" sz="2400" dirty="0" smtClean="0"/>
              <a:t>formula&gt;*&lt;formula&gt;) | (&lt;formula&gt;+&lt;formula</a:t>
            </a:r>
            <a:r>
              <a:rPr lang="en-US" altLang="ja-JP" sz="2400" dirty="0" smtClean="0"/>
              <a:t>&gt;)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836613"/>
            <a:ext cx="8964612" cy="5289550"/>
          </a:xfrm>
        </p:spPr>
        <p:txBody>
          <a:bodyPr/>
          <a:lstStyle/>
          <a:p>
            <a:r>
              <a:rPr lang="ja-JP" altLang="en-US" dirty="0" smtClean="0"/>
              <a:t>例 </a:t>
            </a:r>
            <a:r>
              <a:rPr lang="en-US" altLang="ja-JP" dirty="0" smtClean="0"/>
              <a:t>(R=0,Q=1)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読みこんだ文字が</a:t>
            </a:r>
            <a:r>
              <a:rPr lang="en-US" altLang="ja-JP" dirty="0" smtClean="0"/>
              <a:t>”-”</a:t>
            </a:r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読み込み位置を</a:t>
            </a:r>
            <a:r>
              <a:rPr lang="en-US" altLang="ja-JP" dirty="0" smtClean="0"/>
              <a:t>+1</a:t>
            </a:r>
            <a:r>
              <a:rPr lang="ja-JP" altLang="en-US" dirty="0" smtClean="0"/>
              <a:t>して再帰</a:t>
            </a:r>
            <a:r>
              <a:rPr lang="en-US" altLang="ja-JP" dirty="0" smtClean="0"/>
              <a:t>(</a:t>
            </a:r>
            <a:r>
              <a:rPr lang="ja-JP" altLang="en-US" dirty="0" smtClean="0"/>
              <a:t>“</a:t>
            </a:r>
            <a:r>
              <a:rPr lang="en-US" altLang="ja-JP" dirty="0" smtClean="0"/>
              <a:t>(</a:t>
            </a:r>
            <a:r>
              <a:rPr lang="ja-JP" altLang="en-US" dirty="0" smtClean="0"/>
              <a:t>”の位置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83568" y="1628800"/>
            <a:ext cx="7920880" cy="9361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rgbClr val="FF0000"/>
                </a:solidFill>
              </a:rPr>
              <a:t>-</a:t>
            </a:r>
            <a:r>
              <a:rPr lang="en-US" altLang="ja-JP" sz="4400" dirty="0" smtClean="0">
                <a:solidFill>
                  <a:schemeClr val="tx1"/>
                </a:solidFill>
              </a:rPr>
              <a:t>(R+Q)</a:t>
            </a:r>
            <a:endParaRPr lang="en-US" altLang="ja-JP" sz="4400" dirty="0">
              <a:solidFill>
                <a:schemeClr val="tx1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195736" y="3356992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836613"/>
            <a:ext cx="8964612" cy="5289550"/>
          </a:xfrm>
        </p:spPr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(R=0,Q=1)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読みこんだ文字が</a:t>
            </a:r>
            <a:r>
              <a:rPr lang="en-US" altLang="ja-JP" dirty="0" smtClean="0"/>
              <a:t>”(”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“(”</a:t>
            </a:r>
            <a:r>
              <a:rPr lang="ja-JP" altLang="en-US" dirty="0" smtClean="0"/>
              <a:t>以降が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項演算子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読み込み</a:t>
            </a:r>
            <a:r>
              <a:rPr lang="ja-JP" altLang="en-US" dirty="0" smtClean="0"/>
              <a:t>位置を</a:t>
            </a:r>
            <a:r>
              <a:rPr lang="en-US" altLang="ja-JP" dirty="0" smtClean="0"/>
              <a:t>+1</a:t>
            </a:r>
            <a:r>
              <a:rPr lang="ja-JP" altLang="en-US" dirty="0" smtClean="0"/>
              <a:t>して再帰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必ず</a:t>
            </a:r>
            <a:r>
              <a:rPr lang="en-US" altLang="ja-JP" dirty="0" smtClean="0"/>
              <a:t>(&lt;formula&gt;*&lt;formula&gt;)</a:t>
            </a:r>
            <a:r>
              <a:rPr lang="ja-JP" altLang="en-US" dirty="0" smtClean="0"/>
              <a:t>か</a:t>
            </a:r>
            <a:r>
              <a:rPr lang="en-US" altLang="ja-JP" dirty="0" smtClean="0"/>
              <a:t>(&lt;formula&gt;+&lt;formula&gt;)</a:t>
            </a:r>
            <a:r>
              <a:rPr lang="ja-JP" altLang="en-US" dirty="0" smtClean="0"/>
              <a:t>なので，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最初に返って</a:t>
            </a:r>
            <a:r>
              <a:rPr lang="ja-JP" altLang="en-US" dirty="0" smtClean="0"/>
              <a:t>きた値</a:t>
            </a:r>
            <a:r>
              <a:rPr lang="ja-JP" altLang="en-US" dirty="0" smtClean="0"/>
              <a:t>が一つ目の</a:t>
            </a:r>
            <a:r>
              <a:rPr lang="en-US" altLang="ja-JP" dirty="0" smtClean="0"/>
              <a:t>&lt;formula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の値になる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83568" y="1628800"/>
            <a:ext cx="7920880" cy="9361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1"/>
                </a:solidFill>
              </a:rPr>
              <a:t>-</a:t>
            </a:r>
            <a:r>
              <a:rPr lang="en-US" altLang="ja-JP" sz="4400" dirty="0" smtClean="0">
                <a:solidFill>
                  <a:srgbClr val="FF0000"/>
                </a:solidFill>
              </a:rPr>
              <a:t>(</a:t>
            </a:r>
            <a:r>
              <a:rPr lang="en-US" altLang="ja-JP" sz="4400" dirty="0" smtClean="0">
                <a:solidFill>
                  <a:schemeClr val="tx1"/>
                </a:solidFill>
              </a:rPr>
              <a:t>R+Q)</a:t>
            </a:r>
            <a:endParaRPr lang="en-US" altLang="ja-JP" sz="4400" dirty="0">
              <a:solidFill>
                <a:schemeClr val="tx1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195736" y="3356992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836613"/>
            <a:ext cx="8964612" cy="5289550"/>
          </a:xfrm>
        </p:spPr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(R=0,Q=1)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読みこんだ文字が</a:t>
            </a:r>
            <a:r>
              <a:rPr lang="en-US" altLang="ja-JP" dirty="0" smtClean="0"/>
              <a:t>”R”</a:t>
            </a:r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定数なので，</a:t>
            </a:r>
            <a:r>
              <a:rPr lang="en-US" altLang="ja-JP" dirty="0" smtClean="0"/>
              <a:t>R</a:t>
            </a:r>
            <a:r>
              <a:rPr lang="ja-JP" altLang="en-US" dirty="0" smtClean="0"/>
              <a:t>の値をそのまま返す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項演算子の一つ目の値＝</a:t>
            </a:r>
            <a:r>
              <a:rPr lang="en-US" altLang="ja-JP" dirty="0" smtClean="0"/>
              <a:t>0</a:t>
            </a:r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83568" y="1628800"/>
            <a:ext cx="7920880" cy="9361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1"/>
                </a:solidFill>
              </a:rPr>
              <a:t>-(</a:t>
            </a:r>
            <a:r>
              <a:rPr lang="en-US" altLang="ja-JP" sz="4400" dirty="0" smtClean="0">
                <a:solidFill>
                  <a:srgbClr val="FF0000"/>
                </a:solidFill>
              </a:rPr>
              <a:t>R</a:t>
            </a:r>
            <a:r>
              <a:rPr lang="en-US" altLang="ja-JP" sz="4400" dirty="0" smtClean="0">
                <a:solidFill>
                  <a:schemeClr val="tx1"/>
                </a:solidFill>
              </a:rPr>
              <a:t>+Q)</a:t>
            </a:r>
            <a:endParaRPr lang="en-US" altLang="ja-JP" sz="4400" dirty="0">
              <a:solidFill>
                <a:schemeClr val="tx1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195736" y="3356992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836613"/>
            <a:ext cx="8964612" cy="5289550"/>
          </a:xfrm>
        </p:spPr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(R=0,Q=1)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読みこんだ文字が</a:t>
            </a:r>
            <a:r>
              <a:rPr lang="en-US" altLang="ja-JP" dirty="0" smtClean="0"/>
              <a:t>”+”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“+”</a:t>
            </a:r>
            <a:r>
              <a:rPr lang="ja-JP" altLang="en-US" dirty="0" smtClean="0"/>
              <a:t>以降に二つ目の</a:t>
            </a:r>
            <a:r>
              <a:rPr lang="en-US" altLang="ja-JP" dirty="0" smtClean="0"/>
              <a:t>&lt;formula&gt;</a:t>
            </a:r>
            <a:r>
              <a:rPr lang="ja-JP" altLang="en-US" dirty="0" smtClean="0"/>
              <a:t>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読み込み位置を</a:t>
            </a:r>
            <a:r>
              <a:rPr lang="en-US" altLang="ja-JP" dirty="0" smtClean="0"/>
              <a:t>+1</a:t>
            </a:r>
            <a:r>
              <a:rPr lang="ja-JP" altLang="en-US" dirty="0" smtClean="0"/>
              <a:t>して再帰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返ってきた値を二つ目の</a:t>
            </a:r>
            <a:r>
              <a:rPr lang="en-US" altLang="ja-JP" dirty="0" smtClean="0"/>
              <a:t>&lt;formula&gt;</a:t>
            </a:r>
            <a:r>
              <a:rPr lang="ja-JP" altLang="en-US" dirty="0" smtClean="0"/>
              <a:t>の値とする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83568" y="1628800"/>
            <a:ext cx="7920880" cy="9361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1"/>
                </a:solidFill>
              </a:rPr>
              <a:t>-(R</a:t>
            </a:r>
            <a:r>
              <a:rPr lang="en-US" altLang="ja-JP" sz="4400" dirty="0" smtClean="0">
                <a:solidFill>
                  <a:srgbClr val="FF0000"/>
                </a:solidFill>
              </a:rPr>
              <a:t>+</a:t>
            </a:r>
            <a:r>
              <a:rPr lang="en-US" altLang="ja-JP" sz="4400" dirty="0" smtClean="0">
                <a:solidFill>
                  <a:schemeClr val="tx1"/>
                </a:solidFill>
              </a:rPr>
              <a:t>Q)</a:t>
            </a:r>
            <a:endParaRPr lang="en-US" altLang="ja-JP" sz="4400" dirty="0">
              <a:solidFill>
                <a:schemeClr val="tx1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195736" y="3356992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山名研テンプレート (1)">
  <a:themeElements>
    <a:clrScheme name="デラックス マイナーチェンジ">
      <a:dk1>
        <a:sysClr val="windowText" lastClr="372901"/>
      </a:dk1>
      <a:lt1>
        <a:sysClr val="window" lastClr="F3F3E7"/>
      </a:lt1>
      <a:dk2>
        <a:srgbClr val="CC4757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wased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20120411_NLP班紹介</Template>
  <TotalTime>539</TotalTime>
  <Words>415</Words>
  <Application>Microsoft Office PowerPoint</Application>
  <PresentationFormat>画面に合わせる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山名研テンプレート (1)</vt:lpstr>
      <vt:lpstr>第5回競技プログラミング勉強会   ACM/ICPC 2008年国内予選  問題C</vt:lpstr>
      <vt:lpstr>問題</vt:lpstr>
      <vt:lpstr>問題</vt:lpstr>
      <vt:lpstr>指針</vt:lpstr>
      <vt:lpstr>指針</vt:lpstr>
      <vt:lpstr>指針</vt:lpstr>
      <vt:lpstr>指針</vt:lpstr>
      <vt:lpstr>指針</vt:lpstr>
      <vt:lpstr>指針</vt:lpstr>
      <vt:lpstr>指針</vt:lpstr>
      <vt:lpstr>指針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第3回競技プログラミング勉強会   ACM-ICPC OB/OGの会 2010年模擬国内予選 問題B</dc:title>
  <dc:creator>Owner</dc:creator>
  <cp:lastModifiedBy>YK]</cp:lastModifiedBy>
  <cp:revision>48</cp:revision>
  <dcterms:created xsi:type="dcterms:W3CDTF">2012-04-15T12:35:14Z</dcterms:created>
  <dcterms:modified xsi:type="dcterms:W3CDTF">2012-04-30T02:07:56Z</dcterms:modified>
</cp:coreProperties>
</file>