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4" r:id="rId8"/>
    <p:sldId id="263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7" autoAdjust="0"/>
    <p:restoredTop sz="97122" autoAdjust="0"/>
  </p:normalViewPr>
  <p:slideViewPr>
    <p:cSldViewPr>
      <p:cViewPr varScale="1">
        <p:scale>
          <a:sx n="71" d="100"/>
          <a:sy n="7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40A8-9D55-4EB4-A729-8D8039C6A67D}" type="datetimeFigureOut">
              <a:rPr kumimoji="1" lang="ja-JP" altLang="en-US" smtClean="0"/>
              <a:t>2012/3/19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7F9E-615D-4DF2-9679-8E864EE1C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91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40A8-9D55-4EB4-A729-8D8039C6A67D}" type="datetimeFigureOut">
              <a:rPr kumimoji="1" lang="ja-JP" altLang="en-US" smtClean="0"/>
              <a:t>2012/3/19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7F9E-615D-4DF2-9679-8E864EE1C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70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40A8-9D55-4EB4-A729-8D8039C6A67D}" type="datetimeFigureOut">
              <a:rPr kumimoji="1" lang="ja-JP" altLang="en-US" smtClean="0"/>
              <a:t>2012/3/19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7F9E-615D-4DF2-9679-8E864EE1C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20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40A8-9D55-4EB4-A729-8D8039C6A67D}" type="datetimeFigureOut">
              <a:rPr kumimoji="1" lang="ja-JP" altLang="en-US" smtClean="0"/>
              <a:t>2012/3/19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7F9E-615D-4DF2-9679-8E864EE1C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22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40A8-9D55-4EB4-A729-8D8039C6A67D}" type="datetimeFigureOut">
              <a:rPr kumimoji="1" lang="ja-JP" altLang="en-US" smtClean="0"/>
              <a:t>2012/3/19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7F9E-615D-4DF2-9679-8E864EE1C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45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40A8-9D55-4EB4-A729-8D8039C6A67D}" type="datetimeFigureOut">
              <a:rPr kumimoji="1" lang="ja-JP" altLang="en-US" smtClean="0"/>
              <a:t>2012/3/19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7F9E-615D-4DF2-9679-8E864EE1C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49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40A8-9D55-4EB4-A729-8D8039C6A67D}" type="datetimeFigureOut">
              <a:rPr kumimoji="1" lang="ja-JP" altLang="en-US" smtClean="0"/>
              <a:t>2012/3/19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7F9E-615D-4DF2-9679-8E864EE1C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3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40A8-9D55-4EB4-A729-8D8039C6A67D}" type="datetimeFigureOut">
              <a:rPr kumimoji="1" lang="ja-JP" altLang="en-US" smtClean="0"/>
              <a:t>2012/3/19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7F9E-615D-4DF2-9679-8E864EE1C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43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40A8-9D55-4EB4-A729-8D8039C6A67D}" type="datetimeFigureOut">
              <a:rPr kumimoji="1" lang="ja-JP" altLang="en-US" smtClean="0"/>
              <a:t>2012/3/19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7F9E-615D-4DF2-9679-8E864EE1C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13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40A8-9D55-4EB4-A729-8D8039C6A67D}" type="datetimeFigureOut">
              <a:rPr kumimoji="1" lang="ja-JP" altLang="en-US" smtClean="0"/>
              <a:t>2012/3/19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7F9E-615D-4DF2-9679-8E864EE1C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55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40A8-9D55-4EB4-A729-8D8039C6A67D}" type="datetimeFigureOut">
              <a:rPr kumimoji="1" lang="ja-JP" altLang="en-US" smtClean="0"/>
              <a:t>2012/3/19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7F9E-615D-4DF2-9679-8E864EE1C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02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640A8-9D55-4EB4-A729-8D8039C6A67D}" type="datetimeFigureOut">
              <a:rPr kumimoji="1" lang="ja-JP" altLang="en-US" smtClean="0"/>
              <a:t>2012/3/19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87F9E-615D-4DF2-9679-8E864EE1C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91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code.google.com/codejam" TargetMode="External"/><Relationship Id="rId3" Type="http://schemas.openxmlformats.org/officeDocument/2006/relationships/hyperlink" Target="http://codeforces.com/" TargetMode="External"/><Relationship Id="rId7" Type="http://schemas.openxmlformats.org/officeDocument/2006/relationships/hyperlink" Target="http://www.codechef.com/" TargetMode="External"/><Relationship Id="rId2" Type="http://schemas.openxmlformats.org/officeDocument/2006/relationships/hyperlink" Target="http://www.topcod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poj.pl/" TargetMode="External"/><Relationship Id="rId5" Type="http://schemas.openxmlformats.org/officeDocument/2006/relationships/hyperlink" Target="http://poj.org/" TargetMode="External"/><Relationship Id="rId4" Type="http://schemas.openxmlformats.org/officeDocument/2006/relationships/hyperlink" Target="http://judge.u-aizu.ac.jp/onlinejudge/" TargetMode="External"/><Relationship Id="rId9" Type="http://schemas.openxmlformats.org/officeDocument/2006/relationships/hyperlink" Target="http://facebook.interviewstreet.com/recruit/challenge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hime-u.ac.jp/ICPC/problems/domestic/d2004/A.jp/A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codejam/contest/889487/dashboar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競技プログラミング</a:t>
            </a:r>
            <a:r>
              <a:rPr lang="ja-JP" altLang="en-US" dirty="0" smtClean="0"/>
              <a:t>勉強会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第一回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27584" y="3886200"/>
            <a:ext cx="7488832" cy="1752600"/>
          </a:xfrm>
        </p:spPr>
        <p:txBody>
          <a:bodyPr/>
          <a:lstStyle/>
          <a:p>
            <a:r>
              <a:rPr lang="ja-JP" altLang="en-US" dirty="0"/>
              <a:t>早稲田</a:t>
            </a:r>
            <a:r>
              <a:rPr lang="ja-JP" altLang="en-US" dirty="0" smtClean="0"/>
              <a:t>大学　鷲崎研究室　助手・博士</a:t>
            </a:r>
            <a:r>
              <a:rPr lang="en-US" altLang="ja-JP" dirty="0" smtClean="0"/>
              <a:t>2</a:t>
            </a:r>
            <a:r>
              <a:rPr lang="ja-JP" altLang="en-US" dirty="0" smtClean="0"/>
              <a:t>年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坂本一憲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15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目標設定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ICPC </a:t>
            </a:r>
            <a:r>
              <a:rPr kumimoji="1" lang="ja-JP" altLang="en-US" dirty="0" smtClean="0"/>
              <a:t>国内予選突破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Google Code Jam Round1 </a:t>
            </a:r>
            <a:r>
              <a:rPr kumimoji="1" lang="ja-JP" altLang="en-US" dirty="0" smtClean="0"/>
              <a:t>突破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皆さんも目標を決めてみて下さい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491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勉強会でやること（予定）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簡単な問題をとにかくはやく解く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45</a:t>
            </a:r>
            <a:r>
              <a:rPr lang="ja-JP" altLang="en-US" dirty="0" smtClean="0"/>
              <a:t>分）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その場で皆で一緒に同じ問題を解く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ICPC</a:t>
            </a:r>
            <a:r>
              <a:rPr lang="ja-JP" altLang="en-US" dirty="0" smtClean="0"/>
              <a:t>の</a:t>
            </a:r>
            <a:r>
              <a:rPr lang="en-US" altLang="ja-JP" dirty="0" smtClean="0"/>
              <a:t>A</a:t>
            </a:r>
            <a:r>
              <a:rPr lang="ja-JP" altLang="en-US" dirty="0" smtClean="0"/>
              <a:t>問題</a:t>
            </a:r>
            <a:endParaRPr lang="en-US" altLang="ja-JP" dirty="0" smtClean="0"/>
          </a:p>
          <a:p>
            <a:r>
              <a:rPr lang="ja-JP" altLang="en-US" dirty="0" smtClean="0"/>
              <a:t>パターン</a:t>
            </a:r>
            <a:r>
              <a:rPr lang="ja-JP" altLang="en-US" dirty="0" smtClean="0"/>
              <a:t>問題を確実に解く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45</a:t>
            </a:r>
            <a:r>
              <a:rPr lang="ja-JP" altLang="en-US" dirty="0" smtClean="0"/>
              <a:t>分）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持ち回りを決めて問題の解法およびコードを解説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動的計画法，深さ優先探索，ダイクストラ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ICPC</a:t>
            </a:r>
            <a:r>
              <a:rPr lang="ja-JP" altLang="en-US" dirty="0" smtClean="0"/>
              <a:t>の</a:t>
            </a:r>
            <a:r>
              <a:rPr lang="en-US" altLang="ja-JP" dirty="0" smtClean="0"/>
              <a:t>B,C,D</a:t>
            </a:r>
            <a:r>
              <a:rPr lang="ja-JP" altLang="en-US" dirty="0" smtClean="0"/>
              <a:t>問題</a:t>
            </a:r>
            <a:endParaRPr kumimoji="1" lang="en-US" altLang="ja-JP" dirty="0" smtClean="0"/>
          </a:p>
          <a:p>
            <a:r>
              <a:rPr kumimoji="1" lang="ja-JP" altLang="en-US" dirty="0" smtClean="0"/>
              <a:t>難しい問題をじっくり解く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45</a:t>
            </a:r>
            <a:r>
              <a:rPr lang="ja-JP" altLang="en-US" dirty="0" smtClean="0"/>
              <a:t>分）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持ち回りを決めて問題の解法およびコードを解説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過去の</a:t>
            </a:r>
            <a:r>
              <a:rPr lang="en-US" altLang="ja-JP" dirty="0" smtClean="0"/>
              <a:t>Google</a:t>
            </a:r>
            <a:r>
              <a:rPr lang="ja-JP" altLang="en-US" dirty="0" smtClean="0"/>
              <a:t> </a:t>
            </a:r>
            <a:r>
              <a:rPr lang="en-US" altLang="ja-JP" dirty="0" smtClean="0"/>
              <a:t>Code Jam</a:t>
            </a:r>
            <a:r>
              <a:rPr lang="ja-JP" altLang="en-US" dirty="0" err="1" smtClean="0"/>
              <a:t>，</a:t>
            </a:r>
            <a:r>
              <a:rPr lang="en-US" altLang="ja-JP" dirty="0" smtClean="0"/>
              <a:t>ICPC</a:t>
            </a:r>
            <a:r>
              <a:rPr lang="ja-JP" altLang="en-US" dirty="0" smtClean="0"/>
              <a:t>の</a:t>
            </a:r>
            <a:r>
              <a:rPr lang="en-US" altLang="ja-JP" dirty="0" smtClean="0"/>
              <a:t>F</a:t>
            </a:r>
            <a:r>
              <a:rPr lang="ja-JP" altLang="en-US" dirty="0" smtClean="0"/>
              <a:t>以降の問題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6919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資料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ja-JP" dirty="0" smtClean="0"/>
              <a:t>ACM/ICPC </a:t>
            </a:r>
            <a:r>
              <a:rPr kumimoji="1" lang="ja-JP" altLang="en-US" dirty="0" smtClean="0"/>
              <a:t>国内予選突破</a:t>
            </a:r>
            <a:r>
              <a:rPr lang="ja-JP" altLang="en-US" dirty="0" smtClean="0"/>
              <a:t>の手引き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国内</a:t>
            </a:r>
            <a:r>
              <a:rPr kumimoji="1" lang="ja-JP" altLang="en-US" dirty="0" smtClean="0"/>
              <a:t>予選突破で検索！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TopCoder</a:t>
            </a:r>
            <a:r>
              <a:rPr kumimoji="1" lang="en-US" altLang="ja-JP" dirty="0" smtClean="0"/>
              <a:t> </a:t>
            </a:r>
            <a:r>
              <a:rPr lang="en-US" altLang="ja-JP" dirty="0" smtClean="0">
                <a:hlinkClick r:id="rId2"/>
              </a:rPr>
              <a:t>http://www.topcoder.com/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有名，レーティング</a:t>
            </a:r>
            <a:endParaRPr kumimoji="1" lang="en-US" altLang="ja-JP" dirty="0" smtClean="0"/>
          </a:p>
          <a:p>
            <a:r>
              <a:rPr lang="en-US" altLang="ja-JP" dirty="0" err="1"/>
              <a:t>Codeforces</a:t>
            </a:r>
            <a:r>
              <a:rPr lang="en-US" altLang="ja-JP" dirty="0" smtClean="0"/>
              <a:t> </a:t>
            </a:r>
            <a:r>
              <a:rPr lang="en-US" altLang="ja-JP" dirty="0" smtClean="0">
                <a:hlinkClick r:id="rId3"/>
              </a:rPr>
              <a:t>http://codeforces.com/</a:t>
            </a:r>
            <a:endParaRPr lang="en-US" altLang="ja-JP" dirty="0"/>
          </a:p>
          <a:p>
            <a:pPr lvl="1"/>
            <a:r>
              <a:rPr lang="ja-JP" altLang="en-US" dirty="0" smtClean="0"/>
              <a:t>レーティング，</a:t>
            </a:r>
            <a:r>
              <a:rPr lang="en-US" altLang="ja-JP" dirty="0" err="1" smtClean="0"/>
              <a:t>TopCoder</a:t>
            </a:r>
            <a:r>
              <a:rPr lang="ja-JP" altLang="en-US" dirty="0" smtClean="0"/>
              <a:t>より多言語</a:t>
            </a:r>
            <a:endParaRPr kumimoji="1" lang="en-US" altLang="ja-JP" dirty="0" smtClean="0"/>
          </a:p>
          <a:p>
            <a:r>
              <a:rPr kumimoji="1" lang="en-US" altLang="ja-JP" dirty="0" smtClean="0"/>
              <a:t>AOJ </a:t>
            </a:r>
            <a:r>
              <a:rPr lang="en-US" altLang="ja-JP" dirty="0" smtClean="0">
                <a:hlinkClick r:id="rId4"/>
              </a:rPr>
              <a:t>http://judge.u-aizu.ac.jp/onlinejudge/</a:t>
            </a:r>
            <a:endParaRPr kumimoji="1" lang="en-US" altLang="ja-JP" dirty="0" smtClean="0"/>
          </a:p>
          <a:p>
            <a:r>
              <a:rPr lang="en-US" altLang="ja-JP" dirty="0" smtClean="0"/>
              <a:t>PKU </a:t>
            </a:r>
            <a:r>
              <a:rPr lang="en-US" altLang="ja-JP" dirty="0" smtClean="0">
                <a:hlinkClick r:id="rId5"/>
              </a:rPr>
              <a:t>http://poj.org/</a:t>
            </a:r>
            <a:endParaRPr kumimoji="1" lang="en-US" altLang="ja-JP" dirty="0" smtClean="0"/>
          </a:p>
          <a:p>
            <a:r>
              <a:rPr lang="en-US" altLang="ja-JP" dirty="0" smtClean="0"/>
              <a:t>SPOJ </a:t>
            </a:r>
            <a:r>
              <a:rPr lang="en-US" altLang="ja-JP" dirty="0" smtClean="0">
                <a:hlinkClick r:id="rId6"/>
              </a:rPr>
              <a:t>http://www.spoj.pl/</a:t>
            </a:r>
            <a:endParaRPr lang="en-US" altLang="ja-JP" dirty="0" smtClean="0"/>
          </a:p>
          <a:p>
            <a:r>
              <a:rPr lang="en-US" altLang="ja-JP" dirty="0" err="1" smtClean="0"/>
              <a:t>CodeChef</a:t>
            </a:r>
            <a:r>
              <a:rPr lang="en-US" altLang="ja-JP" dirty="0" smtClean="0"/>
              <a:t> </a:t>
            </a:r>
            <a:r>
              <a:rPr lang="en-US" altLang="ja-JP" dirty="0" smtClean="0">
                <a:hlinkClick r:id="rId7"/>
              </a:rPr>
              <a:t>http://www.codechef.com/</a:t>
            </a:r>
            <a:endParaRPr lang="en-US" altLang="ja-JP" dirty="0" smtClean="0"/>
          </a:p>
          <a:p>
            <a:r>
              <a:rPr lang="en-US" altLang="ja-JP" dirty="0" smtClean="0"/>
              <a:t>Google Code Jam </a:t>
            </a:r>
            <a:r>
              <a:rPr lang="en-US" altLang="ja-JP" dirty="0" smtClean="0">
                <a:hlinkClick r:id="rId8"/>
              </a:rPr>
              <a:t>http://code.google.com/codejam</a:t>
            </a:r>
            <a:endParaRPr lang="en-US" altLang="ja-JP" dirty="0" smtClean="0"/>
          </a:p>
          <a:p>
            <a:r>
              <a:rPr kumimoji="1" lang="en-US" altLang="ja-JP" dirty="0" smtClean="0"/>
              <a:t>Facebook Programming Challenge</a:t>
            </a:r>
          </a:p>
          <a:p>
            <a:pPr lvl="1"/>
            <a:r>
              <a:rPr lang="en-US" altLang="ja-JP" dirty="0" smtClean="0">
                <a:hlinkClick r:id="rId9"/>
              </a:rPr>
              <a:t>http://facebook.interviewstreet.com/recruit/challenges/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競技プログラミングによる採用活動の増加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9552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ACM ICPC 2004 </a:t>
            </a:r>
            <a:r>
              <a:rPr kumimoji="1" lang="ja-JP" altLang="en-US" dirty="0" smtClean="0"/>
              <a:t>国内予選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/>
          <a:lstStyle/>
          <a:p>
            <a:r>
              <a:rPr lang="ja-JP" altLang="en-US" dirty="0" smtClean="0"/>
              <a:t>問題</a:t>
            </a:r>
            <a:r>
              <a:rPr lang="en-US" altLang="ja-JP" dirty="0" smtClean="0"/>
              <a:t>A</a:t>
            </a:r>
            <a:r>
              <a:rPr lang="ja-JP" altLang="en-US" dirty="0"/>
              <a:t> </a:t>
            </a:r>
            <a:r>
              <a:rPr lang="ja-JP" altLang="en-US" dirty="0" smtClean="0"/>
              <a:t>花札シャッフル</a:t>
            </a:r>
            <a:endParaRPr lang="en-US" altLang="ja-JP" dirty="0">
              <a:hlinkClick r:id="rId2"/>
            </a:endParaRPr>
          </a:p>
          <a:p>
            <a:pPr lvl="1"/>
            <a:r>
              <a:rPr lang="en-US" altLang="ja-JP" dirty="0" smtClean="0">
                <a:hlinkClick r:id="rId2"/>
              </a:rPr>
              <a:t>http://www.ehime-u.ac.jp/ICPC/problems/domestic/d2004/A.jp/A.html</a:t>
            </a:r>
            <a:endParaRPr lang="en-US" altLang="ja-JP" dirty="0" smtClean="0"/>
          </a:p>
          <a:p>
            <a:pPr lvl="1"/>
            <a:r>
              <a:rPr lang="ja-JP" altLang="en-US" dirty="0"/>
              <a:t>実装</a:t>
            </a:r>
            <a:r>
              <a:rPr lang="ja-JP" altLang="en-US" dirty="0" smtClean="0"/>
              <a:t>問題</a:t>
            </a:r>
            <a:endParaRPr lang="en-US" altLang="ja-JP" dirty="0" smtClean="0"/>
          </a:p>
          <a:p>
            <a:r>
              <a:rPr kumimoji="1" lang="ja-JP" altLang="en-US" dirty="0" smtClean="0"/>
              <a:t>ポイント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問題を読み取る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配列操作</a:t>
            </a:r>
            <a:r>
              <a:rPr lang="ja-JP" altLang="en-US" dirty="0" smtClean="0"/>
              <a:t>を正確に実装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066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Google Code Jam Japan 2011 </a:t>
            </a:r>
            <a:r>
              <a:rPr kumimoji="1" lang="ja-JP" altLang="en-US" dirty="0" smtClean="0"/>
              <a:t>予選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問題</a:t>
            </a:r>
            <a:r>
              <a:rPr lang="en-US" altLang="ja-JP" dirty="0" smtClean="0"/>
              <a:t>A. </a:t>
            </a:r>
            <a:r>
              <a:rPr lang="ja-JP" altLang="en-US" dirty="0" smtClean="0"/>
              <a:t>カードシャッフル</a:t>
            </a:r>
            <a:endParaRPr kumimoji="1" lang="en-US" altLang="ja-JP" dirty="0" smtClean="0"/>
          </a:p>
          <a:p>
            <a:pPr lvl="1"/>
            <a:r>
              <a:rPr lang="en-US" altLang="ja-JP" dirty="0" smtClean="0">
                <a:hlinkClick r:id="rId2"/>
              </a:rPr>
              <a:t>http://code.google.com/codejam/contest/889487/dashboard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花札シャッフルの発展問題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最大</a:t>
            </a:r>
            <a:r>
              <a:rPr lang="en-US" altLang="ja-JP" dirty="0" smtClean="0"/>
              <a:t>1GB</a:t>
            </a:r>
            <a:r>
              <a:rPr lang="ja-JP" altLang="en-US" dirty="0" smtClean="0"/>
              <a:t>ものカードをシャッフル</a:t>
            </a:r>
            <a:endParaRPr lang="en-US" altLang="ja-JP" dirty="0" smtClean="0"/>
          </a:p>
          <a:p>
            <a:r>
              <a:rPr lang="ja-JP" altLang="en-US" dirty="0"/>
              <a:t>ポイント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如何にして計算量を減らすか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アイデア勝負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42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5618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まずは適当な例を考えてみよう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6</a:t>
            </a:r>
            <a:r>
              <a:rPr lang="ja-JP" altLang="en-US" dirty="0"/>
              <a:t>枚</a:t>
            </a:r>
            <a:r>
              <a:rPr lang="ja-JP" altLang="en-US" dirty="0" smtClean="0"/>
              <a:t>の</a:t>
            </a:r>
            <a:r>
              <a:rPr lang="ja-JP" altLang="en-US" dirty="0"/>
              <a:t>カード</a:t>
            </a:r>
            <a:r>
              <a:rPr lang="ja-JP" altLang="en-US" dirty="0" smtClean="0"/>
              <a:t>に対して，</a:t>
            </a:r>
            <a:r>
              <a:rPr lang="en-US" altLang="ja-JP" dirty="0" smtClean="0"/>
              <a:t>3</a:t>
            </a:r>
            <a:r>
              <a:rPr lang="ja-JP" altLang="en-US" dirty="0" smtClean="0"/>
              <a:t>枚抜くシャッフルを</a:t>
            </a:r>
            <a:r>
              <a:rPr lang="en-US" altLang="ja-JP" dirty="0" smtClean="0"/>
              <a:t>2</a:t>
            </a:r>
            <a:r>
              <a:rPr lang="ja-JP" altLang="en-US" dirty="0" smtClean="0"/>
              <a:t>回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5</a:t>
            </a:r>
            <a:r>
              <a:rPr lang="ja-JP" altLang="en-US" dirty="0" smtClean="0"/>
              <a:t>番目のカードの数字は何か？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79512" y="3212976"/>
            <a:ext cx="85584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1</a:t>
            </a:r>
            <a:endParaRPr kumimoji="1" lang="ja-JP" altLang="en-US" sz="3600" dirty="0"/>
          </a:p>
        </p:txBody>
      </p:sp>
      <p:sp>
        <p:nvSpPr>
          <p:cNvPr id="5" name="正方形/長方形 4"/>
          <p:cNvSpPr/>
          <p:nvPr/>
        </p:nvSpPr>
        <p:spPr>
          <a:xfrm>
            <a:off x="179512" y="3717032"/>
            <a:ext cx="855846" cy="50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2</a:t>
            </a:r>
            <a:endParaRPr kumimoji="1" lang="ja-JP" altLang="en-US" sz="3600" dirty="0"/>
          </a:p>
        </p:txBody>
      </p:sp>
      <p:sp>
        <p:nvSpPr>
          <p:cNvPr id="6" name="正方形/長方形 5"/>
          <p:cNvSpPr/>
          <p:nvPr/>
        </p:nvSpPr>
        <p:spPr>
          <a:xfrm>
            <a:off x="179512" y="4225819"/>
            <a:ext cx="855846" cy="5087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3</a:t>
            </a:r>
            <a:endParaRPr kumimoji="1" lang="ja-JP" altLang="en-US" sz="3600" dirty="0"/>
          </a:p>
        </p:txBody>
      </p:sp>
      <p:sp>
        <p:nvSpPr>
          <p:cNvPr id="7" name="正方形/長方形 6"/>
          <p:cNvSpPr/>
          <p:nvPr/>
        </p:nvSpPr>
        <p:spPr>
          <a:xfrm>
            <a:off x="179512" y="4734606"/>
            <a:ext cx="855846" cy="5087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4</a:t>
            </a:r>
            <a:endParaRPr kumimoji="1" lang="ja-JP" altLang="en-US" sz="3600" dirty="0"/>
          </a:p>
        </p:txBody>
      </p:sp>
      <p:sp>
        <p:nvSpPr>
          <p:cNvPr id="8" name="正方形/長方形 7"/>
          <p:cNvSpPr/>
          <p:nvPr/>
        </p:nvSpPr>
        <p:spPr>
          <a:xfrm>
            <a:off x="179512" y="5243394"/>
            <a:ext cx="859362" cy="4973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5</a:t>
            </a:r>
            <a:endParaRPr kumimoji="1" lang="ja-JP" altLang="en-US" sz="3600" dirty="0"/>
          </a:p>
        </p:txBody>
      </p:sp>
      <p:sp>
        <p:nvSpPr>
          <p:cNvPr id="14" name="右矢印 13"/>
          <p:cNvSpPr/>
          <p:nvPr/>
        </p:nvSpPr>
        <p:spPr>
          <a:xfrm>
            <a:off x="1115616" y="4480212"/>
            <a:ext cx="576064" cy="496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79512" y="5740758"/>
            <a:ext cx="855846" cy="497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6</a:t>
            </a:r>
            <a:endParaRPr kumimoji="1" lang="ja-JP" altLang="en-US" sz="3600" dirty="0"/>
          </a:p>
        </p:txBody>
      </p:sp>
      <p:sp>
        <p:nvSpPr>
          <p:cNvPr id="30" name="正方形/長方形 29"/>
          <p:cNvSpPr/>
          <p:nvPr/>
        </p:nvSpPr>
        <p:spPr>
          <a:xfrm>
            <a:off x="1763688" y="3212976"/>
            <a:ext cx="85584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1</a:t>
            </a:r>
            <a:endParaRPr kumimoji="1" lang="ja-JP" altLang="en-US" sz="3600" dirty="0"/>
          </a:p>
        </p:txBody>
      </p:sp>
      <p:sp>
        <p:nvSpPr>
          <p:cNvPr id="31" name="正方形/長方形 30"/>
          <p:cNvSpPr/>
          <p:nvPr/>
        </p:nvSpPr>
        <p:spPr>
          <a:xfrm>
            <a:off x="1763688" y="3717032"/>
            <a:ext cx="855846" cy="5087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2</a:t>
            </a:r>
            <a:endParaRPr kumimoji="1" lang="ja-JP" altLang="en-US" sz="3600" dirty="0"/>
          </a:p>
        </p:txBody>
      </p:sp>
      <p:sp>
        <p:nvSpPr>
          <p:cNvPr id="32" name="正方形/長方形 31"/>
          <p:cNvSpPr/>
          <p:nvPr/>
        </p:nvSpPr>
        <p:spPr>
          <a:xfrm>
            <a:off x="1763688" y="4225819"/>
            <a:ext cx="855846" cy="5087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3</a:t>
            </a:r>
            <a:endParaRPr kumimoji="1" lang="ja-JP" altLang="en-US" sz="3600" dirty="0"/>
          </a:p>
        </p:txBody>
      </p:sp>
      <p:sp>
        <p:nvSpPr>
          <p:cNvPr id="33" name="正方形/長方形 32"/>
          <p:cNvSpPr/>
          <p:nvPr/>
        </p:nvSpPr>
        <p:spPr>
          <a:xfrm>
            <a:off x="1763688" y="4734606"/>
            <a:ext cx="855846" cy="5087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4</a:t>
            </a:r>
            <a:endParaRPr kumimoji="1" lang="ja-JP" altLang="en-US" sz="3600" dirty="0"/>
          </a:p>
        </p:txBody>
      </p:sp>
      <p:sp>
        <p:nvSpPr>
          <p:cNvPr id="34" name="正方形/長方形 33"/>
          <p:cNvSpPr/>
          <p:nvPr/>
        </p:nvSpPr>
        <p:spPr>
          <a:xfrm>
            <a:off x="1763688" y="5243394"/>
            <a:ext cx="855846" cy="4973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5</a:t>
            </a:r>
            <a:endParaRPr kumimoji="1" lang="ja-JP" altLang="en-US" sz="3600" dirty="0"/>
          </a:p>
        </p:txBody>
      </p:sp>
      <p:sp>
        <p:nvSpPr>
          <p:cNvPr id="35" name="正方形/長方形 34"/>
          <p:cNvSpPr/>
          <p:nvPr/>
        </p:nvSpPr>
        <p:spPr>
          <a:xfrm>
            <a:off x="1763688" y="5740758"/>
            <a:ext cx="855846" cy="497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6</a:t>
            </a:r>
            <a:endParaRPr kumimoji="1" lang="ja-JP" altLang="en-US" sz="3600" dirty="0"/>
          </a:p>
        </p:txBody>
      </p:sp>
      <p:sp>
        <p:nvSpPr>
          <p:cNvPr id="36" name="右矢印 35"/>
          <p:cNvSpPr/>
          <p:nvPr/>
        </p:nvSpPr>
        <p:spPr>
          <a:xfrm>
            <a:off x="2699792" y="4480212"/>
            <a:ext cx="576064" cy="496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3347864" y="4720413"/>
            <a:ext cx="85584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1</a:t>
            </a:r>
            <a:endParaRPr kumimoji="1" lang="ja-JP" altLang="en-US" sz="3600" dirty="0"/>
          </a:p>
        </p:txBody>
      </p:sp>
      <p:sp>
        <p:nvSpPr>
          <p:cNvPr id="38" name="正方形/長方形 37"/>
          <p:cNvSpPr/>
          <p:nvPr/>
        </p:nvSpPr>
        <p:spPr>
          <a:xfrm>
            <a:off x="3347864" y="5224469"/>
            <a:ext cx="855846" cy="5087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2</a:t>
            </a:r>
            <a:endParaRPr kumimoji="1" lang="ja-JP" altLang="en-US" sz="3600" dirty="0"/>
          </a:p>
        </p:txBody>
      </p:sp>
      <p:sp>
        <p:nvSpPr>
          <p:cNvPr id="42" name="正方形/長方形 41"/>
          <p:cNvSpPr/>
          <p:nvPr/>
        </p:nvSpPr>
        <p:spPr>
          <a:xfrm>
            <a:off x="3347864" y="5740758"/>
            <a:ext cx="855846" cy="497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6</a:t>
            </a:r>
            <a:endParaRPr kumimoji="1" lang="ja-JP" altLang="en-US" sz="3600" dirty="0"/>
          </a:p>
        </p:txBody>
      </p:sp>
      <p:sp>
        <p:nvSpPr>
          <p:cNvPr id="43" name="正方形/長方形 42"/>
          <p:cNvSpPr/>
          <p:nvPr/>
        </p:nvSpPr>
        <p:spPr>
          <a:xfrm>
            <a:off x="3347864" y="3210205"/>
            <a:ext cx="855846" cy="5087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3</a:t>
            </a:r>
            <a:endParaRPr kumimoji="1" lang="ja-JP" altLang="en-US" sz="3600" dirty="0"/>
          </a:p>
        </p:txBody>
      </p:sp>
      <p:sp>
        <p:nvSpPr>
          <p:cNvPr id="44" name="正方形/長方形 43"/>
          <p:cNvSpPr/>
          <p:nvPr/>
        </p:nvSpPr>
        <p:spPr>
          <a:xfrm>
            <a:off x="3347864" y="3718992"/>
            <a:ext cx="855846" cy="5087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4</a:t>
            </a:r>
            <a:endParaRPr kumimoji="1" lang="ja-JP" altLang="en-US" sz="3600" dirty="0"/>
          </a:p>
        </p:txBody>
      </p:sp>
      <p:sp>
        <p:nvSpPr>
          <p:cNvPr id="45" name="正方形/長方形 44"/>
          <p:cNvSpPr/>
          <p:nvPr/>
        </p:nvSpPr>
        <p:spPr>
          <a:xfrm>
            <a:off x="3351380" y="4227780"/>
            <a:ext cx="852330" cy="4973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5</a:t>
            </a:r>
            <a:endParaRPr kumimoji="1" lang="ja-JP" altLang="en-US" sz="3600" dirty="0"/>
          </a:p>
        </p:txBody>
      </p:sp>
      <p:sp>
        <p:nvSpPr>
          <p:cNvPr id="46" name="右矢印 45"/>
          <p:cNvSpPr/>
          <p:nvPr/>
        </p:nvSpPr>
        <p:spPr>
          <a:xfrm>
            <a:off x="4283968" y="4482983"/>
            <a:ext cx="576064" cy="496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4932040" y="4723184"/>
            <a:ext cx="855846" cy="504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1</a:t>
            </a:r>
            <a:endParaRPr kumimoji="1" lang="ja-JP" altLang="en-US" sz="3600" dirty="0"/>
          </a:p>
        </p:txBody>
      </p:sp>
      <p:sp>
        <p:nvSpPr>
          <p:cNvPr id="48" name="正方形/長方形 47"/>
          <p:cNvSpPr/>
          <p:nvPr/>
        </p:nvSpPr>
        <p:spPr>
          <a:xfrm>
            <a:off x="4932040" y="5227240"/>
            <a:ext cx="855846" cy="5087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2</a:t>
            </a:r>
            <a:endParaRPr kumimoji="1" lang="ja-JP" altLang="en-US" sz="3600" dirty="0"/>
          </a:p>
        </p:txBody>
      </p:sp>
      <p:sp>
        <p:nvSpPr>
          <p:cNvPr id="49" name="正方形/長方形 48"/>
          <p:cNvSpPr/>
          <p:nvPr/>
        </p:nvSpPr>
        <p:spPr>
          <a:xfrm>
            <a:off x="4932040" y="5743529"/>
            <a:ext cx="855846" cy="497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6</a:t>
            </a:r>
            <a:endParaRPr kumimoji="1" lang="ja-JP" altLang="en-US" sz="3600" dirty="0"/>
          </a:p>
        </p:txBody>
      </p:sp>
      <p:sp>
        <p:nvSpPr>
          <p:cNvPr id="50" name="正方形/長方形 49"/>
          <p:cNvSpPr/>
          <p:nvPr/>
        </p:nvSpPr>
        <p:spPr>
          <a:xfrm>
            <a:off x="4932040" y="3212976"/>
            <a:ext cx="855846" cy="5087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3</a:t>
            </a:r>
            <a:endParaRPr kumimoji="1" lang="ja-JP" altLang="en-US" sz="3600" dirty="0"/>
          </a:p>
        </p:txBody>
      </p:sp>
      <p:sp>
        <p:nvSpPr>
          <p:cNvPr id="51" name="正方形/長方形 50"/>
          <p:cNvSpPr/>
          <p:nvPr/>
        </p:nvSpPr>
        <p:spPr>
          <a:xfrm>
            <a:off x="4932040" y="3721763"/>
            <a:ext cx="855846" cy="5087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4</a:t>
            </a:r>
            <a:endParaRPr kumimoji="1" lang="ja-JP" altLang="en-US" sz="3600" dirty="0"/>
          </a:p>
        </p:txBody>
      </p:sp>
      <p:sp>
        <p:nvSpPr>
          <p:cNvPr id="52" name="正方形/長方形 51"/>
          <p:cNvSpPr/>
          <p:nvPr/>
        </p:nvSpPr>
        <p:spPr>
          <a:xfrm>
            <a:off x="4932040" y="4230551"/>
            <a:ext cx="855846" cy="4973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5</a:t>
            </a:r>
            <a:endParaRPr kumimoji="1" lang="ja-JP" altLang="en-US" sz="3600" dirty="0"/>
          </a:p>
        </p:txBody>
      </p:sp>
      <p:sp>
        <p:nvSpPr>
          <p:cNvPr id="53" name="右矢印 52"/>
          <p:cNvSpPr/>
          <p:nvPr/>
        </p:nvSpPr>
        <p:spPr>
          <a:xfrm>
            <a:off x="5871660" y="4482983"/>
            <a:ext cx="576064" cy="496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6596474" y="5743529"/>
            <a:ext cx="855846" cy="497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6</a:t>
            </a:r>
            <a:endParaRPr kumimoji="1" lang="ja-JP" altLang="en-US" sz="3600" dirty="0"/>
          </a:p>
        </p:txBody>
      </p:sp>
      <p:sp>
        <p:nvSpPr>
          <p:cNvPr id="57" name="正方形/長方形 56"/>
          <p:cNvSpPr/>
          <p:nvPr/>
        </p:nvSpPr>
        <p:spPr>
          <a:xfrm>
            <a:off x="6596474" y="4715682"/>
            <a:ext cx="855846" cy="5087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3</a:t>
            </a:r>
            <a:endParaRPr kumimoji="1" lang="ja-JP" altLang="en-US" sz="3600" dirty="0"/>
          </a:p>
        </p:txBody>
      </p:sp>
      <p:sp>
        <p:nvSpPr>
          <p:cNvPr id="58" name="正方形/長方形 57"/>
          <p:cNvSpPr/>
          <p:nvPr/>
        </p:nvSpPr>
        <p:spPr>
          <a:xfrm>
            <a:off x="6596474" y="5224469"/>
            <a:ext cx="855846" cy="5087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4</a:t>
            </a:r>
            <a:endParaRPr kumimoji="1" lang="ja-JP" altLang="en-US" sz="3600" dirty="0"/>
          </a:p>
        </p:txBody>
      </p:sp>
      <p:sp>
        <p:nvSpPr>
          <p:cNvPr id="60" name="正方形/長方形 59"/>
          <p:cNvSpPr/>
          <p:nvPr/>
        </p:nvSpPr>
        <p:spPr>
          <a:xfrm>
            <a:off x="6596474" y="3712301"/>
            <a:ext cx="855846" cy="504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1</a:t>
            </a:r>
            <a:endParaRPr kumimoji="1" lang="ja-JP" altLang="en-US" sz="3600" dirty="0"/>
          </a:p>
        </p:txBody>
      </p:sp>
      <p:sp>
        <p:nvSpPr>
          <p:cNvPr id="61" name="正方形/長方形 60"/>
          <p:cNvSpPr/>
          <p:nvPr/>
        </p:nvSpPr>
        <p:spPr>
          <a:xfrm>
            <a:off x="6596474" y="4216357"/>
            <a:ext cx="855846" cy="5087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2</a:t>
            </a:r>
            <a:endParaRPr kumimoji="1" lang="ja-JP" altLang="en-US" sz="3600" dirty="0"/>
          </a:p>
        </p:txBody>
      </p:sp>
      <p:sp>
        <p:nvSpPr>
          <p:cNvPr id="62" name="正方形/長方形 61"/>
          <p:cNvSpPr/>
          <p:nvPr/>
        </p:nvSpPr>
        <p:spPr>
          <a:xfrm>
            <a:off x="6596474" y="3219668"/>
            <a:ext cx="855846" cy="4973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5</a:t>
            </a:r>
            <a:endParaRPr kumimoji="1" lang="ja-JP" altLang="en-US" sz="3600" dirty="0"/>
          </a:p>
        </p:txBody>
      </p:sp>
      <p:sp>
        <p:nvSpPr>
          <p:cNvPr id="70" name="右矢印 69"/>
          <p:cNvSpPr/>
          <p:nvPr/>
        </p:nvSpPr>
        <p:spPr>
          <a:xfrm>
            <a:off x="7527844" y="4476291"/>
            <a:ext cx="576064" cy="496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8252658" y="5736837"/>
            <a:ext cx="855846" cy="497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6</a:t>
            </a:r>
            <a:endParaRPr kumimoji="1" lang="ja-JP" altLang="en-US" sz="3600" dirty="0"/>
          </a:p>
        </p:txBody>
      </p:sp>
      <p:sp>
        <p:nvSpPr>
          <p:cNvPr id="72" name="正方形/長方形 71"/>
          <p:cNvSpPr/>
          <p:nvPr/>
        </p:nvSpPr>
        <p:spPr>
          <a:xfrm>
            <a:off x="8252658" y="4708990"/>
            <a:ext cx="855846" cy="5087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3</a:t>
            </a:r>
            <a:endParaRPr kumimoji="1" lang="ja-JP" altLang="en-US" sz="3600" dirty="0"/>
          </a:p>
        </p:txBody>
      </p:sp>
      <p:sp>
        <p:nvSpPr>
          <p:cNvPr id="73" name="正方形/長方形 72"/>
          <p:cNvSpPr/>
          <p:nvPr/>
        </p:nvSpPr>
        <p:spPr>
          <a:xfrm>
            <a:off x="8252658" y="5217777"/>
            <a:ext cx="855846" cy="5087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4</a:t>
            </a:r>
            <a:endParaRPr kumimoji="1" lang="ja-JP" altLang="en-US" sz="3600" dirty="0"/>
          </a:p>
        </p:txBody>
      </p:sp>
      <p:sp>
        <p:nvSpPr>
          <p:cNvPr id="74" name="正方形/長方形 73"/>
          <p:cNvSpPr/>
          <p:nvPr/>
        </p:nvSpPr>
        <p:spPr>
          <a:xfrm>
            <a:off x="8252658" y="3705609"/>
            <a:ext cx="855846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1</a:t>
            </a:r>
            <a:endParaRPr kumimoji="1" lang="ja-JP" altLang="en-US" sz="3600" dirty="0"/>
          </a:p>
        </p:txBody>
      </p:sp>
      <p:sp>
        <p:nvSpPr>
          <p:cNvPr id="75" name="正方形/長方形 74"/>
          <p:cNvSpPr/>
          <p:nvPr/>
        </p:nvSpPr>
        <p:spPr>
          <a:xfrm>
            <a:off x="8252658" y="4209665"/>
            <a:ext cx="855846" cy="5087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2</a:t>
            </a:r>
            <a:endParaRPr kumimoji="1" lang="ja-JP" altLang="en-US" sz="3600" dirty="0"/>
          </a:p>
        </p:txBody>
      </p:sp>
      <p:sp>
        <p:nvSpPr>
          <p:cNvPr id="76" name="正方形/長方形 75"/>
          <p:cNvSpPr/>
          <p:nvPr/>
        </p:nvSpPr>
        <p:spPr>
          <a:xfrm>
            <a:off x="8252658" y="3212976"/>
            <a:ext cx="855846" cy="4973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5</a:t>
            </a:r>
            <a:endParaRPr kumimoji="1" lang="ja-JP" altLang="en-US" sz="36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2043470" y="6381328"/>
            <a:ext cx="224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回目のシャッフル</a:t>
            </a:r>
            <a:endParaRPr kumimoji="1" lang="ja-JP" altLang="en-US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5139814" y="6381734"/>
            <a:ext cx="224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/>
              <a:t>2</a:t>
            </a:r>
            <a:r>
              <a:rPr lang="ja-JP" altLang="en-US" smtClean="0"/>
              <a:t>回目</a:t>
            </a:r>
            <a:r>
              <a:rPr lang="ja-JP" altLang="en-US" dirty="0" smtClean="0"/>
              <a:t>のシャッフル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32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解法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1512169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逆順に考えて，紫の数字を算出しよう！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ターゲット</a:t>
            </a:r>
            <a:r>
              <a:rPr lang="ja-JP" altLang="en-US" dirty="0" smtClean="0"/>
              <a:t>が赤色にいる場合</a:t>
            </a:r>
            <a:r>
              <a:rPr lang="en-US" altLang="ja-JP" dirty="0" smtClean="0"/>
              <a:t>: </a:t>
            </a:r>
            <a:r>
              <a:rPr lang="ja-JP" altLang="en-US" dirty="0" smtClean="0"/>
              <a:t>緑色の個数を加算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ターゲットが緑色にいる場合</a:t>
            </a:r>
            <a:r>
              <a:rPr lang="en-US" altLang="ja-JP" dirty="0" smtClean="0"/>
              <a:t>: </a:t>
            </a:r>
            <a:r>
              <a:rPr lang="ja-JP" altLang="en-US" dirty="0" smtClean="0"/>
              <a:t>赤色の個数を減算</a:t>
            </a:r>
            <a:endParaRPr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179512" y="3212976"/>
            <a:ext cx="85584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5</a:t>
            </a:r>
            <a:endParaRPr kumimoji="1" lang="ja-JP" altLang="en-US" sz="3600" dirty="0"/>
          </a:p>
        </p:txBody>
      </p:sp>
      <p:sp>
        <p:nvSpPr>
          <p:cNvPr id="33" name="正方形/長方形 32"/>
          <p:cNvSpPr/>
          <p:nvPr/>
        </p:nvSpPr>
        <p:spPr>
          <a:xfrm>
            <a:off x="179512" y="3717032"/>
            <a:ext cx="855846" cy="50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1</a:t>
            </a:r>
            <a:endParaRPr kumimoji="1" lang="ja-JP" altLang="en-US" sz="3600" dirty="0"/>
          </a:p>
        </p:txBody>
      </p:sp>
      <p:sp>
        <p:nvSpPr>
          <p:cNvPr id="34" name="正方形/長方形 33"/>
          <p:cNvSpPr/>
          <p:nvPr/>
        </p:nvSpPr>
        <p:spPr>
          <a:xfrm>
            <a:off x="179512" y="4225819"/>
            <a:ext cx="855846" cy="5087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2</a:t>
            </a:r>
            <a:endParaRPr kumimoji="1" lang="ja-JP" altLang="en-US" sz="3600" dirty="0"/>
          </a:p>
        </p:txBody>
      </p:sp>
      <p:sp>
        <p:nvSpPr>
          <p:cNvPr id="35" name="正方形/長方形 34"/>
          <p:cNvSpPr/>
          <p:nvPr/>
        </p:nvSpPr>
        <p:spPr>
          <a:xfrm>
            <a:off x="179512" y="4734606"/>
            <a:ext cx="855846" cy="5087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3</a:t>
            </a:r>
            <a:endParaRPr kumimoji="1" lang="ja-JP" altLang="en-US" sz="3600" dirty="0"/>
          </a:p>
        </p:txBody>
      </p:sp>
      <p:sp>
        <p:nvSpPr>
          <p:cNvPr id="36" name="正方形/長方形 35"/>
          <p:cNvSpPr/>
          <p:nvPr/>
        </p:nvSpPr>
        <p:spPr>
          <a:xfrm>
            <a:off x="179512" y="5243394"/>
            <a:ext cx="859362" cy="4973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4</a:t>
            </a:r>
            <a:endParaRPr kumimoji="1" lang="ja-JP" altLang="en-US" sz="3600" dirty="0"/>
          </a:p>
        </p:txBody>
      </p:sp>
      <p:sp>
        <p:nvSpPr>
          <p:cNvPr id="37" name="右矢印 36"/>
          <p:cNvSpPr/>
          <p:nvPr/>
        </p:nvSpPr>
        <p:spPr>
          <a:xfrm>
            <a:off x="1115616" y="4480212"/>
            <a:ext cx="576064" cy="496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179512" y="5740758"/>
            <a:ext cx="855846" cy="497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6</a:t>
            </a:r>
            <a:endParaRPr kumimoji="1" lang="ja-JP" altLang="en-US" sz="3600" dirty="0"/>
          </a:p>
        </p:txBody>
      </p:sp>
      <p:sp>
        <p:nvSpPr>
          <p:cNvPr id="45" name="右矢印 44"/>
          <p:cNvSpPr/>
          <p:nvPr/>
        </p:nvSpPr>
        <p:spPr>
          <a:xfrm>
            <a:off x="2699792" y="4480212"/>
            <a:ext cx="576064" cy="496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右矢印 51"/>
          <p:cNvSpPr/>
          <p:nvPr/>
        </p:nvSpPr>
        <p:spPr>
          <a:xfrm>
            <a:off x="4283968" y="4482983"/>
            <a:ext cx="576064" cy="496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3356114" y="4723184"/>
            <a:ext cx="855846" cy="504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1</a:t>
            </a:r>
            <a:endParaRPr kumimoji="1" lang="ja-JP" altLang="en-US" sz="3600" dirty="0"/>
          </a:p>
        </p:txBody>
      </p:sp>
      <p:sp>
        <p:nvSpPr>
          <p:cNvPr id="54" name="正方形/長方形 53"/>
          <p:cNvSpPr/>
          <p:nvPr/>
        </p:nvSpPr>
        <p:spPr>
          <a:xfrm>
            <a:off x="3356114" y="5227240"/>
            <a:ext cx="855846" cy="5087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2</a:t>
            </a:r>
            <a:endParaRPr kumimoji="1" lang="ja-JP" altLang="en-US" sz="3600" dirty="0"/>
          </a:p>
        </p:txBody>
      </p:sp>
      <p:sp>
        <p:nvSpPr>
          <p:cNvPr id="55" name="正方形/長方形 54"/>
          <p:cNvSpPr/>
          <p:nvPr/>
        </p:nvSpPr>
        <p:spPr>
          <a:xfrm>
            <a:off x="3356114" y="5743529"/>
            <a:ext cx="855846" cy="497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6</a:t>
            </a:r>
            <a:endParaRPr kumimoji="1" lang="ja-JP" altLang="en-US" sz="3600" dirty="0"/>
          </a:p>
        </p:txBody>
      </p:sp>
      <p:sp>
        <p:nvSpPr>
          <p:cNvPr id="56" name="正方形/長方形 55"/>
          <p:cNvSpPr/>
          <p:nvPr/>
        </p:nvSpPr>
        <p:spPr>
          <a:xfrm>
            <a:off x="3356114" y="3212976"/>
            <a:ext cx="855846" cy="5087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3</a:t>
            </a:r>
            <a:endParaRPr kumimoji="1" lang="ja-JP" altLang="en-US" sz="3600" dirty="0"/>
          </a:p>
        </p:txBody>
      </p:sp>
      <p:sp>
        <p:nvSpPr>
          <p:cNvPr id="57" name="正方形/長方形 56"/>
          <p:cNvSpPr/>
          <p:nvPr/>
        </p:nvSpPr>
        <p:spPr>
          <a:xfrm>
            <a:off x="3356114" y="3721763"/>
            <a:ext cx="855846" cy="5087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4</a:t>
            </a:r>
            <a:endParaRPr kumimoji="1" lang="ja-JP" altLang="en-US" sz="3600" dirty="0"/>
          </a:p>
        </p:txBody>
      </p:sp>
      <p:sp>
        <p:nvSpPr>
          <p:cNvPr id="58" name="正方形/長方形 57"/>
          <p:cNvSpPr/>
          <p:nvPr/>
        </p:nvSpPr>
        <p:spPr>
          <a:xfrm>
            <a:off x="3356114" y="4230551"/>
            <a:ext cx="855846" cy="4973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5</a:t>
            </a:r>
            <a:endParaRPr kumimoji="1" lang="ja-JP" altLang="en-US" sz="3600" dirty="0"/>
          </a:p>
        </p:txBody>
      </p:sp>
      <p:sp>
        <p:nvSpPr>
          <p:cNvPr id="59" name="右矢印 58"/>
          <p:cNvSpPr/>
          <p:nvPr/>
        </p:nvSpPr>
        <p:spPr>
          <a:xfrm>
            <a:off x="5871660" y="4482983"/>
            <a:ext cx="576064" cy="496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1763688" y="5743529"/>
            <a:ext cx="855846" cy="497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6</a:t>
            </a:r>
            <a:endParaRPr kumimoji="1" lang="ja-JP" altLang="en-US" sz="3600" dirty="0"/>
          </a:p>
        </p:txBody>
      </p:sp>
      <p:sp>
        <p:nvSpPr>
          <p:cNvPr id="61" name="正方形/長方形 60"/>
          <p:cNvSpPr/>
          <p:nvPr/>
        </p:nvSpPr>
        <p:spPr>
          <a:xfrm>
            <a:off x="1763688" y="4715682"/>
            <a:ext cx="855846" cy="5087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3</a:t>
            </a:r>
            <a:endParaRPr kumimoji="1" lang="ja-JP" altLang="en-US" sz="3600" dirty="0"/>
          </a:p>
        </p:txBody>
      </p:sp>
      <p:sp>
        <p:nvSpPr>
          <p:cNvPr id="62" name="正方形/長方形 61"/>
          <p:cNvSpPr/>
          <p:nvPr/>
        </p:nvSpPr>
        <p:spPr>
          <a:xfrm>
            <a:off x="1763688" y="5224469"/>
            <a:ext cx="855846" cy="5087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4</a:t>
            </a:r>
            <a:endParaRPr kumimoji="1" lang="ja-JP" altLang="en-US" sz="3600" dirty="0"/>
          </a:p>
        </p:txBody>
      </p:sp>
      <p:sp>
        <p:nvSpPr>
          <p:cNvPr id="63" name="正方形/長方形 62"/>
          <p:cNvSpPr/>
          <p:nvPr/>
        </p:nvSpPr>
        <p:spPr>
          <a:xfrm>
            <a:off x="1763688" y="3712301"/>
            <a:ext cx="855846" cy="504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1</a:t>
            </a:r>
            <a:endParaRPr kumimoji="1" lang="ja-JP" altLang="en-US" sz="3600" dirty="0"/>
          </a:p>
        </p:txBody>
      </p:sp>
      <p:sp>
        <p:nvSpPr>
          <p:cNvPr id="64" name="正方形/長方形 63"/>
          <p:cNvSpPr/>
          <p:nvPr/>
        </p:nvSpPr>
        <p:spPr>
          <a:xfrm>
            <a:off x="1763688" y="4216357"/>
            <a:ext cx="855846" cy="5087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2</a:t>
            </a:r>
            <a:endParaRPr kumimoji="1" lang="ja-JP" altLang="en-US" sz="3600" dirty="0"/>
          </a:p>
        </p:txBody>
      </p:sp>
      <p:sp>
        <p:nvSpPr>
          <p:cNvPr id="65" name="正方形/長方形 64"/>
          <p:cNvSpPr/>
          <p:nvPr/>
        </p:nvSpPr>
        <p:spPr>
          <a:xfrm>
            <a:off x="1763688" y="3219668"/>
            <a:ext cx="855846" cy="4973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5</a:t>
            </a:r>
            <a:endParaRPr kumimoji="1" lang="ja-JP" altLang="en-US" sz="3600" dirty="0"/>
          </a:p>
        </p:txBody>
      </p:sp>
      <p:sp>
        <p:nvSpPr>
          <p:cNvPr id="66" name="右矢印 65"/>
          <p:cNvSpPr/>
          <p:nvPr/>
        </p:nvSpPr>
        <p:spPr>
          <a:xfrm>
            <a:off x="7527844" y="4476291"/>
            <a:ext cx="576064" cy="496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8252658" y="5736837"/>
            <a:ext cx="855846" cy="497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6</a:t>
            </a:r>
            <a:endParaRPr kumimoji="1" lang="ja-JP" altLang="en-US" sz="3600" dirty="0"/>
          </a:p>
        </p:txBody>
      </p:sp>
      <p:sp>
        <p:nvSpPr>
          <p:cNvPr id="68" name="正方形/長方形 67"/>
          <p:cNvSpPr/>
          <p:nvPr/>
        </p:nvSpPr>
        <p:spPr>
          <a:xfrm>
            <a:off x="8252658" y="4708990"/>
            <a:ext cx="855846" cy="508787"/>
          </a:xfrm>
          <a:prstGeom prst="rect">
            <a:avLst/>
          </a:prstGeom>
          <a:solidFill>
            <a:schemeClr val="accent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4</a:t>
            </a:r>
            <a:endParaRPr kumimoji="1" lang="ja-JP" altLang="en-US" sz="3600" dirty="0"/>
          </a:p>
        </p:txBody>
      </p:sp>
      <p:sp>
        <p:nvSpPr>
          <p:cNvPr id="69" name="正方形/長方形 68"/>
          <p:cNvSpPr/>
          <p:nvPr/>
        </p:nvSpPr>
        <p:spPr>
          <a:xfrm>
            <a:off x="8252658" y="5217777"/>
            <a:ext cx="855846" cy="5087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252658" y="3705609"/>
            <a:ext cx="855846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2</a:t>
            </a:r>
            <a:endParaRPr kumimoji="1" lang="ja-JP" altLang="en-US" sz="3600" dirty="0"/>
          </a:p>
        </p:txBody>
      </p:sp>
      <p:sp>
        <p:nvSpPr>
          <p:cNvPr id="71" name="正方形/長方形 70"/>
          <p:cNvSpPr/>
          <p:nvPr/>
        </p:nvSpPr>
        <p:spPr>
          <a:xfrm>
            <a:off x="8252658" y="4209665"/>
            <a:ext cx="855846" cy="5087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3</a:t>
            </a:r>
            <a:endParaRPr kumimoji="1" lang="ja-JP" altLang="en-US" sz="3600" dirty="0"/>
          </a:p>
        </p:txBody>
      </p:sp>
      <p:sp>
        <p:nvSpPr>
          <p:cNvPr id="72" name="正方形/長方形 71"/>
          <p:cNvSpPr/>
          <p:nvPr/>
        </p:nvSpPr>
        <p:spPr>
          <a:xfrm>
            <a:off x="8252658" y="3212976"/>
            <a:ext cx="855846" cy="4973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1</a:t>
            </a:r>
            <a:endParaRPr kumimoji="1" lang="ja-JP" altLang="en-US" sz="3600" dirty="0"/>
          </a:p>
        </p:txBody>
      </p:sp>
      <p:sp>
        <p:nvSpPr>
          <p:cNvPr id="73" name="正方形/長方形 72"/>
          <p:cNvSpPr/>
          <p:nvPr/>
        </p:nvSpPr>
        <p:spPr>
          <a:xfrm>
            <a:off x="6516216" y="3212166"/>
            <a:ext cx="85584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1</a:t>
            </a:r>
            <a:endParaRPr kumimoji="1" lang="ja-JP" altLang="en-US" sz="3600" dirty="0"/>
          </a:p>
        </p:txBody>
      </p:sp>
      <p:sp>
        <p:nvSpPr>
          <p:cNvPr id="74" name="正方形/長方形 73"/>
          <p:cNvSpPr/>
          <p:nvPr/>
        </p:nvSpPr>
        <p:spPr>
          <a:xfrm>
            <a:off x="6516216" y="3716222"/>
            <a:ext cx="855846" cy="5087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2</a:t>
            </a:r>
            <a:endParaRPr kumimoji="1" lang="ja-JP" altLang="en-US" sz="3600" dirty="0"/>
          </a:p>
        </p:txBody>
      </p:sp>
      <p:sp>
        <p:nvSpPr>
          <p:cNvPr id="75" name="正方形/長方形 74"/>
          <p:cNvSpPr/>
          <p:nvPr/>
        </p:nvSpPr>
        <p:spPr>
          <a:xfrm>
            <a:off x="6516216" y="4225009"/>
            <a:ext cx="855846" cy="5087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3</a:t>
            </a:r>
            <a:endParaRPr kumimoji="1" lang="ja-JP" altLang="en-US" sz="3600" dirty="0"/>
          </a:p>
        </p:txBody>
      </p:sp>
      <p:sp>
        <p:nvSpPr>
          <p:cNvPr id="76" name="正方形/長方形 75"/>
          <p:cNvSpPr/>
          <p:nvPr/>
        </p:nvSpPr>
        <p:spPr>
          <a:xfrm>
            <a:off x="6516216" y="4733796"/>
            <a:ext cx="855846" cy="5087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4</a:t>
            </a:r>
            <a:endParaRPr kumimoji="1" lang="ja-JP" altLang="en-US" sz="3600" dirty="0"/>
          </a:p>
        </p:txBody>
      </p:sp>
      <p:sp>
        <p:nvSpPr>
          <p:cNvPr id="77" name="正方形/長方形 76"/>
          <p:cNvSpPr/>
          <p:nvPr/>
        </p:nvSpPr>
        <p:spPr>
          <a:xfrm>
            <a:off x="6516216" y="5242584"/>
            <a:ext cx="855846" cy="4973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5</a:t>
            </a:r>
            <a:endParaRPr kumimoji="1" lang="ja-JP" altLang="en-US" sz="3600" dirty="0"/>
          </a:p>
        </p:txBody>
      </p:sp>
      <p:sp>
        <p:nvSpPr>
          <p:cNvPr id="78" name="正方形/長方形 77"/>
          <p:cNvSpPr/>
          <p:nvPr/>
        </p:nvSpPr>
        <p:spPr>
          <a:xfrm>
            <a:off x="6516216" y="5739948"/>
            <a:ext cx="855846" cy="497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6</a:t>
            </a:r>
            <a:endParaRPr kumimoji="1" lang="ja-JP" altLang="en-US" sz="3600" dirty="0"/>
          </a:p>
        </p:txBody>
      </p:sp>
      <p:sp>
        <p:nvSpPr>
          <p:cNvPr id="79" name="正方形/長方形 78"/>
          <p:cNvSpPr/>
          <p:nvPr/>
        </p:nvSpPr>
        <p:spPr>
          <a:xfrm>
            <a:off x="4932040" y="4720413"/>
            <a:ext cx="855846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1</a:t>
            </a:r>
            <a:endParaRPr kumimoji="1" lang="ja-JP" altLang="en-US" sz="3600" dirty="0"/>
          </a:p>
        </p:txBody>
      </p:sp>
      <p:sp>
        <p:nvSpPr>
          <p:cNvPr id="80" name="正方形/長方形 79"/>
          <p:cNvSpPr/>
          <p:nvPr/>
        </p:nvSpPr>
        <p:spPr>
          <a:xfrm>
            <a:off x="4932040" y="5224469"/>
            <a:ext cx="855846" cy="5087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2</a:t>
            </a:r>
            <a:endParaRPr kumimoji="1" lang="ja-JP" altLang="en-US" sz="3600" dirty="0"/>
          </a:p>
        </p:txBody>
      </p:sp>
      <p:sp>
        <p:nvSpPr>
          <p:cNvPr id="81" name="正方形/長方形 80"/>
          <p:cNvSpPr/>
          <p:nvPr/>
        </p:nvSpPr>
        <p:spPr>
          <a:xfrm>
            <a:off x="4932040" y="5740758"/>
            <a:ext cx="855846" cy="497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6</a:t>
            </a:r>
            <a:endParaRPr kumimoji="1" lang="ja-JP" altLang="en-US" sz="3600" dirty="0"/>
          </a:p>
        </p:txBody>
      </p:sp>
      <p:sp>
        <p:nvSpPr>
          <p:cNvPr id="82" name="正方形/長方形 81"/>
          <p:cNvSpPr/>
          <p:nvPr/>
        </p:nvSpPr>
        <p:spPr>
          <a:xfrm>
            <a:off x="4932040" y="3210205"/>
            <a:ext cx="855846" cy="5087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3</a:t>
            </a:r>
            <a:endParaRPr kumimoji="1" lang="ja-JP" altLang="en-US" sz="3600" dirty="0"/>
          </a:p>
        </p:txBody>
      </p:sp>
      <p:sp>
        <p:nvSpPr>
          <p:cNvPr id="83" name="正方形/長方形 82"/>
          <p:cNvSpPr/>
          <p:nvPr/>
        </p:nvSpPr>
        <p:spPr>
          <a:xfrm>
            <a:off x="4932040" y="3718992"/>
            <a:ext cx="855846" cy="5087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4</a:t>
            </a:r>
            <a:endParaRPr kumimoji="1" lang="ja-JP" altLang="en-US" sz="3600" dirty="0"/>
          </a:p>
        </p:txBody>
      </p:sp>
      <p:sp>
        <p:nvSpPr>
          <p:cNvPr id="84" name="正方形/長方形 83"/>
          <p:cNvSpPr/>
          <p:nvPr/>
        </p:nvSpPr>
        <p:spPr>
          <a:xfrm>
            <a:off x="4935556" y="4227780"/>
            <a:ext cx="852330" cy="4973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5</a:t>
            </a:r>
            <a:endParaRPr kumimoji="1" lang="ja-JP" altLang="en-US" sz="3600" dirty="0"/>
          </a:p>
        </p:txBody>
      </p:sp>
      <p:cxnSp>
        <p:nvCxnSpPr>
          <p:cNvPr id="88" name="直線矢印コネクタ 87"/>
          <p:cNvCxnSpPr/>
          <p:nvPr/>
        </p:nvCxnSpPr>
        <p:spPr>
          <a:xfrm flipH="1">
            <a:off x="2555776" y="5743529"/>
            <a:ext cx="3600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 flipH="1">
            <a:off x="5787886" y="5709044"/>
            <a:ext cx="3600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角丸四角形吹き出し 93"/>
          <p:cNvSpPr/>
          <p:nvPr/>
        </p:nvSpPr>
        <p:spPr>
          <a:xfrm>
            <a:off x="755576" y="4581128"/>
            <a:ext cx="648072" cy="504056"/>
          </a:xfrm>
          <a:prstGeom prst="wedgeRoundRectCallout">
            <a:avLst>
              <a:gd name="adj1" fmla="val -37477"/>
              <a:gd name="adj2" fmla="val 122981"/>
              <a:gd name="adj3" fmla="val 1666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5</a:t>
            </a:r>
            <a:endParaRPr kumimoji="1" lang="ja-JP" altLang="en-US" b="1" dirty="0"/>
          </a:p>
        </p:txBody>
      </p:sp>
      <p:sp>
        <p:nvSpPr>
          <p:cNvPr id="95" name="角丸四角形吹き出し 94"/>
          <p:cNvSpPr/>
          <p:nvPr/>
        </p:nvSpPr>
        <p:spPr>
          <a:xfrm>
            <a:off x="2267744" y="4581128"/>
            <a:ext cx="648072" cy="504056"/>
          </a:xfrm>
          <a:prstGeom prst="wedgeRoundRectCallout">
            <a:avLst>
              <a:gd name="adj1" fmla="val -37477"/>
              <a:gd name="adj2" fmla="val 122981"/>
              <a:gd name="adj3" fmla="val 1666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5</a:t>
            </a:r>
            <a:endParaRPr kumimoji="1" lang="ja-JP" altLang="en-US" b="1" dirty="0"/>
          </a:p>
        </p:txBody>
      </p:sp>
      <p:sp>
        <p:nvSpPr>
          <p:cNvPr id="96" name="角丸四角形吹き出し 95"/>
          <p:cNvSpPr/>
          <p:nvPr/>
        </p:nvSpPr>
        <p:spPr>
          <a:xfrm>
            <a:off x="3887924" y="3144894"/>
            <a:ext cx="648072" cy="504056"/>
          </a:xfrm>
          <a:prstGeom prst="wedgeRoundRectCallout">
            <a:avLst>
              <a:gd name="adj1" fmla="val -37477"/>
              <a:gd name="adj2" fmla="val 122981"/>
              <a:gd name="adj3" fmla="val 1666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2</a:t>
            </a:r>
            <a:endParaRPr kumimoji="1" lang="ja-JP" altLang="en-US" b="1" dirty="0"/>
          </a:p>
        </p:txBody>
      </p:sp>
      <p:sp>
        <p:nvSpPr>
          <p:cNvPr id="97" name="角丸四角形吹き出し 96"/>
          <p:cNvSpPr/>
          <p:nvPr/>
        </p:nvSpPr>
        <p:spPr>
          <a:xfrm>
            <a:off x="5463850" y="3116292"/>
            <a:ext cx="648072" cy="504056"/>
          </a:xfrm>
          <a:prstGeom prst="wedgeRoundRectCallout">
            <a:avLst>
              <a:gd name="adj1" fmla="val -37477"/>
              <a:gd name="adj2" fmla="val 122981"/>
              <a:gd name="adj3" fmla="val 1666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2</a:t>
            </a:r>
            <a:endParaRPr kumimoji="1" lang="ja-JP" altLang="en-US" b="1" dirty="0"/>
          </a:p>
        </p:txBody>
      </p:sp>
      <p:sp>
        <p:nvSpPr>
          <p:cNvPr id="98" name="角丸四角形吹き出し 97"/>
          <p:cNvSpPr/>
          <p:nvPr/>
        </p:nvSpPr>
        <p:spPr>
          <a:xfrm>
            <a:off x="7048026" y="4088064"/>
            <a:ext cx="648072" cy="504056"/>
          </a:xfrm>
          <a:prstGeom prst="wedgeRoundRectCallout">
            <a:avLst>
              <a:gd name="adj1" fmla="val -37477"/>
              <a:gd name="adj2" fmla="val 122981"/>
              <a:gd name="adj3" fmla="val 1666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4</a:t>
            </a:r>
            <a:endParaRPr kumimoji="1" lang="ja-JP" altLang="en-US" b="1" dirty="0"/>
          </a:p>
        </p:txBody>
      </p:sp>
      <p:sp>
        <p:nvSpPr>
          <p:cNvPr id="99" name="角丸四角形吹き出し 98"/>
          <p:cNvSpPr/>
          <p:nvPr/>
        </p:nvSpPr>
        <p:spPr>
          <a:xfrm>
            <a:off x="8693833" y="4088064"/>
            <a:ext cx="648072" cy="504056"/>
          </a:xfrm>
          <a:prstGeom prst="wedgeRoundRectCallout">
            <a:avLst>
              <a:gd name="adj1" fmla="val -37477"/>
              <a:gd name="adj2" fmla="val 122981"/>
              <a:gd name="adj3" fmla="val 1666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4</a:t>
            </a:r>
            <a:endParaRPr kumimoji="1" lang="ja-JP" altLang="en-US" b="1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2043470" y="6381328"/>
            <a:ext cx="224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2</a:t>
            </a:r>
            <a:r>
              <a:rPr lang="ja-JP" altLang="en-US" dirty="0" smtClean="0"/>
              <a:t>回目のシャッフル</a:t>
            </a:r>
            <a:endParaRPr kumimoji="1" lang="ja-JP" altLang="en-US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5139814" y="6381734"/>
            <a:ext cx="224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回目のシャッフル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605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413</Words>
  <Application>Microsoft Office PowerPoint</Application>
  <PresentationFormat>画面に合わせる (4:3)</PresentationFormat>
  <Paragraphs>139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​​テーマ</vt:lpstr>
      <vt:lpstr>競技プログラミング勉強会 第一回</vt:lpstr>
      <vt:lpstr>目標設定</vt:lpstr>
      <vt:lpstr>勉強会でやること（予定）</vt:lpstr>
      <vt:lpstr>資料</vt:lpstr>
      <vt:lpstr>ACM ICPC 2004 国内予選</vt:lpstr>
      <vt:lpstr>Google Code Jam Japan 2011 予選</vt:lpstr>
      <vt:lpstr>解法</vt:lpstr>
      <vt:lpstr>解法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競技プログラミング勉強会 第一回</dc:title>
  <dc:creator>exKAZUu</dc:creator>
  <cp:lastModifiedBy>exKAZUu</cp:lastModifiedBy>
  <cp:revision>16</cp:revision>
  <dcterms:created xsi:type="dcterms:W3CDTF">2012-03-19T03:53:03Z</dcterms:created>
  <dcterms:modified xsi:type="dcterms:W3CDTF">2012-03-19T07:29:56Z</dcterms:modified>
</cp:coreProperties>
</file>