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77" r:id="rId10"/>
    <p:sldId id="268" r:id="rId11"/>
    <p:sldId id="270" r:id="rId12"/>
    <p:sldId id="272" r:id="rId13"/>
    <p:sldId id="273" r:id="rId14"/>
    <p:sldId id="274" r:id="rId15"/>
    <p:sldId id="275" r:id="rId16"/>
    <p:sldId id="261" r:id="rId17"/>
    <p:sldId id="265" r:id="rId18"/>
    <p:sldId id="266" r:id="rId19"/>
    <p:sldId id="278" r:id="rId20"/>
    <p:sldId id="267" r:id="rId21"/>
    <p:sldId id="276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04" autoAdjust="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33E1-B383-4F76-81B5-99B1245F84EE}" type="datetimeFigureOut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E6521-37AE-4CC7-B23E-EFA1C13FD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38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E6521-37AE-4CC7-B23E-EFA1C13FD03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7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949C-6665-4B07-B877-0C89694EA9F2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49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9A17-2DAF-4540-B7E3-6E653721C500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6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634-9B42-4DF6-9B03-8856245397C3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A907-55F6-4D98-AA15-D4595C193A80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8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A99F-AB71-4399-8A89-49D9C3F2D653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20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C37F-DC83-4B02-A95E-268A8718B27C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89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2FA8-5DDB-4BD8-A149-071FEBED7DA6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8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96E1-B746-4EC2-B889-0770F71FA2B8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8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96C3-3D5D-41FE-B88A-7060AA14F63B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10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A6AC-960F-422A-91AE-E8B257FC9D45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75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3FC-254F-4F78-BAAF-31A3E2DC17D1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5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6F3A-0CB5-4CFD-9C21-B7322FCEA51E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38337-534C-49F2-8988-87DE6D3185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1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80263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最強の呪文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－</a:t>
            </a:r>
            <a:r>
              <a:rPr lang="en-US" altLang="ja-JP" dirty="0" smtClean="0"/>
              <a:t>ICPC 2010 </a:t>
            </a:r>
            <a:r>
              <a:rPr lang="ja-JP" altLang="en-US" dirty="0" smtClean="0"/>
              <a:t>国内予選 </a:t>
            </a:r>
            <a:r>
              <a:rPr lang="en-US" altLang="ja-JP" dirty="0" smtClean="0"/>
              <a:t>E</a:t>
            </a:r>
            <a:r>
              <a:rPr lang="ja-JP" altLang="en-US" dirty="0" smtClean="0"/>
              <a:t>問題－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87624" y="3886200"/>
            <a:ext cx="6768752" cy="2135088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/>
              <a:t>競技プログラミング</a:t>
            </a:r>
            <a:r>
              <a:rPr lang="ja-JP" altLang="en-US" dirty="0" smtClean="0"/>
              <a:t>勉強会　第</a:t>
            </a:r>
            <a:r>
              <a:rPr lang="en-US" altLang="ja-JP" dirty="0" smtClean="0"/>
              <a:t>4</a:t>
            </a:r>
            <a:r>
              <a:rPr lang="ja-JP" altLang="en-US" dirty="0" smtClean="0"/>
              <a:t>回</a:t>
            </a:r>
            <a:endParaRPr lang="en-US" altLang="ja-JP" dirty="0" smtClean="0"/>
          </a:p>
          <a:p>
            <a:r>
              <a:rPr lang="en-US" altLang="ja-JP" dirty="0" smtClean="0"/>
              <a:t>2012/04/23</a:t>
            </a:r>
          </a:p>
          <a:p>
            <a:endParaRPr lang="en-US" altLang="ja-JP" dirty="0"/>
          </a:p>
          <a:p>
            <a:r>
              <a:rPr lang="ja-JP" altLang="en-US" dirty="0" smtClean="0"/>
              <a:t>早稲田大学 情報理工 鷲崎研究室 </a:t>
            </a:r>
            <a:r>
              <a:rPr lang="ja-JP" altLang="en-US" dirty="0" smtClean="0"/>
              <a:t>助手</a:t>
            </a:r>
            <a:r>
              <a:rPr lang="en-US" altLang="ja-JP" dirty="0" smtClean="0"/>
              <a:t>/</a:t>
            </a:r>
            <a:r>
              <a:rPr lang="en-US" altLang="ja-JP" dirty="0" smtClean="0"/>
              <a:t>D3</a:t>
            </a:r>
            <a:endParaRPr kumimoji="1" lang="en-US" altLang="ja-JP" dirty="0" smtClean="0"/>
          </a:p>
          <a:p>
            <a:r>
              <a:rPr kumimoji="1" lang="ja-JP" altLang="en-US" dirty="0" smtClean="0"/>
              <a:t>坂本 一憲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1B32-A5FA-491F-8899-562F8A36E531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3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ベルマンフォード適用例（負の閉路あり）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522686" y="3618718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6" name="円/楕円 5"/>
          <p:cNvSpPr/>
          <p:nvPr/>
        </p:nvSpPr>
        <p:spPr>
          <a:xfrm>
            <a:off x="3104631" y="4948741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500675" y="1911249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C</a:t>
            </a:r>
            <a:endParaRPr kumimoji="1" lang="ja-JP" altLang="en-US" sz="3600" dirty="0"/>
          </a:p>
        </p:txBody>
      </p:sp>
      <p:cxnSp>
        <p:nvCxnSpPr>
          <p:cNvPr id="19" name="直線コネクタ 18"/>
          <p:cNvCxnSpPr>
            <a:stCxn id="5" idx="7"/>
            <a:endCxn id="10" idx="3"/>
          </p:cNvCxnSpPr>
          <p:nvPr/>
        </p:nvCxnSpPr>
        <p:spPr>
          <a:xfrm flipV="1">
            <a:off x="2198775" y="2587338"/>
            <a:ext cx="1417899" cy="11473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5835179" y="486916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E</a:t>
            </a:r>
            <a:endParaRPr kumimoji="1" lang="ja-JP" altLang="en-US" sz="3600" dirty="0"/>
          </a:p>
        </p:txBody>
      </p:sp>
      <p:sp>
        <p:nvSpPr>
          <p:cNvPr id="23" name="円/楕円 22"/>
          <p:cNvSpPr/>
          <p:nvPr/>
        </p:nvSpPr>
        <p:spPr>
          <a:xfrm>
            <a:off x="6707262" y="282663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D</a:t>
            </a:r>
            <a:endParaRPr kumimoji="1" lang="ja-JP" altLang="en-US" sz="3600" dirty="0"/>
          </a:p>
        </p:txBody>
      </p:sp>
      <p:cxnSp>
        <p:nvCxnSpPr>
          <p:cNvPr id="28" name="直線コネクタ 27"/>
          <p:cNvCxnSpPr>
            <a:stCxn id="5" idx="6"/>
            <a:endCxn id="23" idx="2"/>
          </p:cNvCxnSpPr>
          <p:nvPr/>
        </p:nvCxnSpPr>
        <p:spPr>
          <a:xfrm flipV="1">
            <a:off x="2314774" y="3222674"/>
            <a:ext cx="4392488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0" idx="6"/>
            <a:endCxn id="23" idx="1"/>
          </p:cNvCxnSpPr>
          <p:nvPr/>
        </p:nvCxnSpPr>
        <p:spPr>
          <a:xfrm>
            <a:off x="4292763" y="2307293"/>
            <a:ext cx="2530498" cy="6353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5" idx="5"/>
            <a:endCxn id="6" idx="1"/>
          </p:cNvCxnSpPr>
          <p:nvPr/>
        </p:nvCxnSpPr>
        <p:spPr>
          <a:xfrm>
            <a:off x="2198775" y="4294807"/>
            <a:ext cx="1021855" cy="7699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6" idx="6"/>
            <a:endCxn id="22" idx="2"/>
          </p:cNvCxnSpPr>
          <p:nvPr/>
        </p:nvCxnSpPr>
        <p:spPr>
          <a:xfrm flipV="1">
            <a:off x="3896719" y="5265204"/>
            <a:ext cx="1938460" cy="795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2" idx="7"/>
            <a:endCxn id="23" idx="3"/>
          </p:cNvCxnSpPr>
          <p:nvPr/>
        </p:nvCxnSpPr>
        <p:spPr>
          <a:xfrm flipV="1">
            <a:off x="6511268" y="3502719"/>
            <a:ext cx="311993" cy="1482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306787" y="2587338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31715" y="4687131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40151" y="53540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341765" y="37531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538202" y="1943706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844407" y="4056765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7805" y="3161027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27267" y="5399638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Goal</a:t>
            </a:r>
            <a:endParaRPr kumimoji="1" lang="ja-JP" altLang="en-US" sz="2800" dirty="0"/>
          </a:p>
        </p:txBody>
      </p:sp>
      <p:cxnSp>
        <p:nvCxnSpPr>
          <p:cNvPr id="4" name="曲線コネクタ 3"/>
          <p:cNvCxnSpPr>
            <a:stCxn id="23" idx="7"/>
            <a:endCxn id="23" idx="6"/>
          </p:cNvCxnSpPr>
          <p:nvPr/>
        </p:nvCxnSpPr>
        <p:spPr>
          <a:xfrm rot="16200000" flipH="1">
            <a:off x="7301327" y="3024652"/>
            <a:ext cx="280045" cy="115999"/>
          </a:xfrm>
          <a:prstGeom prst="curvedConnector4">
            <a:avLst>
              <a:gd name="adj1" fmla="val -123051"/>
              <a:gd name="adj2" fmla="val 4434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445449" y="2041684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-1</a:t>
            </a:r>
            <a:endParaRPr kumimoji="1" lang="ja-JP" altLang="en-US" sz="2800" dirty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8B60-F910-47FB-AFA0-8050E9F7B9EF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55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適用例（負の閉路あり）：</a:t>
            </a:r>
            <a:r>
              <a:rPr lang="en-US" altLang="ja-JP" dirty="0" smtClean="0"/>
              <a:t>1</a:t>
            </a:r>
            <a:r>
              <a:rPr lang="ja-JP" altLang="en-US" dirty="0" smtClean="0"/>
              <a:t>ループ目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522686" y="3618718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6" name="円/楕円 5"/>
          <p:cNvSpPr/>
          <p:nvPr/>
        </p:nvSpPr>
        <p:spPr>
          <a:xfrm>
            <a:off x="3104631" y="4948741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500675" y="1911249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C</a:t>
            </a:r>
            <a:endParaRPr kumimoji="1" lang="ja-JP" altLang="en-US" sz="3600" dirty="0"/>
          </a:p>
        </p:txBody>
      </p:sp>
      <p:cxnSp>
        <p:nvCxnSpPr>
          <p:cNvPr id="19" name="直線コネクタ 18"/>
          <p:cNvCxnSpPr>
            <a:stCxn id="5" idx="7"/>
            <a:endCxn id="10" idx="3"/>
          </p:cNvCxnSpPr>
          <p:nvPr/>
        </p:nvCxnSpPr>
        <p:spPr>
          <a:xfrm flipV="1">
            <a:off x="2198775" y="2587338"/>
            <a:ext cx="1417899" cy="11473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5835179" y="486916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E</a:t>
            </a:r>
            <a:endParaRPr kumimoji="1" lang="ja-JP" altLang="en-US" sz="3600" dirty="0"/>
          </a:p>
        </p:txBody>
      </p:sp>
      <p:sp>
        <p:nvSpPr>
          <p:cNvPr id="23" name="円/楕円 22"/>
          <p:cNvSpPr/>
          <p:nvPr/>
        </p:nvSpPr>
        <p:spPr>
          <a:xfrm>
            <a:off x="6707262" y="2826630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D</a:t>
            </a:r>
            <a:endParaRPr kumimoji="1" lang="ja-JP" altLang="en-US" sz="3600" dirty="0"/>
          </a:p>
        </p:txBody>
      </p:sp>
      <p:cxnSp>
        <p:nvCxnSpPr>
          <p:cNvPr id="28" name="直線コネクタ 27"/>
          <p:cNvCxnSpPr>
            <a:stCxn id="5" idx="6"/>
            <a:endCxn id="23" idx="2"/>
          </p:cNvCxnSpPr>
          <p:nvPr/>
        </p:nvCxnSpPr>
        <p:spPr>
          <a:xfrm flipV="1">
            <a:off x="2314774" y="3222674"/>
            <a:ext cx="4392488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0" idx="6"/>
            <a:endCxn id="23" idx="1"/>
          </p:cNvCxnSpPr>
          <p:nvPr/>
        </p:nvCxnSpPr>
        <p:spPr>
          <a:xfrm>
            <a:off x="4292763" y="2307293"/>
            <a:ext cx="2530498" cy="6353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5" idx="5"/>
            <a:endCxn id="6" idx="1"/>
          </p:cNvCxnSpPr>
          <p:nvPr/>
        </p:nvCxnSpPr>
        <p:spPr>
          <a:xfrm>
            <a:off x="2198775" y="4294807"/>
            <a:ext cx="1021855" cy="7699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6" idx="6"/>
            <a:endCxn id="22" idx="2"/>
          </p:cNvCxnSpPr>
          <p:nvPr/>
        </p:nvCxnSpPr>
        <p:spPr>
          <a:xfrm flipV="1">
            <a:off x="3896719" y="5265204"/>
            <a:ext cx="1938460" cy="795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2" idx="7"/>
            <a:endCxn id="23" idx="3"/>
          </p:cNvCxnSpPr>
          <p:nvPr/>
        </p:nvCxnSpPr>
        <p:spPr>
          <a:xfrm flipV="1">
            <a:off x="6511268" y="3502719"/>
            <a:ext cx="311993" cy="1482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306787" y="2587338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31715" y="4687131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40151" y="53540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341765" y="37531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538202" y="1943706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844407" y="4056765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7805" y="3161027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27267" y="5399638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Goal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34005" y="1367820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11155" y="2307293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10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72012" y="5740829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曲線コネクタ 25"/>
          <p:cNvCxnSpPr/>
          <p:nvPr/>
        </p:nvCxnSpPr>
        <p:spPr>
          <a:xfrm rot="16200000" flipH="1">
            <a:off x="7301327" y="3024652"/>
            <a:ext cx="280045" cy="115999"/>
          </a:xfrm>
          <a:prstGeom prst="curvedConnector4">
            <a:avLst>
              <a:gd name="adj1" fmla="val -123051"/>
              <a:gd name="adj2" fmla="val 4434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445449" y="2041684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-1</a:t>
            </a:r>
            <a:endParaRPr kumimoji="1" lang="ja-JP" altLang="en-US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15FF-BC0A-4AC7-9AAB-20CB4558760C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65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適用例（負の閉路あり）：</a:t>
            </a:r>
            <a:r>
              <a:rPr lang="en-US" altLang="ja-JP" dirty="0" smtClean="0"/>
              <a:t>2</a:t>
            </a:r>
            <a:r>
              <a:rPr lang="ja-JP" altLang="en-US" dirty="0" smtClean="0"/>
              <a:t>ループ目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522686" y="3618718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6" name="円/楕円 5"/>
          <p:cNvSpPr/>
          <p:nvPr/>
        </p:nvSpPr>
        <p:spPr>
          <a:xfrm>
            <a:off x="3104631" y="4948741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500675" y="1911249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C</a:t>
            </a:r>
            <a:endParaRPr kumimoji="1" lang="ja-JP" altLang="en-US" sz="3600" dirty="0"/>
          </a:p>
        </p:txBody>
      </p:sp>
      <p:cxnSp>
        <p:nvCxnSpPr>
          <p:cNvPr id="19" name="直線コネクタ 18"/>
          <p:cNvCxnSpPr>
            <a:stCxn id="5" idx="7"/>
            <a:endCxn id="10" idx="3"/>
          </p:cNvCxnSpPr>
          <p:nvPr/>
        </p:nvCxnSpPr>
        <p:spPr>
          <a:xfrm flipV="1">
            <a:off x="2198775" y="2587338"/>
            <a:ext cx="1417899" cy="11473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5835179" y="4869160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E</a:t>
            </a:r>
            <a:endParaRPr kumimoji="1" lang="ja-JP" altLang="en-US" sz="3600" dirty="0"/>
          </a:p>
        </p:txBody>
      </p:sp>
      <p:sp>
        <p:nvSpPr>
          <p:cNvPr id="23" name="円/楕円 22"/>
          <p:cNvSpPr/>
          <p:nvPr/>
        </p:nvSpPr>
        <p:spPr>
          <a:xfrm>
            <a:off x="6707262" y="2826630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D</a:t>
            </a:r>
            <a:endParaRPr kumimoji="1" lang="ja-JP" altLang="en-US" sz="3600" dirty="0"/>
          </a:p>
        </p:txBody>
      </p:sp>
      <p:cxnSp>
        <p:nvCxnSpPr>
          <p:cNvPr id="28" name="直線コネクタ 27"/>
          <p:cNvCxnSpPr>
            <a:stCxn id="5" idx="6"/>
            <a:endCxn id="23" idx="2"/>
          </p:cNvCxnSpPr>
          <p:nvPr/>
        </p:nvCxnSpPr>
        <p:spPr>
          <a:xfrm flipV="1">
            <a:off x="2314774" y="3222674"/>
            <a:ext cx="4392488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0" idx="6"/>
            <a:endCxn id="23" idx="1"/>
          </p:cNvCxnSpPr>
          <p:nvPr/>
        </p:nvCxnSpPr>
        <p:spPr>
          <a:xfrm>
            <a:off x="4292763" y="2307293"/>
            <a:ext cx="2530498" cy="6353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5" idx="5"/>
            <a:endCxn id="6" idx="1"/>
          </p:cNvCxnSpPr>
          <p:nvPr/>
        </p:nvCxnSpPr>
        <p:spPr>
          <a:xfrm>
            <a:off x="2198775" y="4294807"/>
            <a:ext cx="1021855" cy="7699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6" idx="6"/>
            <a:endCxn id="22" idx="2"/>
          </p:cNvCxnSpPr>
          <p:nvPr/>
        </p:nvCxnSpPr>
        <p:spPr>
          <a:xfrm flipV="1">
            <a:off x="3896719" y="5265204"/>
            <a:ext cx="1938460" cy="795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2" idx="7"/>
            <a:endCxn id="23" idx="3"/>
          </p:cNvCxnSpPr>
          <p:nvPr/>
        </p:nvCxnSpPr>
        <p:spPr>
          <a:xfrm flipV="1">
            <a:off x="6511268" y="3502719"/>
            <a:ext cx="311993" cy="1482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306787" y="2587338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31715" y="4687131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40151" y="53540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341765" y="37531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538202" y="1943706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844407" y="4056765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7805" y="3161027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27267" y="5399638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Goal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34005" y="1367820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27142" y="1476073"/>
            <a:ext cx="369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4 = min(2+2, 10-1)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72012" y="5740829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73922" y="5877272"/>
            <a:ext cx="3002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9 = min(9, 10+4)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7" name="曲線コネクタ 26"/>
          <p:cNvCxnSpPr/>
          <p:nvPr/>
        </p:nvCxnSpPr>
        <p:spPr>
          <a:xfrm rot="16200000" flipH="1">
            <a:off x="7301327" y="3024652"/>
            <a:ext cx="280045" cy="115999"/>
          </a:xfrm>
          <a:prstGeom prst="curvedConnector4">
            <a:avLst>
              <a:gd name="adj1" fmla="val -123051"/>
              <a:gd name="adj2" fmla="val 4434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445449" y="2041684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-1</a:t>
            </a:r>
            <a:endParaRPr kumimoji="1" lang="ja-JP" altLang="en-US" sz="2800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7452320" y="4243939"/>
            <a:ext cx="1644650" cy="1371723"/>
          </a:xfrm>
          <a:prstGeom prst="wedgeRoundRectCallout">
            <a:avLst>
              <a:gd name="adj1" fmla="val -20833"/>
              <a:gd name="adj2" fmla="val 692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計算</a:t>
            </a:r>
            <a:r>
              <a:rPr kumimoji="1" lang="ja-JP" altLang="en-US" sz="2400" dirty="0" smtClean="0"/>
              <a:t>順序によっては </a:t>
            </a:r>
            <a:r>
              <a:rPr kumimoji="1" lang="en-US" altLang="ja-JP" sz="2400" dirty="0" smtClean="0"/>
              <a:t>4+4</a:t>
            </a:r>
            <a:endParaRPr kumimoji="1" lang="ja-JP" altLang="en-US" sz="240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725D-C1BD-44D6-8FC9-170CB51A5FD6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80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適用例（負の閉路あり）：</a:t>
            </a:r>
            <a:r>
              <a:rPr lang="en-US" altLang="ja-JP" dirty="0" smtClean="0"/>
              <a:t>3</a:t>
            </a:r>
            <a:r>
              <a:rPr lang="ja-JP" altLang="en-US" dirty="0" smtClean="0"/>
              <a:t>ループ目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522686" y="3618718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6" name="円/楕円 5"/>
          <p:cNvSpPr/>
          <p:nvPr/>
        </p:nvSpPr>
        <p:spPr>
          <a:xfrm>
            <a:off x="3104631" y="4948741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500675" y="1911249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C</a:t>
            </a:r>
            <a:endParaRPr kumimoji="1" lang="ja-JP" altLang="en-US" sz="3600" dirty="0"/>
          </a:p>
        </p:txBody>
      </p:sp>
      <p:cxnSp>
        <p:nvCxnSpPr>
          <p:cNvPr id="19" name="直線コネクタ 18"/>
          <p:cNvCxnSpPr>
            <a:stCxn id="5" idx="7"/>
            <a:endCxn id="10" idx="3"/>
          </p:cNvCxnSpPr>
          <p:nvPr/>
        </p:nvCxnSpPr>
        <p:spPr>
          <a:xfrm flipV="1">
            <a:off x="2198775" y="2587338"/>
            <a:ext cx="1417899" cy="11473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5835179" y="4869160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E</a:t>
            </a:r>
            <a:endParaRPr kumimoji="1" lang="ja-JP" altLang="en-US" sz="3600" dirty="0"/>
          </a:p>
        </p:txBody>
      </p:sp>
      <p:sp>
        <p:nvSpPr>
          <p:cNvPr id="23" name="円/楕円 22"/>
          <p:cNvSpPr/>
          <p:nvPr/>
        </p:nvSpPr>
        <p:spPr>
          <a:xfrm>
            <a:off x="6707262" y="2826630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D</a:t>
            </a:r>
            <a:endParaRPr kumimoji="1" lang="ja-JP" altLang="en-US" sz="3600" dirty="0"/>
          </a:p>
        </p:txBody>
      </p:sp>
      <p:cxnSp>
        <p:nvCxnSpPr>
          <p:cNvPr id="28" name="直線コネクタ 27"/>
          <p:cNvCxnSpPr>
            <a:stCxn id="5" idx="6"/>
            <a:endCxn id="23" idx="2"/>
          </p:cNvCxnSpPr>
          <p:nvPr/>
        </p:nvCxnSpPr>
        <p:spPr>
          <a:xfrm flipV="1">
            <a:off x="2314774" y="3222674"/>
            <a:ext cx="4392488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0" idx="6"/>
            <a:endCxn id="23" idx="1"/>
          </p:cNvCxnSpPr>
          <p:nvPr/>
        </p:nvCxnSpPr>
        <p:spPr>
          <a:xfrm>
            <a:off x="4292763" y="2307293"/>
            <a:ext cx="2530498" cy="6353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5" idx="5"/>
            <a:endCxn id="6" idx="1"/>
          </p:cNvCxnSpPr>
          <p:nvPr/>
        </p:nvCxnSpPr>
        <p:spPr>
          <a:xfrm>
            <a:off x="2198775" y="4294807"/>
            <a:ext cx="1021855" cy="7699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6" idx="6"/>
            <a:endCxn id="22" idx="2"/>
          </p:cNvCxnSpPr>
          <p:nvPr/>
        </p:nvCxnSpPr>
        <p:spPr>
          <a:xfrm flipV="1">
            <a:off x="3896719" y="5265204"/>
            <a:ext cx="1938460" cy="795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2" idx="7"/>
            <a:endCxn id="23" idx="3"/>
          </p:cNvCxnSpPr>
          <p:nvPr/>
        </p:nvCxnSpPr>
        <p:spPr>
          <a:xfrm flipV="1">
            <a:off x="6511268" y="3502719"/>
            <a:ext cx="311993" cy="1482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306787" y="2587338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31715" y="4687131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40151" y="53540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341765" y="37531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538202" y="1943706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844407" y="4056765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7805" y="3161027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27267" y="5399638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Goal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34005" y="1367820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42538" y="2123739"/>
            <a:ext cx="186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3 &lt;= 4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72012" y="5740829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817938" y="5877272"/>
            <a:ext cx="2714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3200" b="1" dirty="0" smtClean="0">
                <a:solidFill>
                  <a:srgbClr val="FF0000"/>
                </a:solidFill>
              </a:rPr>
              <a:t> &lt;= 9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7" name="曲線コネクタ 26"/>
          <p:cNvCxnSpPr/>
          <p:nvPr/>
        </p:nvCxnSpPr>
        <p:spPr>
          <a:xfrm rot="16200000" flipH="1">
            <a:off x="7301327" y="3024652"/>
            <a:ext cx="280045" cy="115999"/>
          </a:xfrm>
          <a:prstGeom prst="curvedConnector4">
            <a:avLst>
              <a:gd name="adj1" fmla="val -123051"/>
              <a:gd name="adj2" fmla="val 4434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445449" y="2041684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-1</a:t>
            </a:r>
            <a:endParaRPr kumimoji="1" lang="ja-JP" altLang="en-US" sz="2800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7380312" y="4551252"/>
            <a:ext cx="1763688" cy="1037988"/>
          </a:xfrm>
          <a:prstGeom prst="wedgeRoundRectCallout">
            <a:avLst>
              <a:gd name="adj1" fmla="val -63791"/>
              <a:gd name="adj2" fmla="val 87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順序によっては</a:t>
            </a:r>
            <a:r>
              <a:rPr kumimoji="1" lang="en-US" altLang="ja-JP" sz="2400" dirty="0" smtClean="0"/>
              <a:t>7</a:t>
            </a:r>
            <a:r>
              <a:rPr kumimoji="1" lang="ja-JP" altLang="en-US" sz="2400" dirty="0" smtClean="0"/>
              <a:t>かも</a:t>
            </a:r>
            <a:endParaRPr kumimoji="1" lang="ja-JP" altLang="en-US" sz="240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B37E-A38B-49B5-9F3D-6856138D97F1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8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ベルマンフォード：</a:t>
            </a:r>
            <a:r>
              <a:rPr lang="en-US" altLang="ja-JP" dirty="0" smtClean="0"/>
              <a:t>4</a:t>
            </a:r>
            <a:r>
              <a:rPr lang="ja-JP" altLang="en-US" dirty="0" smtClean="0"/>
              <a:t>ループ目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522686" y="3618718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6" name="円/楕円 5"/>
          <p:cNvSpPr/>
          <p:nvPr/>
        </p:nvSpPr>
        <p:spPr>
          <a:xfrm>
            <a:off x="3104631" y="4948741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500675" y="1911249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C</a:t>
            </a:r>
            <a:endParaRPr kumimoji="1" lang="ja-JP" altLang="en-US" sz="3600" dirty="0"/>
          </a:p>
        </p:txBody>
      </p:sp>
      <p:cxnSp>
        <p:nvCxnSpPr>
          <p:cNvPr id="19" name="直線コネクタ 18"/>
          <p:cNvCxnSpPr>
            <a:stCxn id="5" idx="7"/>
            <a:endCxn id="10" idx="3"/>
          </p:cNvCxnSpPr>
          <p:nvPr/>
        </p:nvCxnSpPr>
        <p:spPr>
          <a:xfrm flipV="1">
            <a:off x="2198775" y="2587338"/>
            <a:ext cx="1417899" cy="11473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5835179" y="4869160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E</a:t>
            </a:r>
            <a:endParaRPr kumimoji="1" lang="ja-JP" altLang="en-US" sz="3600" dirty="0"/>
          </a:p>
        </p:txBody>
      </p:sp>
      <p:sp>
        <p:nvSpPr>
          <p:cNvPr id="23" name="円/楕円 22"/>
          <p:cNvSpPr/>
          <p:nvPr/>
        </p:nvSpPr>
        <p:spPr>
          <a:xfrm>
            <a:off x="6707262" y="2826630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D</a:t>
            </a:r>
            <a:endParaRPr kumimoji="1" lang="ja-JP" altLang="en-US" sz="3600" dirty="0"/>
          </a:p>
        </p:txBody>
      </p:sp>
      <p:cxnSp>
        <p:nvCxnSpPr>
          <p:cNvPr id="28" name="直線コネクタ 27"/>
          <p:cNvCxnSpPr>
            <a:stCxn id="5" idx="6"/>
            <a:endCxn id="23" idx="2"/>
          </p:cNvCxnSpPr>
          <p:nvPr/>
        </p:nvCxnSpPr>
        <p:spPr>
          <a:xfrm flipV="1">
            <a:off x="2314774" y="3222674"/>
            <a:ext cx="4392488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0" idx="6"/>
            <a:endCxn id="23" idx="1"/>
          </p:cNvCxnSpPr>
          <p:nvPr/>
        </p:nvCxnSpPr>
        <p:spPr>
          <a:xfrm>
            <a:off x="4292763" y="2307293"/>
            <a:ext cx="2530498" cy="6353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5" idx="5"/>
            <a:endCxn id="6" idx="1"/>
          </p:cNvCxnSpPr>
          <p:nvPr/>
        </p:nvCxnSpPr>
        <p:spPr>
          <a:xfrm>
            <a:off x="2198775" y="4294807"/>
            <a:ext cx="1021855" cy="7699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6" idx="6"/>
            <a:endCxn id="22" idx="2"/>
          </p:cNvCxnSpPr>
          <p:nvPr/>
        </p:nvCxnSpPr>
        <p:spPr>
          <a:xfrm flipV="1">
            <a:off x="3896719" y="5265204"/>
            <a:ext cx="1938460" cy="795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2" idx="7"/>
            <a:endCxn id="23" idx="3"/>
          </p:cNvCxnSpPr>
          <p:nvPr/>
        </p:nvCxnSpPr>
        <p:spPr>
          <a:xfrm flipV="1">
            <a:off x="6511268" y="3502719"/>
            <a:ext cx="311993" cy="1482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306787" y="2587338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31715" y="4687131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40151" y="53540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341765" y="37531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538202" y="1943706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844407" y="4056765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7805" y="3161027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27267" y="5399638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Goal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34005" y="1367820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42538" y="2123739"/>
            <a:ext cx="186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2 &lt;= 3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72012" y="5740829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817938" y="5877272"/>
            <a:ext cx="2714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solidFill>
                  <a:srgbClr val="FF0000"/>
                </a:solidFill>
              </a:rPr>
              <a:t>7 </a:t>
            </a:r>
            <a:r>
              <a:rPr lang="en-US" altLang="ja-JP" sz="3200" b="1" dirty="0">
                <a:solidFill>
                  <a:srgbClr val="FF0000"/>
                </a:solidFill>
              </a:rPr>
              <a:t>&lt;=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8</a:t>
            </a:r>
            <a:endParaRPr lang="ja-JP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7" name="曲線コネクタ 26"/>
          <p:cNvCxnSpPr/>
          <p:nvPr/>
        </p:nvCxnSpPr>
        <p:spPr>
          <a:xfrm rot="16200000" flipH="1">
            <a:off x="7301327" y="3024652"/>
            <a:ext cx="280045" cy="115999"/>
          </a:xfrm>
          <a:prstGeom prst="curvedConnector4">
            <a:avLst>
              <a:gd name="adj1" fmla="val -123051"/>
              <a:gd name="adj2" fmla="val 4434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445449" y="2041684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-1</a:t>
            </a:r>
            <a:endParaRPr kumimoji="1" lang="ja-JP" altLang="en-US" sz="2800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7380312" y="4551252"/>
            <a:ext cx="1763688" cy="1037988"/>
          </a:xfrm>
          <a:prstGeom prst="wedgeRoundRectCallout">
            <a:avLst>
              <a:gd name="adj1" fmla="val -63791"/>
              <a:gd name="adj2" fmla="val 87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順序によっては</a:t>
            </a:r>
            <a:r>
              <a:rPr kumimoji="1" lang="en-US" altLang="ja-JP" sz="2400" dirty="0" smtClean="0"/>
              <a:t>6</a:t>
            </a:r>
            <a:r>
              <a:rPr kumimoji="1" lang="ja-JP" altLang="en-US" sz="2400" dirty="0" smtClean="0"/>
              <a:t>かも</a:t>
            </a:r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C2EB-1136-496C-BF24-A615A3CFDC1E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69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ベルマンフォード：</a:t>
            </a:r>
            <a:r>
              <a:rPr lang="en-US" altLang="ja-JP" dirty="0" smtClean="0"/>
              <a:t>5</a:t>
            </a:r>
            <a:r>
              <a:rPr lang="ja-JP" altLang="en-US" dirty="0" smtClean="0"/>
              <a:t>ループ目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522686" y="3618718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6" name="円/楕円 5"/>
          <p:cNvSpPr/>
          <p:nvPr/>
        </p:nvSpPr>
        <p:spPr>
          <a:xfrm>
            <a:off x="3104631" y="4948741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500675" y="1911249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C</a:t>
            </a:r>
            <a:endParaRPr kumimoji="1" lang="ja-JP" altLang="en-US" sz="3600" dirty="0"/>
          </a:p>
        </p:txBody>
      </p:sp>
      <p:cxnSp>
        <p:nvCxnSpPr>
          <p:cNvPr id="19" name="直線コネクタ 18"/>
          <p:cNvCxnSpPr>
            <a:stCxn id="5" idx="7"/>
            <a:endCxn id="10" idx="3"/>
          </p:cNvCxnSpPr>
          <p:nvPr/>
        </p:nvCxnSpPr>
        <p:spPr>
          <a:xfrm flipV="1">
            <a:off x="2198775" y="2587338"/>
            <a:ext cx="1417899" cy="11473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5835179" y="4869160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E</a:t>
            </a:r>
            <a:endParaRPr kumimoji="1" lang="ja-JP" altLang="en-US" sz="3600" dirty="0"/>
          </a:p>
        </p:txBody>
      </p:sp>
      <p:sp>
        <p:nvSpPr>
          <p:cNvPr id="23" name="円/楕円 22"/>
          <p:cNvSpPr/>
          <p:nvPr/>
        </p:nvSpPr>
        <p:spPr>
          <a:xfrm>
            <a:off x="6707262" y="2826630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D</a:t>
            </a:r>
            <a:endParaRPr kumimoji="1" lang="ja-JP" altLang="en-US" sz="3600" dirty="0"/>
          </a:p>
        </p:txBody>
      </p:sp>
      <p:cxnSp>
        <p:nvCxnSpPr>
          <p:cNvPr id="28" name="直線コネクタ 27"/>
          <p:cNvCxnSpPr>
            <a:stCxn id="5" idx="6"/>
            <a:endCxn id="23" idx="2"/>
          </p:cNvCxnSpPr>
          <p:nvPr/>
        </p:nvCxnSpPr>
        <p:spPr>
          <a:xfrm flipV="1">
            <a:off x="2314774" y="3222674"/>
            <a:ext cx="4392488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0" idx="6"/>
            <a:endCxn id="23" idx="1"/>
          </p:cNvCxnSpPr>
          <p:nvPr/>
        </p:nvCxnSpPr>
        <p:spPr>
          <a:xfrm>
            <a:off x="4292763" y="2307293"/>
            <a:ext cx="2530498" cy="6353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5" idx="5"/>
            <a:endCxn id="6" idx="1"/>
          </p:cNvCxnSpPr>
          <p:nvPr/>
        </p:nvCxnSpPr>
        <p:spPr>
          <a:xfrm>
            <a:off x="2198775" y="4294807"/>
            <a:ext cx="1021855" cy="7699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6" idx="6"/>
            <a:endCxn id="22" idx="2"/>
          </p:cNvCxnSpPr>
          <p:nvPr/>
        </p:nvCxnSpPr>
        <p:spPr>
          <a:xfrm flipV="1">
            <a:off x="3896719" y="5265204"/>
            <a:ext cx="1938460" cy="795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2" idx="7"/>
            <a:endCxn id="23" idx="3"/>
          </p:cNvCxnSpPr>
          <p:nvPr/>
        </p:nvCxnSpPr>
        <p:spPr>
          <a:xfrm flipV="1">
            <a:off x="6511268" y="3502719"/>
            <a:ext cx="311993" cy="1482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306787" y="2587338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31715" y="4687131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40151" y="53540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341765" y="37531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538202" y="1943706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844407" y="4056765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7805" y="3161027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27267" y="5399638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Goal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34005" y="1367820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15781" y="2174538"/>
            <a:ext cx="186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1 &lt;= 2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72012" y="5740829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61954" y="5740828"/>
            <a:ext cx="2714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6 &lt;= 7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7" name="曲線コネクタ 26"/>
          <p:cNvCxnSpPr/>
          <p:nvPr/>
        </p:nvCxnSpPr>
        <p:spPr>
          <a:xfrm rot="16200000" flipH="1">
            <a:off x="7301327" y="3024652"/>
            <a:ext cx="280045" cy="115999"/>
          </a:xfrm>
          <a:prstGeom prst="curvedConnector4">
            <a:avLst>
              <a:gd name="adj1" fmla="val -123051"/>
              <a:gd name="adj2" fmla="val 4434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445449" y="2041684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-1</a:t>
            </a:r>
            <a:endParaRPr kumimoji="1" lang="ja-JP" altLang="en-US" sz="2800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7380312" y="4551252"/>
            <a:ext cx="1763688" cy="1037988"/>
          </a:xfrm>
          <a:prstGeom prst="wedgeRoundRectCallout">
            <a:avLst>
              <a:gd name="adj1" fmla="val -63791"/>
              <a:gd name="adj2" fmla="val 87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順序によっては</a:t>
            </a:r>
            <a:r>
              <a:rPr kumimoji="1" lang="en-US" altLang="ja-JP" sz="2400" dirty="0" smtClean="0"/>
              <a:t>5</a:t>
            </a:r>
            <a:r>
              <a:rPr kumimoji="1" lang="ja-JP" altLang="en-US" sz="2400" dirty="0" smtClean="0"/>
              <a:t>かも</a:t>
            </a:r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B0A6-68AB-464D-89C6-0D956E812A81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ベルマンフォードの擬似コード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1484784"/>
            <a:ext cx="8229600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for 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V.length</a:t>
            </a:r>
            <a:r>
              <a:rPr lang="en-US" altLang="ja-JP" dirty="0" smtClean="0"/>
              <a:t> - 1;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++) 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// 1</a:t>
            </a:r>
            <a:r>
              <a:rPr lang="ja-JP" altLang="en-US" dirty="0" smtClean="0"/>
              <a:t>ループで</a:t>
            </a:r>
            <a:r>
              <a:rPr lang="en-US" altLang="ja-JP" dirty="0" smtClean="0"/>
              <a:t>1</a:t>
            </a:r>
            <a:r>
              <a:rPr lang="ja-JP" altLang="en-US" dirty="0" smtClean="0"/>
              <a:t>頂点への最短経路が判明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for (Vertex v : V) 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if (</a:t>
            </a:r>
            <a:r>
              <a:rPr lang="ja-JP" altLang="en-US" dirty="0" smtClean="0"/>
              <a:t>未到達</a:t>
            </a:r>
            <a:r>
              <a:rPr lang="en-US" altLang="ja-JP" dirty="0" smtClean="0"/>
              <a:t>) continue;</a:t>
            </a:r>
          </a:p>
          <a:p>
            <a:pPr marL="0" indent="0">
              <a:buNone/>
            </a:pPr>
            <a:r>
              <a:rPr lang="en-US" altLang="ja-JP" dirty="0" smtClean="0"/>
              <a:t>		for (Edge e : </a:t>
            </a:r>
            <a:r>
              <a:rPr lang="en-US" altLang="ja-JP" dirty="0" err="1" smtClean="0"/>
              <a:t>v.edges</a:t>
            </a:r>
            <a:r>
              <a:rPr lang="en-US" altLang="ja-JP" dirty="0" smtClean="0"/>
              <a:t>) 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If (</a:t>
            </a:r>
            <a:r>
              <a:rPr lang="en-US" altLang="ja-JP" dirty="0" err="1" smtClean="0"/>
              <a:t>v.to.sum</a:t>
            </a:r>
            <a:r>
              <a:rPr lang="en-US" altLang="ja-JP" dirty="0" smtClean="0"/>
              <a:t>  &gt; </a:t>
            </a:r>
            <a:r>
              <a:rPr lang="en-US" altLang="ja-JP" dirty="0" err="1" smtClean="0"/>
              <a:t>v.sum</a:t>
            </a:r>
            <a:r>
              <a:rPr lang="en-US" altLang="ja-JP" dirty="0" smtClean="0"/>
              <a:t> + </a:t>
            </a:r>
            <a:r>
              <a:rPr lang="en-US" altLang="ja-JP" dirty="0" err="1" smtClean="0"/>
              <a:t>e.cost</a:t>
            </a:r>
            <a:r>
              <a:rPr lang="en-US" altLang="ja-JP" dirty="0" smtClean="0"/>
              <a:t>) 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	 </a:t>
            </a:r>
            <a:r>
              <a:rPr lang="en-US" altLang="ja-JP" dirty="0" err="1" smtClean="0"/>
              <a:t>v.to.sum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v.sum</a:t>
            </a:r>
            <a:r>
              <a:rPr lang="en-US" altLang="ja-JP" dirty="0" smtClean="0"/>
              <a:t> + </a:t>
            </a:r>
            <a:r>
              <a:rPr lang="en-US" altLang="ja-JP" dirty="0" err="1" smtClean="0"/>
              <a:t>e.cost</a:t>
            </a:r>
            <a:r>
              <a:rPr lang="en-US" altLang="ja-JP" dirty="0" smtClean="0"/>
              <a:t>;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}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}</a:t>
            </a:r>
          </a:p>
          <a:p>
            <a:pPr marL="0" indent="0">
              <a:buNone/>
            </a:pPr>
            <a:r>
              <a:rPr lang="en-US" altLang="ja-JP" dirty="0" smtClean="0"/>
              <a:t>	}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}</a:t>
            </a:r>
          </a:p>
          <a:p>
            <a:pPr marL="0" indent="0">
              <a:buNone/>
            </a:pPr>
            <a:r>
              <a:rPr lang="en-US" altLang="ja-JP" dirty="0" smtClean="0"/>
              <a:t>//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V.length</a:t>
            </a:r>
            <a:r>
              <a:rPr lang="ja-JP" altLang="en-US" dirty="0" smtClean="0"/>
              <a:t>回目でも更新があれば負の閉路が存在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C96-599E-4CA7-83DE-6374F691FA05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左中かっこ 5"/>
          <p:cNvSpPr/>
          <p:nvPr/>
        </p:nvSpPr>
        <p:spPr>
          <a:xfrm>
            <a:off x="1187624" y="1484784"/>
            <a:ext cx="216024" cy="43204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/>
          <p:cNvSpPr/>
          <p:nvPr/>
        </p:nvSpPr>
        <p:spPr>
          <a:xfrm>
            <a:off x="1835696" y="2017944"/>
            <a:ext cx="216024" cy="169908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5516" y="1427768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|V|</a:t>
            </a:r>
            <a:r>
              <a:rPr kumimoji="1" lang="ja-JP" altLang="en-US" sz="2400" dirty="0" smtClean="0"/>
              <a:t>回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91580" y="2636654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|E|</a:t>
            </a:r>
            <a:r>
              <a:rPr kumimoji="1" lang="ja-JP" altLang="en-US" sz="2400" dirty="0" smtClean="0"/>
              <a:t>回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3379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途中経路と最終経路の</a:t>
            </a:r>
            <a:r>
              <a:rPr lang="ja-JP" altLang="en-US" dirty="0"/>
              <a:t>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=&gt; Goal</a:t>
            </a:r>
          </a:p>
          <a:p>
            <a:pPr lvl="1"/>
            <a:r>
              <a:rPr lang="ja-JP" altLang="en-US" dirty="0" smtClean="0"/>
              <a:t>片方の文字列がもう片方の接頭辞の場合</a:t>
            </a:r>
            <a:r>
              <a:rPr lang="ja-JP" altLang="en-US" dirty="0"/>
              <a:t>に</a:t>
            </a:r>
            <a:r>
              <a:rPr lang="ja-JP" altLang="en-US" dirty="0" smtClean="0"/>
              <a:t>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途中経路のコストの大小関係（頂点</a:t>
            </a:r>
            <a:r>
              <a:rPr lang="en-US" altLang="ja-JP" dirty="0" smtClean="0"/>
              <a:t>M</a:t>
            </a:r>
            <a:r>
              <a:rPr lang="ja-JP" altLang="en-US" dirty="0" smtClean="0"/>
              <a:t>まで）と，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最終経路のコストの大小関係が関連付かない</a:t>
            </a:r>
            <a:endParaRPr lang="en-US" altLang="ja-JP" dirty="0" smtClean="0"/>
          </a:p>
          <a:p>
            <a:r>
              <a:rPr kumimoji="1" lang="en-US" altLang="ja-JP" dirty="0" smtClean="0"/>
              <a:t>Goal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=&gt; Start</a:t>
            </a:r>
          </a:p>
          <a:p>
            <a:pPr lvl="1"/>
            <a:r>
              <a:rPr lang="ja-JP" altLang="en-US" dirty="0" smtClean="0"/>
              <a:t>関連付く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エッジを反転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126642" y="5458841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S</a:t>
            </a:r>
            <a:endParaRPr kumimoji="1" lang="ja-JP" altLang="en-US" sz="3600" dirty="0"/>
          </a:p>
        </p:txBody>
      </p:sp>
      <p:sp>
        <p:nvSpPr>
          <p:cNvPr id="5" name="円/楕円 4"/>
          <p:cNvSpPr/>
          <p:nvPr/>
        </p:nvSpPr>
        <p:spPr>
          <a:xfrm>
            <a:off x="2596202" y="4954785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6" name="円/楕円 5"/>
          <p:cNvSpPr/>
          <p:nvPr/>
        </p:nvSpPr>
        <p:spPr>
          <a:xfrm>
            <a:off x="2606344" y="5962897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7" name="円/楕円 6"/>
          <p:cNvSpPr/>
          <p:nvPr/>
        </p:nvSpPr>
        <p:spPr>
          <a:xfrm>
            <a:off x="4211960" y="550371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M</a:t>
            </a:r>
            <a:endParaRPr kumimoji="1" lang="ja-JP" altLang="en-US" sz="3200" dirty="0"/>
          </a:p>
        </p:txBody>
      </p:sp>
      <p:sp>
        <p:nvSpPr>
          <p:cNvPr id="8" name="円/楕円 7"/>
          <p:cNvSpPr/>
          <p:nvPr/>
        </p:nvSpPr>
        <p:spPr>
          <a:xfrm>
            <a:off x="5980578" y="5026793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9" name="円/楕円 8"/>
          <p:cNvSpPr/>
          <p:nvPr/>
        </p:nvSpPr>
        <p:spPr>
          <a:xfrm>
            <a:off x="5990720" y="6034905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7596336" y="5530849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G</a:t>
            </a:r>
            <a:endParaRPr kumimoji="1" lang="ja-JP" altLang="en-US" sz="3600" dirty="0"/>
          </a:p>
        </p:txBody>
      </p:sp>
      <p:cxnSp>
        <p:nvCxnSpPr>
          <p:cNvPr id="12" name="直線矢印コネクタ 11"/>
          <p:cNvCxnSpPr>
            <a:stCxn id="4" idx="7"/>
            <a:endCxn id="5" idx="2"/>
          </p:cNvCxnSpPr>
          <p:nvPr/>
        </p:nvCxnSpPr>
        <p:spPr>
          <a:xfrm flipV="1">
            <a:off x="1802731" y="5350829"/>
            <a:ext cx="793471" cy="2240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5"/>
            <a:endCxn id="6" idx="2"/>
          </p:cNvCxnSpPr>
          <p:nvPr/>
        </p:nvCxnSpPr>
        <p:spPr>
          <a:xfrm>
            <a:off x="1802731" y="6134930"/>
            <a:ext cx="803613" cy="2240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6"/>
            <a:endCxn id="7" idx="1"/>
          </p:cNvCxnSpPr>
          <p:nvPr/>
        </p:nvCxnSpPr>
        <p:spPr>
          <a:xfrm>
            <a:off x="3388290" y="5350829"/>
            <a:ext cx="939669" cy="2688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6"/>
            <a:endCxn id="7" idx="3"/>
          </p:cNvCxnSpPr>
          <p:nvPr/>
        </p:nvCxnSpPr>
        <p:spPr>
          <a:xfrm flipV="1">
            <a:off x="3398432" y="6179799"/>
            <a:ext cx="929527" cy="1791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7" idx="7"/>
            <a:endCxn id="8" idx="2"/>
          </p:cNvCxnSpPr>
          <p:nvPr/>
        </p:nvCxnSpPr>
        <p:spPr>
          <a:xfrm flipV="1">
            <a:off x="4888049" y="5422837"/>
            <a:ext cx="1092529" cy="1968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7" idx="5"/>
            <a:endCxn id="9" idx="2"/>
          </p:cNvCxnSpPr>
          <p:nvPr/>
        </p:nvCxnSpPr>
        <p:spPr>
          <a:xfrm>
            <a:off x="4888049" y="6179799"/>
            <a:ext cx="1102671" cy="2511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8" idx="6"/>
            <a:endCxn id="10" idx="1"/>
          </p:cNvCxnSpPr>
          <p:nvPr/>
        </p:nvCxnSpPr>
        <p:spPr>
          <a:xfrm>
            <a:off x="6772666" y="5422837"/>
            <a:ext cx="939669" cy="2240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9" idx="6"/>
            <a:endCxn id="10" idx="3"/>
          </p:cNvCxnSpPr>
          <p:nvPr/>
        </p:nvCxnSpPr>
        <p:spPr>
          <a:xfrm flipV="1">
            <a:off x="6782808" y="6206938"/>
            <a:ext cx="929527" cy="2240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814256" y="5003109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c</a:t>
            </a:r>
            <a:endParaRPr kumimoji="1" lang="ja-JP" altLang="en-US" sz="2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908344" y="6231765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cc</a:t>
            </a:r>
            <a:endParaRPr kumimoji="1" lang="ja-JP" altLang="en-US" sz="28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35896" y="6231765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c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35896" y="4998953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c</a:t>
            </a:r>
            <a:endParaRPr kumimoji="1" lang="ja-JP" altLang="en-US" sz="2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09245" y="507219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d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173480" y="6252149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d</a:t>
            </a:r>
            <a:endParaRPr kumimoji="1" lang="ja-JP" altLang="en-US" sz="28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53132" y="627863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 smtClean="0"/>
              <a:t>dd</a:t>
            </a:r>
            <a:endParaRPr kumimoji="1" lang="ja-JP" altLang="en-US" sz="28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020272" y="5026793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d</a:t>
            </a:r>
            <a:endParaRPr kumimoji="1" lang="ja-JP" altLang="en-US" sz="2800" dirty="0"/>
          </a:p>
        </p:txBody>
      </p:sp>
      <p:sp>
        <p:nvSpPr>
          <p:cNvPr id="37" name="角丸四角形吹き出し 36"/>
          <p:cNvSpPr/>
          <p:nvPr/>
        </p:nvSpPr>
        <p:spPr>
          <a:xfrm>
            <a:off x="3275856" y="3429000"/>
            <a:ext cx="2689712" cy="1322750"/>
          </a:xfrm>
          <a:prstGeom prst="wedgeRoundRectCallout">
            <a:avLst>
              <a:gd name="adj1" fmla="val -228"/>
              <a:gd name="adj2" fmla="val 908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smtClean="0"/>
              <a:t>Start =&gt; Goal: </a:t>
            </a:r>
            <a:br>
              <a:rPr lang="en-US" altLang="ja-JP" sz="2800" dirty="0" smtClean="0"/>
            </a:br>
            <a:r>
              <a:rPr lang="en-US" altLang="ja-JP" sz="2800" dirty="0" smtClean="0"/>
              <a:t>“cc**”</a:t>
            </a:r>
            <a:r>
              <a:rPr lang="ja-JP" altLang="en-US" sz="2800" dirty="0" smtClean="0"/>
              <a:t>と</a:t>
            </a:r>
            <a:r>
              <a:rPr lang="en-US" altLang="ja-JP" sz="2800" dirty="0" smtClean="0"/>
              <a:t>”ccc**”</a:t>
            </a:r>
            <a:br>
              <a:rPr lang="en-US" altLang="ja-JP" sz="2800" dirty="0" smtClean="0"/>
            </a:br>
            <a:r>
              <a:rPr lang="ja-JP" altLang="en-US" sz="2400" dirty="0" smtClean="0"/>
              <a:t>大小が</a:t>
            </a:r>
            <a:r>
              <a:rPr lang="en-US" altLang="ja-JP" sz="2400" dirty="0" smtClean="0"/>
              <a:t>*</a:t>
            </a:r>
            <a:r>
              <a:rPr lang="ja-JP" altLang="en-US" sz="2400" dirty="0" smtClean="0"/>
              <a:t>に依存</a:t>
            </a:r>
            <a:endParaRPr kumimoji="1" lang="en-US" altLang="ja-JP" sz="2800" dirty="0" smtClean="0"/>
          </a:p>
        </p:txBody>
      </p:sp>
      <p:sp>
        <p:nvSpPr>
          <p:cNvPr id="38" name="角丸四角形吹き出し 37"/>
          <p:cNvSpPr/>
          <p:nvPr/>
        </p:nvSpPr>
        <p:spPr>
          <a:xfrm>
            <a:off x="6101333" y="3429000"/>
            <a:ext cx="2935163" cy="1322751"/>
          </a:xfrm>
          <a:prstGeom prst="wedgeRoundRectCallout">
            <a:avLst>
              <a:gd name="adj1" fmla="val -92275"/>
              <a:gd name="adj2" fmla="val 98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/>
              <a:t>Goal</a:t>
            </a:r>
            <a:r>
              <a:rPr lang="ja-JP" altLang="en-US" sz="2800" dirty="0"/>
              <a:t> </a:t>
            </a:r>
            <a:r>
              <a:rPr lang="en-US" altLang="ja-JP" sz="2800" dirty="0"/>
              <a:t>=&gt; </a:t>
            </a:r>
            <a:r>
              <a:rPr lang="en-US" altLang="ja-JP" sz="2800" dirty="0" smtClean="0"/>
              <a:t>Start:</a:t>
            </a:r>
          </a:p>
          <a:p>
            <a:r>
              <a:rPr lang="en-US" altLang="ja-JP" sz="2800" dirty="0" smtClean="0"/>
              <a:t>“**</a:t>
            </a:r>
            <a:r>
              <a:rPr lang="en-US" altLang="ja-JP" sz="2800" dirty="0" err="1" smtClean="0"/>
              <a:t>dd</a:t>
            </a:r>
            <a:r>
              <a:rPr lang="en-US" altLang="ja-JP" sz="2800" dirty="0" smtClean="0"/>
              <a:t>”</a:t>
            </a:r>
            <a:r>
              <a:rPr lang="ja-JP" altLang="en-US" sz="2800" dirty="0" smtClean="0"/>
              <a:t>と</a:t>
            </a:r>
            <a:r>
              <a:rPr lang="en-US" altLang="ja-JP" sz="2800" dirty="0" smtClean="0"/>
              <a:t>”**</a:t>
            </a:r>
            <a:r>
              <a:rPr lang="en-US" altLang="ja-JP" sz="2800" dirty="0" err="1" smtClean="0"/>
              <a:t>ddd</a:t>
            </a:r>
            <a:r>
              <a:rPr lang="en-US" altLang="ja-JP" sz="2800" dirty="0" smtClean="0"/>
              <a:t>”</a:t>
            </a:r>
          </a:p>
          <a:p>
            <a:r>
              <a:rPr kumimoji="1" lang="ja-JP" altLang="en-US" sz="2400" dirty="0"/>
              <a:t>大小</a:t>
            </a:r>
            <a:r>
              <a:rPr kumimoji="1" lang="ja-JP" altLang="en-US" sz="2400" dirty="0" smtClean="0"/>
              <a:t>が</a:t>
            </a:r>
            <a:r>
              <a:rPr kumimoji="1" lang="en-US" altLang="ja-JP" sz="2400" dirty="0" smtClean="0"/>
              <a:t>*</a:t>
            </a:r>
            <a:r>
              <a:rPr kumimoji="1" lang="ja-JP" altLang="en-US" sz="2400" dirty="0" smtClean="0"/>
              <a:t>に非依存</a:t>
            </a:r>
            <a:endParaRPr kumimoji="1" lang="en-US" altLang="ja-JP" sz="2000" dirty="0" smtClean="0"/>
          </a:p>
        </p:txBody>
      </p:sp>
      <p:sp>
        <p:nvSpPr>
          <p:cNvPr id="39" name="日付プレースホルダー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0067-8206-4AA3-9DD4-B98D7B58AAC4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40" name="スライド番号プレースホルダー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42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負</a:t>
            </a:r>
            <a:r>
              <a:rPr lang="ja-JP" altLang="en-US" dirty="0"/>
              <a:t>の閉路（ループ）がある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ja-JP" altLang="en-US" dirty="0"/>
              <a:t>ベルマンフォード</a:t>
            </a:r>
            <a:r>
              <a:rPr lang="ja-JP" altLang="en-US" dirty="0" smtClean="0"/>
              <a:t>を使って検出</a:t>
            </a:r>
            <a:endParaRPr lang="en-US" altLang="ja-JP" dirty="0" smtClean="0"/>
          </a:p>
          <a:p>
            <a:pPr lvl="1"/>
            <a:r>
              <a:rPr lang="ja-JP" altLang="en-US" dirty="0"/>
              <a:t>負</a:t>
            </a:r>
            <a:r>
              <a:rPr lang="ja-JP" altLang="en-US" dirty="0" smtClean="0"/>
              <a:t>の閉路判定は</a:t>
            </a:r>
            <a:r>
              <a:rPr lang="en-US" altLang="ja-JP" dirty="0" smtClean="0"/>
              <a:t>|V|</a:t>
            </a:r>
            <a:r>
              <a:rPr lang="ja-JP" altLang="en-US" dirty="0" smtClean="0"/>
              <a:t>回目のループで可能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しかし，負の閉路が最短経路に関係しないと・・・</a:t>
            </a:r>
            <a:endParaRPr lang="en-US" altLang="ja-JP" dirty="0" smtClean="0"/>
          </a:p>
          <a:p>
            <a:pPr lvl="2"/>
            <a:r>
              <a:rPr lang="ja-JP" altLang="en-US" dirty="0"/>
              <a:t>以下の</a:t>
            </a:r>
            <a:r>
              <a:rPr lang="ja-JP" altLang="en-US" dirty="0" smtClean="0"/>
              <a:t>例の答えは？どこに負の閉路があるか？</a:t>
            </a:r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 </a:t>
            </a:r>
            <a:r>
              <a:rPr kumimoji="1" lang="ja-JP" altLang="en-US" dirty="0" smtClean="0"/>
              <a:t>の最小コストが変化したら負の閉路（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に限定）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907704" y="3877169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s</a:t>
            </a:r>
            <a:endParaRPr kumimoji="1" lang="ja-JP" altLang="en-US" sz="3600" dirty="0"/>
          </a:p>
        </p:txBody>
      </p:sp>
      <p:sp>
        <p:nvSpPr>
          <p:cNvPr id="5" name="円/楕円 4"/>
          <p:cNvSpPr/>
          <p:nvPr/>
        </p:nvSpPr>
        <p:spPr>
          <a:xfrm>
            <a:off x="3851920" y="3877169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cxnSp>
        <p:nvCxnSpPr>
          <p:cNvPr id="6" name="直線矢印コネクタ 5"/>
          <p:cNvCxnSpPr>
            <a:stCxn id="4" idx="6"/>
            <a:endCxn id="5" idx="2"/>
          </p:cNvCxnSpPr>
          <p:nvPr/>
        </p:nvCxnSpPr>
        <p:spPr>
          <a:xfrm>
            <a:off x="2699792" y="4273213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線コネクタ 6"/>
          <p:cNvCxnSpPr>
            <a:stCxn id="14" idx="3"/>
            <a:endCxn id="14" idx="5"/>
          </p:cNvCxnSpPr>
          <p:nvPr/>
        </p:nvCxnSpPr>
        <p:spPr>
          <a:xfrm rot="16200000" flipH="1">
            <a:off x="4247964" y="5265204"/>
            <a:ext cx="12700" cy="560090"/>
          </a:xfrm>
          <a:prstGeom prst="curvedConnector3">
            <a:avLst>
              <a:gd name="adj1" fmla="val 271337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059832" y="372240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b</a:t>
            </a:r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5724128" y="388481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g</a:t>
            </a:r>
            <a:endParaRPr kumimoji="1" lang="ja-JP" altLang="en-US" sz="3600" dirty="0"/>
          </a:p>
        </p:txBody>
      </p:sp>
      <p:cxnSp>
        <p:nvCxnSpPr>
          <p:cNvPr id="10" name="直線矢印コネクタ 9"/>
          <p:cNvCxnSpPr>
            <a:stCxn id="5" idx="6"/>
            <a:endCxn id="9" idx="2"/>
          </p:cNvCxnSpPr>
          <p:nvPr/>
        </p:nvCxnSpPr>
        <p:spPr>
          <a:xfrm>
            <a:off x="4644008" y="4273213"/>
            <a:ext cx="1080120" cy="76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004048" y="371703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d</a:t>
            </a:r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3851920" y="486916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cxnSp>
        <p:nvCxnSpPr>
          <p:cNvPr id="18" name="直線矢印コネクタ 17"/>
          <p:cNvCxnSpPr>
            <a:stCxn id="4" idx="5"/>
            <a:endCxn id="14" idx="2"/>
          </p:cNvCxnSpPr>
          <p:nvPr/>
        </p:nvCxnSpPr>
        <p:spPr>
          <a:xfrm>
            <a:off x="2583793" y="4553258"/>
            <a:ext cx="1268127" cy="7119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6"/>
            <a:endCxn id="9" idx="3"/>
          </p:cNvCxnSpPr>
          <p:nvPr/>
        </p:nvCxnSpPr>
        <p:spPr>
          <a:xfrm flipV="1">
            <a:off x="4644008" y="4560899"/>
            <a:ext cx="1196119" cy="7043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059832" y="492200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c</a:t>
            </a:r>
            <a:endParaRPr kumimoji="1" lang="ja-JP" altLang="en-US" sz="2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04177" y="58052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a</a:t>
            </a:r>
            <a:endParaRPr kumimoji="1" lang="ja-JP" altLang="en-US" sz="2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4048" y="49022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c</a:t>
            </a:r>
            <a:endParaRPr kumimoji="1" lang="ja-JP" altLang="en-US" sz="2800" dirty="0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7E02-583B-4BF9-B1CF-EF68D08FC79F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30" name="スライド番号プレースホルダー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74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負の閉路の検出に必要なループ回数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以下の例の答えは？</a:t>
            </a:r>
            <a:endParaRPr kumimoji="1" lang="en-US" altLang="ja-JP" dirty="0" smtClean="0"/>
          </a:p>
          <a:p>
            <a:r>
              <a:rPr lang="ja-JP" altLang="en-US" dirty="0" smtClean="0"/>
              <a:t>必要な最悪のループ回数は？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A907-55F6-4D98-AA15-D4595C193A80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087724" y="3963633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s</a:t>
            </a:r>
            <a:endParaRPr kumimoji="1" lang="ja-JP" altLang="en-US" sz="3600" dirty="0"/>
          </a:p>
        </p:txBody>
      </p:sp>
      <p:sp>
        <p:nvSpPr>
          <p:cNvPr id="7" name="円/楕円 6"/>
          <p:cNvSpPr/>
          <p:nvPr/>
        </p:nvSpPr>
        <p:spPr>
          <a:xfrm>
            <a:off x="4031940" y="3963633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cxnSp>
        <p:nvCxnSpPr>
          <p:cNvPr id="8" name="直線矢印コネクタ 7"/>
          <p:cNvCxnSpPr>
            <a:stCxn id="6" idx="6"/>
            <a:endCxn id="7" idx="2"/>
          </p:cNvCxnSpPr>
          <p:nvPr/>
        </p:nvCxnSpPr>
        <p:spPr>
          <a:xfrm>
            <a:off x="2879812" y="4359677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線コネクタ 8"/>
          <p:cNvCxnSpPr>
            <a:stCxn id="11" idx="1"/>
            <a:endCxn id="11" idx="7"/>
          </p:cNvCxnSpPr>
          <p:nvPr/>
        </p:nvCxnSpPr>
        <p:spPr>
          <a:xfrm rot="5400000" flipH="1" flipV="1">
            <a:off x="6300192" y="3807228"/>
            <a:ext cx="12700" cy="560090"/>
          </a:xfrm>
          <a:prstGeom prst="curvedConnector3">
            <a:avLst>
              <a:gd name="adj1" fmla="val 384480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239852" y="380887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b</a:t>
            </a:r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5904148" y="397127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g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44208" y="324662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e</a:t>
            </a:r>
            <a:endParaRPr kumimoji="1" lang="ja-JP" altLang="en-US" sz="2800" dirty="0"/>
          </a:p>
        </p:txBody>
      </p:sp>
      <p:cxnSp>
        <p:nvCxnSpPr>
          <p:cNvPr id="13" name="直線矢印コネクタ 12"/>
          <p:cNvCxnSpPr>
            <a:stCxn id="7" idx="6"/>
            <a:endCxn id="11" idx="2"/>
          </p:cNvCxnSpPr>
          <p:nvPr/>
        </p:nvCxnSpPr>
        <p:spPr>
          <a:xfrm>
            <a:off x="4824028" y="4359677"/>
            <a:ext cx="1080120" cy="76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184068" y="38034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e</a:t>
            </a:r>
            <a:endParaRPr kumimoji="1" lang="ja-JP" altLang="en-US" sz="2800" dirty="0"/>
          </a:p>
        </p:txBody>
      </p:sp>
      <p:cxnSp>
        <p:nvCxnSpPr>
          <p:cNvPr id="15" name="曲線コネクタ 14"/>
          <p:cNvCxnSpPr>
            <a:stCxn id="7" idx="4"/>
            <a:endCxn id="11" idx="4"/>
          </p:cNvCxnSpPr>
          <p:nvPr/>
        </p:nvCxnSpPr>
        <p:spPr>
          <a:xfrm rot="16200000" flipH="1">
            <a:off x="5360268" y="3823437"/>
            <a:ext cx="7641" cy="1872208"/>
          </a:xfrm>
          <a:prstGeom prst="curvedConnector3">
            <a:avLst>
              <a:gd name="adj1" fmla="val 309175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24028" y="495521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/>
              <a:t>ceeeee</a:t>
            </a:r>
            <a:endParaRPr kumimoji="1" lang="ja-JP" altLang="en-US" sz="2800" dirty="0"/>
          </a:p>
        </p:txBody>
      </p:sp>
      <p:cxnSp>
        <p:nvCxnSpPr>
          <p:cNvPr id="17" name="曲線コネクタ 16"/>
          <p:cNvCxnSpPr/>
          <p:nvPr/>
        </p:nvCxnSpPr>
        <p:spPr>
          <a:xfrm rot="5400000" flipH="1" flipV="1">
            <a:off x="4421634" y="3790436"/>
            <a:ext cx="12700" cy="560090"/>
          </a:xfrm>
          <a:prstGeom prst="curvedConnector3">
            <a:avLst>
              <a:gd name="adj1" fmla="val 384480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427984" y="321297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b</a:t>
            </a:r>
            <a:endParaRPr kumimoji="1" lang="ja-JP" altLang="en-US" sz="2800" dirty="0"/>
          </a:p>
        </p:txBody>
      </p:sp>
      <p:cxnSp>
        <p:nvCxnSpPr>
          <p:cNvPr id="19" name="曲線コネクタ 18"/>
          <p:cNvCxnSpPr>
            <a:stCxn id="6" idx="4"/>
            <a:endCxn id="7" idx="4"/>
          </p:cNvCxnSpPr>
          <p:nvPr/>
        </p:nvCxnSpPr>
        <p:spPr>
          <a:xfrm rot="16200000" flipH="1">
            <a:off x="3455876" y="3783613"/>
            <a:ext cx="12700" cy="1944216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807804" y="496038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/>
              <a:t>cbbbbb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451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最強の呪文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306992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グラフの最短経路探索問題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頂点</a:t>
            </a:r>
            <a:r>
              <a:rPr lang="en-US" altLang="ja-JP" dirty="0" smtClean="0"/>
              <a:t>s</a:t>
            </a:r>
            <a:r>
              <a:rPr lang="ja-JP" altLang="en-US" dirty="0" smtClean="0"/>
              <a:t>から頂点</a:t>
            </a:r>
            <a:r>
              <a:rPr lang="en-US" altLang="ja-JP" dirty="0" smtClean="0"/>
              <a:t>g</a:t>
            </a:r>
            <a:r>
              <a:rPr lang="ja-JP" altLang="en-US" dirty="0" smtClean="0"/>
              <a:t>の経路の最小コストを算出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コスト：エッジに付与された文字列</a:t>
            </a:r>
            <a:r>
              <a:rPr lang="ja-JP" altLang="en-US" dirty="0"/>
              <a:t>の</a:t>
            </a:r>
            <a:r>
              <a:rPr kumimoji="1" lang="ja-JP" altLang="en-US" dirty="0" smtClean="0"/>
              <a:t>結合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辞書順</a:t>
            </a:r>
            <a:r>
              <a:rPr lang="ja-JP" altLang="en-US" dirty="0" smtClean="0"/>
              <a:t>で小さい文字列ほどコストが小さい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最小コストを求められない場合は</a:t>
            </a:r>
            <a:r>
              <a:rPr lang="en-US" altLang="ja-JP" dirty="0" smtClean="0"/>
              <a:t>”NO”</a:t>
            </a:r>
            <a:r>
              <a:rPr lang="ja-JP" altLang="en-US" dirty="0" smtClean="0"/>
              <a:t>を出力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“NO”</a:t>
            </a:r>
            <a:r>
              <a:rPr lang="ja-JP" altLang="en-US" dirty="0" smtClean="0"/>
              <a:t>のケース：負の閉路がある </a:t>
            </a:r>
            <a:r>
              <a:rPr lang="en-US" altLang="ja-JP" dirty="0" smtClean="0"/>
              <a:t>or </a:t>
            </a:r>
            <a:r>
              <a:rPr lang="ja-JP" altLang="en-US" dirty="0" smtClean="0"/>
              <a:t>到達不可能</a:t>
            </a:r>
            <a:endParaRPr lang="en-US" altLang="ja-JP" dirty="0" smtClean="0"/>
          </a:p>
          <a:p>
            <a:r>
              <a:rPr lang="ja-JP" altLang="en-US" dirty="0" smtClean="0"/>
              <a:t>以下の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例の答えは？</a:t>
            </a:r>
            <a:endParaRPr lang="en-US" altLang="ja-JP" dirty="0" smtClean="0"/>
          </a:p>
        </p:txBody>
      </p:sp>
      <p:sp>
        <p:nvSpPr>
          <p:cNvPr id="4" name="円/楕円 3"/>
          <p:cNvSpPr/>
          <p:nvPr/>
        </p:nvSpPr>
        <p:spPr>
          <a:xfrm>
            <a:off x="251520" y="4899683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s</a:t>
            </a:r>
            <a:endParaRPr kumimoji="1" lang="ja-JP" altLang="en-US" sz="3600" dirty="0"/>
          </a:p>
        </p:txBody>
      </p:sp>
      <p:sp>
        <p:nvSpPr>
          <p:cNvPr id="6" name="円/楕円 5"/>
          <p:cNvSpPr/>
          <p:nvPr/>
        </p:nvSpPr>
        <p:spPr>
          <a:xfrm>
            <a:off x="1907704" y="4899683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cxnSp>
        <p:nvCxnSpPr>
          <p:cNvPr id="10" name="直線矢印コネクタ 9"/>
          <p:cNvCxnSpPr>
            <a:stCxn id="4" idx="6"/>
            <a:endCxn id="6" idx="2"/>
          </p:cNvCxnSpPr>
          <p:nvPr/>
        </p:nvCxnSpPr>
        <p:spPr>
          <a:xfrm>
            <a:off x="1043608" y="5295727"/>
            <a:ext cx="8640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1"/>
          <p:cNvCxnSpPr>
            <a:stCxn id="4" idx="1"/>
            <a:endCxn id="4" idx="7"/>
          </p:cNvCxnSpPr>
          <p:nvPr/>
        </p:nvCxnSpPr>
        <p:spPr>
          <a:xfrm rot="5400000" flipH="1" flipV="1">
            <a:off x="647564" y="4735637"/>
            <a:ext cx="12700" cy="560090"/>
          </a:xfrm>
          <a:prstGeom prst="curvedConnector3">
            <a:avLst>
              <a:gd name="adj1" fmla="val 307344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259632" y="474492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b</a:t>
            </a:r>
            <a:endParaRPr kumimoji="1" lang="ja-JP" altLang="en-US" sz="2800" dirty="0"/>
          </a:p>
        </p:txBody>
      </p:sp>
      <p:sp>
        <p:nvSpPr>
          <p:cNvPr id="15" name="円/楕円 14"/>
          <p:cNvSpPr/>
          <p:nvPr/>
        </p:nvSpPr>
        <p:spPr>
          <a:xfrm>
            <a:off x="3635896" y="490732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g</a:t>
            </a:r>
            <a:endParaRPr kumimoji="1" lang="ja-JP" altLang="en-US" sz="3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7544" y="422108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b</a:t>
            </a:r>
            <a:endParaRPr kumimoji="1" lang="ja-JP" altLang="en-US" sz="2800" dirty="0"/>
          </a:p>
        </p:txBody>
      </p:sp>
      <p:cxnSp>
        <p:nvCxnSpPr>
          <p:cNvPr id="17" name="直線矢印コネクタ 16"/>
          <p:cNvCxnSpPr>
            <a:stCxn id="6" idx="6"/>
            <a:endCxn id="15" idx="2"/>
          </p:cNvCxnSpPr>
          <p:nvPr/>
        </p:nvCxnSpPr>
        <p:spPr>
          <a:xfrm>
            <a:off x="2699792" y="5295727"/>
            <a:ext cx="936104" cy="76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915816" y="473954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d</a:t>
            </a:r>
            <a:endParaRPr kumimoji="1" lang="ja-JP" altLang="en-US" sz="2800" dirty="0"/>
          </a:p>
        </p:txBody>
      </p:sp>
      <p:cxnSp>
        <p:nvCxnSpPr>
          <p:cNvPr id="22" name="曲線コネクタ 21"/>
          <p:cNvCxnSpPr>
            <a:stCxn id="4" idx="5"/>
            <a:endCxn id="6" idx="4"/>
          </p:cNvCxnSpPr>
          <p:nvPr/>
        </p:nvCxnSpPr>
        <p:spPr>
          <a:xfrm rot="16200000" flipH="1">
            <a:off x="1557679" y="4945701"/>
            <a:ext cx="115999" cy="1376139"/>
          </a:xfrm>
          <a:prstGeom prst="curvedConnector3">
            <a:avLst>
              <a:gd name="adj1" fmla="val 29707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971600" y="587727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/>
              <a:t>bba</a:t>
            </a:r>
            <a:endParaRPr kumimoji="1" lang="ja-JP" altLang="en-US" sz="2800" dirty="0"/>
          </a:p>
        </p:txBody>
      </p:sp>
      <p:sp>
        <p:nvSpPr>
          <p:cNvPr id="25" name="円/楕円 24"/>
          <p:cNvSpPr/>
          <p:nvPr/>
        </p:nvSpPr>
        <p:spPr>
          <a:xfrm>
            <a:off x="4932040" y="4899683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s</a:t>
            </a:r>
            <a:endParaRPr kumimoji="1" lang="ja-JP" altLang="en-US" sz="3600" dirty="0"/>
          </a:p>
        </p:txBody>
      </p:sp>
      <p:sp>
        <p:nvSpPr>
          <p:cNvPr id="26" name="円/楕円 25"/>
          <p:cNvSpPr/>
          <p:nvPr/>
        </p:nvSpPr>
        <p:spPr>
          <a:xfrm>
            <a:off x="6588224" y="4899683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cxnSp>
        <p:nvCxnSpPr>
          <p:cNvPr id="27" name="直線矢印コネクタ 26"/>
          <p:cNvCxnSpPr>
            <a:stCxn id="25" idx="6"/>
            <a:endCxn id="26" idx="2"/>
          </p:cNvCxnSpPr>
          <p:nvPr/>
        </p:nvCxnSpPr>
        <p:spPr>
          <a:xfrm>
            <a:off x="5724128" y="5295727"/>
            <a:ext cx="8640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線コネクタ 27"/>
          <p:cNvCxnSpPr>
            <a:stCxn id="25" idx="1"/>
            <a:endCxn id="25" idx="7"/>
          </p:cNvCxnSpPr>
          <p:nvPr/>
        </p:nvCxnSpPr>
        <p:spPr>
          <a:xfrm rot="5400000" flipH="1" flipV="1">
            <a:off x="5328084" y="4735637"/>
            <a:ext cx="12700" cy="560090"/>
          </a:xfrm>
          <a:prstGeom prst="curvedConnector3">
            <a:avLst>
              <a:gd name="adj1" fmla="val 307344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940152" y="474492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b</a:t>
            </a:r>
            <a:endParaRPr kumimoji="1" lang="ja-JP" altLang="en-US" sz="2800" dirty="0"/>
          </a:p>
        </p:txBody>
      </p:sp>
      <p:sp>
        <p:nvSpPr>
          <p:cNvPr id="30" name="円/楕円 29"/>
          <p:cNvSpPr/>
          <p:nvPr/>
        </p:nvSpPr>
        <p:spPr>
          <a:xfrm>
            <a:off x="8316416" y="490732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g</a:t>
            </a:r>
            <a:endParaRPr kumimoji="1" lang="ja-JP" altLang="en-US" sz="3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148064" y="422108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b</a:t>
            </a:r>
            <a:endParaRPr kumimoji="1" lang="ja-JP" altLang="en-US" sz="2800" dirty="0"/>
          </a:p>
        </p:txBody>
      </p:sp>
      <p:cxnSp>
        <p:nvCxnSpPr>
          <p:cNvPr id="32" name="直線矢印コネクタ 31"/>
          <p:cNvCxnSpPr>
            <a:stCxn id="26" idx="6"/>
            <a:endCxn id="30" idx="2"/>
          </p:cNvCxnSpPr>
          <p:nvPr/>
        </p:nvCxnSpPr>
        <p:spPr>
          <a:xfrm>
            <a:off x="7380312" y="5295727"/>
            <a:ext cx="936104" cy="76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668344" y="473954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d</a:t>
            </a:r>
            <a:endParaRPr kumimoji="1" lang="ja-JP" altLang="en-US" sz="2800" dirty="0"/>
          </a:p>
        </p:txBody>
      </p:sp>
      <p:cxnSp>
        <p:nvCxnSpPr>
          <p:cNvPr id="34" name="曲線コネクタ 33"/>
          <p:cNvCxnSpPr>
            <a:stCxn id="25" idx="5"/>
            <a:endCxn id="26" idx="4"/>
          </p:cNvCxnSpPr>
          <p:nvPr/>
        </p:nvCxnSpPr>
        <p:spPr>
          <a:xfrm rot="16200000" flipH="1">
            <a:off x="6238199" y="4945701"/>
            <a:ext cx="115999" cy="1376139"/>
          </a:xfrm>
          <a:prstGeom prst="curvedConnector3">
            <a:avLst>
              <a:gd name="adj1" fmla="val 29707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5724128" y="587727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/>
              <a:t>bbc</a:t>
            </a:r>
            <a:endParaRPr kumimoji="1" lang="ja-JP" altLang="en-US" sz="2800" dirty="0"/>
          </a:p>
        </p:txBody>
      </p:sp>
      <p:sp>
        <p:nvSpPr>
          <p:cNvPr id="38" name="日付プレースホルダー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7077-268D-4828-A5CE-ACDC2DD3F06C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39" name="スライド番号プレースホルダー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179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エッジの文字列長が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という制約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en-US" altLang="ja-JP" dirty="0"/>
              <a:t>s </a:t>
            </a:r>
            <a:r>
              <a:rPr lang="ja-JP" altLang="en-US" dirty="0"/>
              <a:t>の最小コストが</a:t>
            </a:r>
            <a:r>
              <a:rPr lang="ja-JP" altLang="en-US" dirty="0" smtClean="0"/>
              <a:t>変化するまでに，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</a:t>
            </a:r>
            <a:r>
              <a:rPr lang="ja-JP" altLang="en-US" dirty="0" smtClean="0"/>
              <a:t>頂点につき</a:t>
            </a:r>
            <a:r>
              <a:rPr lang="en-US" altLang="ja-JP" dirty="0" smtClean="0"/>
              <a:t>6</a:t>
            </a:r>
            <a:r>
              <a:rPr lang="ja-JP" altLang="en-US" dirty="0" smtClean="0"/>
              <a:t>回ループが必要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907704" y="5312567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s</a:t>
            </a:r>
            <a:endParaRPr kumimoji="1" lang="ja-JP" altLang="en-US" sz="3600" dirty="0"/>
          </a:p>
        </p:txBody>
      </p:sp>
      <p:sp>
        <p:nvSpPr>
          <p:cNvPr id="5" name="円/楕円 4"/>
          <p:cNvSpPr/>
          <p:nvPr/>
        </p:nvSpPr>
        <p:spPr>
          <a:xfrm>
            <a:off x="3851920" y="5312567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cxnSp>
        <p:nvCxnSpPr>
          <p:cNvPr id="6" name="直線矢印コネクタ 5"/>
          <p:cNvCxnSpPr>
            <a:stCxn id="4" idx="6"/>
            <a:endCxn id="5" idx="2"/>
          </p:cNvCxnSpPr>
          <p:nvPr/>
        </p:nvCxnSpPr>
        <p:spPr>
          <a:xfrm>
            <a:off x="2699792" y="5708611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線コネクタ 6"/>
          <p:cNvCxnSpPr>
            <a:stCxn id="9" idx="1"/>
            <a:endCxn id="9" idx="7"/>
          </p:cNvCxnSpPr>
          <p:nvPr/>
        </p:nvCxnSpPr>
        <p:spPr>
          <a:xfrm rot="5400000" flipH="1" flipV="1">
            <a:off x="6120172" y="5156162"/>
            <a:ext cx="12700" cy="560090"/>
          </a:xfrm>
          <a:prstGeom prst="curvedConnector3">
            <a:avLst>
              <a:gd name="adj1" fmla="val 384480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059832" y="515780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b</a:t>
            </a:r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5724128" y="532020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g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64188" y="459556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e</a:t>
            </a:r>
            <a:endParaRPr kumimoji="1" lang="ja-JP" altLang="en-US" sz="2800" dirty="0"/>
          </a:p>
        </p:txBody>
      </p:sp>
      <p:cxnSp>
        <p:nvCxnSpPr>
          <p:cNvPr id="11" name="直線矢印コネクタ 10"/>
          <p:cNvCxnSpPr>
            <a:stCxn id="5" idx="6"/>
            <a:endCxn id="9" idx="2"/>
          </p:cNvCxnSpPr>
          <p:nvPr/>
        </p:nvCxnSpPr>
        <p:spPr>
          <a:xfrm>
            <a:off x="4644008" y="5708611"/>
            <a:ext cx="1080120" cy="76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004048" y="515243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e</a:t>
            </a:r>
            <a:endParaRPr kumimoji="1" lang="ja-JP" altLang="en-US" sz="2800" dirty="0"/>
          </a:p>
        </p:txBody>
      </p:sp>
      <p:cxnSp>
        <p:nvCxnSpPr>
          <p:cNvPr id="13" name="曲線コネクタ 12"/>
          <p:cNvCxnSpPr>
            <a:stCxn id="5" idx="4"/>
            <a:endCxn id="9" idx="4"/>
          </p:cNvCxnSpPr>
          <p:nvPr/>
        </p:nvCxnSpPr>
        <p:spPr>
          <a:xfrm rot="16200000" flipH="1">
            <a:off x="5180248" y="5172371"/>
            <a:ext cx="7641" cy="1872208"/>
          </a:xfrm>
          <a:prstGeom prst="curvedConnector3">
            <a:avLst>
              <a:gd name="adj1" fmla="val 309175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644008" y="630415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/>
              <a:t>ceeeee</a:t>
            </a:r>
            <a:endParaRPr kumimoji="1" lang="ja-JP" altLang="en-US" sz="2800" dirty="0"/>
          </a:p>
        </p:txBody>
      </p:sp>
      <p:sp>
        <p:nvSpPr>
          <p:cNvPr id="21" name="角丸四角形吹き出し 20"/>
          <p:cNvSpPr/>
          <p:nvPr/>
        </p:nvSpPr>
        <p:spPr>
          <a:xfrm>
            <a:off x="4788024" y="2780928"/>
            <a:ext cx="2736304" cy="1842176"/>
          </a:xfrm>
          <a:prstGeom prst="wedgeRoundRectCallout">
            <a:avLst>
              <a:gd name="adj1" fmla="val -19532"/>
              <a:gd name="adj2" fmla="val 841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/>
              <a:t>eeeeee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ceeeee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問題のない</a:t>
            </a:r>
            <a:r>
              <a:rPr lang="en-US" altLang="ja-JP" sz="2800" b="1" dirty="0" smtClean="0"/>
              <a:t/>
            </a:r>
            <a:br>
              <a:rPr lang="en-US" altLang="ja-JP" sz="2800" b="1" dirty="0" smtClean="0"/>
            </a:br>
            <a:r>
              <a:rPr lang="ja-JP" altLang="en-US" sz="2800" dirty="0" smtClean="0"/>
              <a:t>負の閉路</a:t>
            </a:r>
            <a:endParaRPr lang="ja-JP" altLang="en-US" sz="2800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1907704" y="2780928"/>
            <a:ext cx="2620305" cy="1842176"/>
          </a:xfrm>
          <a:prstGeom prst="wedgeRoundRectCallout">
            <a:avLst>
              <a:gd name="adj1" fmla="val -7352"/>
              <a:gd name="adj2" fmla="val 887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/>
              <a:t>bbbbbb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cbbbbb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問題の</a:t>
            </a:r>
            <a:r>
              <a:rPr lang="ja-JP" altLang="en-US" sz="2800" b="1" dirty="0" smtClean="0"/>
              <a:t>ある</a:t>
            </a:r>
            <a:r>
              <a:rPr lang="en-US" altLang="ja-JP" sz="2800" b="1" dirty="0" smtClean="0"/>
              <a:t/>
            </a:r>
            <a:br>
              <a:rPr lang="en-US" altLang="ja-JP" sz="2800" b="1" dirty="0" smtClean="0"/>
            </a:br>
            <a:r>
              <a:rPr lang="ja-JP" altLang="en-US" sz="2800" dirty="0" smtClean="0"/>
              <a:t>負の閉路</a:t>
            </a:r>
            <a:endParaRPr kumimoji="1" lang="ja-JP" altLang="en-US" sz="2800" dirty="0"/>
          </a:p>
        </p:txBody>
      </p:sp>
      <p:cxnSp>
        <p:nvCxnSpPr>
          <p:cNvPr id="23" name="曲線コネクタ 22"/>
          <p:cNvCxnSpPr/>
          <p:nvPr/>
        </p:nvCxnSpPr>
        <p:spPr>
          <a:xfrm rot="5400000" flipH="1" flipV="1">
            <a:off x="4241614" y="5139370"/>
            <a:ext cx="12700" cy="560090"/>
          </a:xfrm>
          <a:prstGeom prst="curvedConnector3">
            <a:avLst>
              <a:gd name="adj1" fmla="val 384480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247964" y="456191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b</a:t>
            </a:r>
            <a:endParaRPr kumimoji="1" lang="ja-JP" altLang="en-US" sz="2800" dirty="0"/>
          </a:p>
        </p:txBody>
      </p:sp>
      <p:cxnSp>
        <p:nvCxnSpPr>
          <p:cNvPr id="25" name="曲線コネクタ 24"/>
          <p:cNvCxnSpPr>
            <a:stCxn id="4" idx="4"/>
            <a:endCxn id="5" idx="4"/>
          </p:cNvCxnSpPr>
          <p:nvPr/>
        </p:nvCxnSpPr>
        <p:spPr>
          <a:xfrm rot="16200000" flipH="1">
            <a:off x="3275856" y="5132547"/>
            <a:ext cx="12700" cy="1944216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627784" y="630932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/>
              <a:t>cbbbbb</a:t>
            </a:r>
            <a:endParaRPr kumimoji="1" lang="ja-JP" altLang="en-US" sz="2800" dirty="0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DC04-1B93-4BEE-97CE-4272A96DABE1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30" name="スライド番号プレースホルダー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48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解法のまとめ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r>
              <a:rPr kumimoji="1" lang="ja-JP" altLang="en-US" dirty="0" smtClean="0"/>
              <a:t>ベルマンフォード法</a:t>
            </a:r>
            <a:endParaRPr kumimoji="1" lang="en-US" altLang="ja-JP" dirty="0" smtClean="0"/>
          </a:p>
          <a:p>
            <a:r>
              <a:rPr lang="ja-JP" altLang="en-US" dirty="0" smtClean="0"/>
              <a:t>グラフのエッジの向きを逆転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Goal </a:t>
            </a:r>
            <a:r>
              <a:rPr lang="ja-JP" altLang="en-US" dirty="0" smtClean="0"/>
              <a:t>から </a:t>
            </a:r>
            <a:r>
              <a:rPr lang="en-US" altLang="ja-JP" dirty="0" smtClean="0"/>
              <a:t>Start 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最短経路探索</a:t>
            </a:r>
            <a:endParaRPr kumimoji="1" lang="en-US" altLang="ja-JP" dirty="0" smtClean="0"/>
          </a:p>
          <a:p>
            <a:r>
              <a:rPr lang="ja-JP" altLang="en-US" dirty="0"/>
              <a:t>ループ</a:t>
            </a:r>
            <a:r>
              <a:rPr lang="ja-JP" altLang="en-US" dirty="0" smtClean="0"/>
              <a:t>回数を</a:t>
            </a:r>
            <a:r>
              <a:rPr lang="en-US" altLang="ja-JP" dirty="0" smtClean="0"/>
              <a:t>|V| * 6</a:t>
            </a:r>
          </a:p>
          <a:p>
            <a:r>
              <a:rPr kumimoji="1" lang="ja-JP" altLang="en-US" dirty="0" smtClean="0"/>
              <a:t>負の閉路判定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|V| </a:t>
            </a:r>
            <a:r>
              <a:rPr lang="ja-JP" altLang="en-US" dirty="0" smtClean="0"/>
              <a:t>回目以降で</a:t>
            </a:r>
            <a:r>
              <a:rPr kumimoji="1" lang="en-US" altLang="ja-JP" dirty="0" smtClean="0"/>
              <a:t>s</a:t>
            </a:r>
            <a:r>
              <a:rPr lang="ja-JP" altLang="en-US" dirty="0" smtClean="0"/>
              <a:t>の最小コストが</a:t>
            </a:r>
            <a:r>
              <a:rPr kumimoji="1" lang="ja-JP" altLang="en-US" dirty="0" smtClean="0"/>
              <a:t>更新 </a:t>
            </a:r>
            <a:r>
              <a:rPr kumimoji="1" lang="en-US" altLang="ja-JP" dirty="0" smtClean="0"/>
              <a:t>=&gt; “NO”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073C-B4AB-473D-BCF0-EFEC12E23BFE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7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解決すべき問題点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4745"/>
            <a:ext cx="9144000" cy="33843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「途中経路</a:t>
            </a:r>
            <a:r>
              <a:rPr lang="en-US" altLang="ja-JP" dirty="0"/>
              <a:t>X’, Y’</a:t>
            </a:r>
            <a:r>
              <a:rPr lang="ja-JP" altLang="en-US" dirty="0"/>
              <a:t>について</a:t>
            </a:r>
            <a:r>
              <a:rPr lang="en-US" altLang="ja-JP" dirty="0"/>
              <a:t>Cost(X’) &lt; Cost(Y</a:t>
            </a:r>
            <a:r>
              <a:rPr lang="en-US" altLang="ja-JP" dirty="0" smtClean="0"/>
              <a:t>’)</a:t>
            </a:r>
            <a:r>
              <a:rPr lang="ja-JP" altLang="en-US" dirty="0" smtClean="0"/>
              <a:t>ならば，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最終</a:t>
            </a:r>
            <a:r>
              <a:rPr lang="ja-JP" altLang="en-US" dirty="0"/>
              <a:t>経路</a:t>
            </a:r>
            <a:r>
              <a:rPr lang="en-US" altLang="ja-JP" dirty="0"/>
              <a:t>X,Y</a:t>
            </a:r>
            <a:r>
              <a:rPr lang="ja-JP" altLang="en-US" dirty="0"/>
              <a:t>について</a:t>
            </a:r>
            <a:r>
              <a:rPr lang="en-US" altLang="ja-JP" dirty="0" smtClean="0"/>
              <a:t>Cost(X) &lt; Cost(Y)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が成り立たない（</a:t>
            </a:r>
            <a:r>
              <a:rPr lang="en-US" altLang="ja-JP" dirty="0" smtClean="0"/>
              <a:t>”b” &lt; “</a:t>
            </a:r>
            <a:r>
              <a:rPr lang="en-US" altLang="ja-JP" dirty="0" err="1" smtClean="0"/>
              <a:t>ba</a:t>
            </a:r>
            <a:r>
              <a:rPr lang="en-US" altLang="ja-JP" dirty="0" smtClean="0"/>
              <a:t>” </a:t>
            </a:r>
            <a:r>
              <a:rPr lang="ja-JP" altLang="en-US" dirty="0" smtClean="0"/>
              <a:t>だけど 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bd</a:t>
            </a:r>
            <a:r>
              <a:rPr lang="en-US" altLang="ja-JP" dirty="0" smtClean="0"/>
              <a:t>” &gt; “bad”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914400" lvl="1" indent="-514350"/>
            <a:r>
              <a:rPr lang="ja-JP" altLang="en-US" dirty="0"/>
              <a:t>ダイクストラもベルマンフォードも使えない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負の閉路（ループ）検出</a:t>
            </a:r>
            <a:r>
              <a:rPr lang="ja-JP" altLang="en-US" dirty="0" smtClean="0"/>
              <a:t>：</a:t>
            </a:r>
            <a:r>
              <a:rPr kumimoji="1" lang="ja-JP" altLang="en-US" dirty="0" smtClean="0"/>
              <a:t>ダイクストラ使用不可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ただし，エッジに付与される文字列の最大長が</a:t>
            </a:r>
            <a:r>
              <a:rPr kumimoji="1" lang="en-US" altLang="ja-JP" dirty="0" smtClean="0"/>
              <a:t>6</a:t>
            </a:r>
          </a:p>
        </p:txBody>
      </p:sp>
      <p:sp>
        <p:nvSpPr>
          <p:cNvPr id="7" name="円/楕円 6"/>
          <p:cNvSpPr/>
          <p:nvPr/>
        </p:nvSpPr>
        <p:spPr>
          <a:xfrm>
            <a:off x="1907704" y="5312567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s</a:t>
            </a:r>
            <a:endParaRPr kumimoji="1" lang="ja-JP" altLang="en-US" sz="3600" dirty="0"/>
          </a:p>
        </p:txBody>
      </p:sp>
      <p:sp>
        <p:nvSpPr>
          <p:cNvPr id="8" name="円/楕円 7"/>
          <p:cNvSpPr/>
          <p:nvPr/>
        </p:nvSpPr>
        <p:spPr>
          <a:xfrm>
            <a:off x="3851920" y="5312567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cxnSp>
        <p:nvCxnSpPr>
          <p:cNvPr id="9" name="直線矢印コネクタ 8"/>
          <p:cNvCxnSpPr>
            <a:stCxn id="7" idx="6"/>
            <a:endCxn id="8" idx="2"/>
          </p:cNvCxnSpPr>
          <p:nvPr/>
        </p:nvCxnSpPr>
        <p:spPr>
          <a:xfrm>
            <a:off x="2699792" y="5708611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059832" y="515780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b</a:t>
            </a:r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5724128" y="532020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g</a:t>
            </a:r>
            <a:endParaRPr kumimoji="1" lang="ja-JP" altLang="en-US" sz="3600" dirty="0"/>
          </a:p>
        </p:txBody>
      </p:sp>
      <p:cxnSp>
        <p:nvCxnSpPr>
          <p:cNvPr id="14" name="直線矢印コネクタ 13"/>
          <p:cNvCxnSpPr>
            <a:stCxn id="8" idx="6"/>
            <a:endCxn id="12" idx="2"/>
          </p:cNvCxnSpPr>
          <p:nvPr/>
        </p:nvCxnSpPr>
        <p:spPr>
          <a:xfrm>
            <a:off x="4644008" y="5708611"/>
            <a:ext cx="1080120" cy="76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004048" y="515243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d</a:t>
            </a:r>
            <a:endParaRPr kumimoji="1" lang="ja-JP" altLang="en-US" sz="2800" dirty="0"/>
          </a:p>
        </p:txBody>
      </p:sp>
      <p:cxnSp>
        <p:nvCxnSpPr>
          <p:cNvPr id="16" name="曲線コネクタ 15"/>
          <p:cNvCxnSpPr>
            <a:stCxn id="7" idx="5"/>
            <a:endCxn id="8" idx="3"/>
          </p:cNvCxnSpPr>
          <p:nvPr/>
        </p:nvCxnSpPr>
        <p:spPr>
          <a:xfrm rot="16200000" flipH="1">
            <a:off x="3275856" y="5296593"/>
            <a:ext cx="12700" cy="1384126"/>
          </a:xfrm>
          <a:prstGeom prst="curvedConnector3">
            <a:avLst>
              <a:gd name="adj1" fmla="val 271337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059832" y="632190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/>
              <a:t>ba</a:t>
            </a:r>
            <a:endParaRPr kumimoji="1" lang="ja-JP" altLang="en-US" sz="2800" dirty="0"/>
          </a:p>
        </p:txBody>
      </p:sp>
      <p:sp>
        <p:nvSpPr>
          <p:cNvPr id="19" name="角丸四角形吹き出し 18"/>
          <p:cNvSpPr/>
          <p:nvPr/>
        </p:nvSpPr>
        <p:spPr>
          <a:xfrm>
            <a:off x="4241254" y="4360785"/>
            <a:ext cx="2202954" cy="523220"/>
          </a:xfrm>
          <a:prstGeom prst="wedgeRoundRectCallout">
            <a:avLst>
              <a:gd name="adj1" fmla="val -40953"/>
              <a:gd name="adj2" fmla="val 1116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“b” &lt; “</a:t>
            </a:r>
            <a:r>
              <a:rPr lang="en-US" altLang="ja-JP" sz="2400" dirty="0" err="1" smtClean="0"/>
              <a:t>ba</a:t>
            </a:r>
            <a:r>
              <a:rPr lang="en-US" altLang="ja-JP" sz="2400" dirty="0" smtClean="0"/>
              <a:t>”</a:t>
            </a:r>
            <a:endParaRPr kumimoji="1" lang="ja-JP" altLang="en-US" sz="2400" dirty="0"/>
          </a:p>
        </p:txBody>
      </p:sp>
      <p:sp>
        <p:nvSpPr>
          <p:cNvPr id="20" name="角丸四角形吹き出し 19"/>
          <p:cNvSpPr/>
          <p:nvPr/>
        </p:nvSpPr>
        <p:spPr>
          <a:xfrm>
            <a:off x="5724982" y="6293796"/>
            <a:ext cx="2375410" cy="523220"/>
          </a:xfrm>
          <a:prstGeom prst="wedgeRoundRectCallout">
            <a:avLst>
              <a:gd name="adj1" fmla="val -27356"/>
              <a:gd name="adj2" fmla="val -873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“</a:t>
            </a:r>
            <a:r>
              <a:rPr lang="en-US" altLang="ja-JP" sz="2400" dirty="0" err="1" smtClean="0"/>
              <a:t>bd</a:t>
            </a:r>
            <a:r>
              <a:rPr lang="en-US" altLang="ja-JP" sz="2400" dirty="0" smtClean="0"/>
              <a:t>” &gt; “bad”</a:t>
            </a:r>
            <a:endParaRPr kumimoji="1" lang="ja-JP" altLang="en-US" sz="2400" dirty="0"/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733C-6404-4830-9962-BADB7786EC47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73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最短経路</a:t>
            </a:r>
            <a:r>
              <a:rPr lang="ja-JP" altLang="en-US" dirty="0" smtClean="0"/>
              <a:t>探索のアルゴリズム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340767"/>
            <a:ext cx="9144000" cy="436784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ダイクストラ法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計算量：</a:t>
            </a:r>
            <a:r>
              <a:rPr lang="en-US" altLang="ja-JP" dirty="0" smtClean="0"/>
              <a:t>O(|E| log  |V|)</a:t>
            </a:r>
          </a:p>
          <a:p>
            <a:pPr lvl="1"/>
            <a:r>
              <a:rPr lang="ja-JP" altLang="en-US" dirty="0" smtClean="0"/>
              <a:t>負の閉路があると動作しない</a:t>
            </a:r>
            <a:endParaRPr lang="en-US" altLang="ja-JP" dirty="0" smtClean="0"/>
          </a:p>
          <a:p>
            <a:r>
              <a:rPr kumimoji="1" lang="ja-JP" altLang="en-US" dirty="0" smtClean="0"/>
              <a:t>ベルマンフォード</a:t>
            </a:r>
            <a:r>
              <a:rPr lang="ja-JP" altLang="en-US" dirty="0" smtClean="0"/>
              <a:t>法（ダイクストラより効率が悪い）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計算量：</a:t>
            </a:r>
            <a:r>
              <a:rPr lang="en-US" altLang="ja-JP" dirty="0" smtClean="0"/>
              <a:t>O(|V| * |E|)</a:t>
            </a:r>
          </a:p>
          <a:p>
            <a:pPr lvl="1"/>
            <a:r>
              <a:rPr kumimoji="1" lang="ja-JP" altLang="en-US" dirty="0" smtClean="0"/>
              <a:t>負</a:t>
            </a:r>
            <a:r>
              <a:rPr kumimoji="1" lang="ja-JP" altLang="en-US" dirty="0"/>
              <a:t>の閉</a:t>
            </a:r>
            <a:r>
              <a:rPr kumimoji="1" lang="ja-JP" altLang="en-US" dirty="0" smtClean="0"/>
              <a:t>路を検出可能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各頂点から</a:t>
            </a:r>
            <a:r>
              <a:rPr lang="ja-JP" altLang="en-US" dirty="0"/>
              <a:t>遷移先</a:t>
            </a:r>
            <a:r>
              <a:rPr lang="ja-JP" altLang="en-US" dirty="0" smtClean="0"/>
              <a:t>の</a:t>
            </a:r>
            <a:r>
              <a:rPr lang="ja-JP" altLang="en-US" dirty="0"/>
              <a:t>コスト</a:t>
            </a:r>
            <a:r>
              <a:rPr lang="ja-JP" altLang="en-US" dirty="0" smtClean="0"/>
              <a:t>を更新</a:t>
            </a:r>
            <a:endParaRPr lang="en-US" altLang="ja-JP" dirty="0"/>
          </a:p>
          <a:p>
            <a:pPr lvl="2"/>
            <a:r>
              <a:rPr kumimoji="1" lang="ja-JP" altLang="en-US" dirty="0" smtClean="0"/>
              <a:t>頂点数</a:t>
            </a:r>
            <a:r>
              <a:rPr lang="en-US" altLang="ja-JP" dirty="0" smtClean="0"/>
              <a:t>-1</a:t>
            </a:r>
            <a:r>
              <a:rPr lang="ja-JP" altLang="en-US" dirty="0" smtClean="0"/>
              <a:t>回繰り返す</a:t>
            </a:r>
            <a:endParaRPr lang="en-US" altLang="ja-JP" dirty="0" smtClean="0"/>
          </a:p>
          <a:p>
            <a:pPr lvl="2"/>
            <a:endParaRPr kumimoji="1" lang="en-US" altLang="ja-JP" dirty="0" smtClean="0"/>
          </a:p>
        </p:txBody>
      </p:sp>
      <p:sp>
        <p:nvSpPr>
          <p:cNvPr id="16" name="円/楕円 15"/>
          <p:cNvSpPr/>
          <p:nvPr/>
        </p:nvSpPr>
        <p:spPr>
          <a:xfrm>
            <a:off x="3923928" y="5312567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s</a:t>
            </a:r>
            <a:endParaRPr kumimoji="1" lang="ja-JP" altLang="en-US" sz="3600" dirty="0"/>
          </a:p>
        </p:txBody>
      </p:sp>
      <p:sp>
        <p:nvSpPr>
          <p:cNvPr id="17" name="円/楕円 16"/>
          <p:cNvSpPr/>
          <p:nvPr/>
        </p:nvSpPr>
        <p:spPr>
          <a:xfrm>
            <a:off x="5868144" y="5312567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cxnSp>
        <p:nvCxnSpPr>
          <p:cNvPr id="18" name="直線矢印コネクタ 17"/>
          <p:cNvCxnSpPr>
            <a:stCxn id="16" idx="6"/>
            <a:endCxn id="17" idx="2"/>
          </p:cNvCxnSpPr>
          <p:nvPr/>
        </p:nvCxnSpPr>
        <p:spPr>
          <a:xfrm>
            <a:off x="4716016" y="5708611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線コネクタ 18"/>
          <p:cNvCxnSpPr>
            <a:stCxn id="17" idx="1"/>
            <a:endCxn id="17" idx="7"/>
          </p:cNvCxnSpPr>
          <p:nvPr/>
        </p:nvCxnSpPr>
        <p:spPr>
          <a:xfrm rot="5400000" flipH="1" flipV="1">
            <a:off x="6264188" y="5148521"/>
            <a:ext cx="12700" cy="560090"/>
          </a:xfrm>
          <a:prstGeom prst="curvedConnector3">
            <a:avLst>
              <a:gd name="adj1" fmla="val 271337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076056" y="515780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740352" y="532020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g</a:t>
            </a:r>
            <a:endParaRPr kumimoji="1" lang="ja-JP" altLang="en-US" sz="3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18510" y="462106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-1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3" name="直線矢印コネクタ 22"/>
          <p:cNvCxnSpPr>
            <a:stCxn id="17" idx="6"/>
            <a:endCxn id="21" idx="2"/>
          </p:cNvCxnSpPr>
          <p:nvPr/>
        </p:nvCxnSpPr>
        <p:spPr>
          <a:xfrm>
            <a:off x="6660232" y="5708611"/>
            <a:ext cx="1080120" cy="76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020272" y="515243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</a:t>
            </a:r>
            <a:endParaRPr kumimoji="1" lang="ja-JP" altLang="en-US" sz="2800" dirty="0"/>
          </a:p>
        </p:txBody>
      </p:sp>
      <p:cxnSp>
        <p:nvCxnSpPr>
          <p:cNvPr id="25" name="曲線コネクタ 24"/>
          <p:cNvCxnSpPr>
            <a:stCxn id="16" idx="5"/>
            <a:endCxn id="17" idx="4"/>
          </p:cNvCxnSpPr>
          <p:nvPr/>
        </p:nvCxnSpPr>
        <p:spPr>
          <a:xfrm rot="16200000" flipH="1">
            <a:off x="5374103" y="5214569"/>
            <a:ext cx="115999" cy="1664171"/>
          </a:xfrm>
          <a:prstGeom prst="curvedConnector3">
            <a:avLst>
              <a:gd name="adj1" fmla="val 29707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052288" y="6334780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7020272" y="3717032"/>
            <a:ext cx="1872208" cy="864096"/>
          </a:xfrm>
          <a:prstGeom prst="wedgeRoundRectCallout">
            <a:avLst>
              <a:gd name="adj1" fmla="val -71738"/>
              <a:gd name="adj2" fmla="val 87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負の閉路</a:t>
            </a:r>
            <a:endParaRPr kumimoji="1" lang="ja-JP" altLang="en-US" sz="280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F0CD-2036-462A-B5FE-A056E596E0D5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36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ベルマンフォード適用例（負の閉路なし）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522686" y="3618718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6" name="円/楕円 5"/>
          <p:cNvSpPr/>
          <p:nvPr/>
        </p:nvSpPr>
        <p:spPr>
          <a:xfrm>
            <a:off x="3104631" y="4948741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500675" y="1911249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22" name="円/楕円 21"/>
          <p:cNvSpPr/>
          <p:nvPr/>
        </p:nvSpPr>
        <p:spPr>
          <a:xfrm>
            <a:off x="5835179" y="486916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E</a:t>
            </a:r>
            <a:endParaRPr kumimoji="1" lang="ja-JP" altLang="en-US" sz="3600" dirty="0"/>
          </a:p>
        </p:txBody>
      </p:sp>
      <p:sp>
        <p:nvSpPr>
          <p:cNvPr id="23" name="円/楕円 22"/>
          <p:cNvSpPr/>
          <p:nvPr/>
        </p:nvSpPr>
        <p:spPr>
          <a:xfrm>
            <a:off x="6707262" y="282663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D</a:t>
            </a:r>
            <a:endParaRPr kumimoji="1"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306787" y="2587338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31715" y="4687131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40151" y="53540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341765" y="37531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538202" y="1943706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844407" y="4056765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7805" y="3161027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27267" y="5399638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Goal</a:t>
            </a:r>
            <a:endParaRPr kumimoji="1" lang="ja-JP" altLang="en-US" sz="2800" dirty="0"/>
          </a:p>
        </p:txBody>
      </p:sp>
      <p:sp>
        <p:nvSpPr>
          <p:cNvPr id="49" name="日付プレースホルダー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AE16-B0D2-403A-A3EB-A56AEDF8FE54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50" name="スライド番号プレースホルダー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52" name="直線矢印コネクタ 51"/>
          <p:cNvCxnSpPr>
            <a:stCxn id="5" idx="7"/>
            <a:endCxn id="10" idx="3"/>
          </p:cNvCxnSpPr>
          <p:nvPr/>
        </p:nvCxnSpPr>
        <p:spPr>
          <a:xfrm flipV="1">
            <a:off x="2198775" y="2587338"/>
            <a:ext cx="1417899" cy="1147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0" idx="6"/>
            <a:endCxn id="23" idx="1"/>
          </p:cNvCxnSpPr>
          <p:nvPr/>
        </p:nvCxnSpPr>
        <p:spPr>
          <a:xfrm>
            <a:off x="4292763" y="2307293"/>
            <a:ext cx="2530498" cy="63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5" idx="6"/>
            <a:endCxn id="23" idx="2"/>
          </p:cNvCxnSpPr>
          <p:nvPr/>
        </p:nvCxnSpPr>
        <p:spPr>
          <a:xfrm flipV="1">
            <a:off x="2314774" y="3222674"/>
            <a:ext cx="4392488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5" idx="5"/>
            <a:endCxn id="6" idx="1"/>
          </p:cNvCxnSpPr>
          <p:nvPr/>
        </p:nvCxnSpPr>
        <p:spPr>
          <a:xfrm>
            <a:off x="2198775" y="4294807"/>
            <a:ext cx="1021855" cy="7699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6" idx="6"/>
            <a:endCxn id="22" idx="2"/>
          </p:cNvCxnSpPr>
          <p:nvPr/>
        </p:nvCxnSpPr>
        <p:spPr>
          <a:xfrm flipV="1">
            <a:off x="3896719" y="5265204"/>
            <a:ext cx="1938460" cy="795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22" idx="7"/>
            <a:endCxn id="23" idx="3"/>
          </p:cNvCxnSpPr>
          <p:nvPr/>
        </p:nvCxnSpPr>
        <p:spPr>
          <a:xfrm flipV="1">
            <a:off x="6511268" y="3502719"/>
            <a:ext cx="311993" cy="14824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5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適用例（負の閉路なし）：</a:t>
            </a:r>
            <a:r>
              <a:rPr lang="en-US" altLang="ja-JP" dirty="0" smtClean="0"/>
              <a:t>1</a:t>
            </a:r>
            <a:r>
              <a:rPr lang="ja-JP" altLang="en-US" dirty="0" smtClean="0"/>
              <a:t>ループ目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522686" y="3618718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6" name="円/楕円 5"/>
          <p:cNvSpPr/>
          <p:nvPr/>
        </p:nvSpPr>
        <p:spPr>
          <a:xfrm>
            <a:off x="3104631" y="4948741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500675" y="1911249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C</a:t>
            </a:r>
            <a:endParaRPr kumimoji="1" lang="ja-JP" altLang="en-US" sz="3600" dirty="0"/>
          </a:p>
        </p:txBody>
      </p:sp>
      <p:cxnSp>
        <p:nvCxnSpPr>
          <p:cNvPr id="19" name="直線コネクタ 18"/>
          <p:cNvCxnSpPr>
            <a:stCxn id="5" idx="7"/>
            <a:endCxn id="10" idx="3"/>
          </p:cNvCxnSpPr>
          <p:nvPr/>
        </p:nvCxnSpPr>
        <p:spPr>
          <a:xfrm flipV="1">
            <a:off x="2198775" y="2587338"/>
            <a:ext cx="1417899" cy="11473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5835179" y="486916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E</a:t>
            </a:r>
            <a:endParaRPr kumimoji="1" lang="ja-JP" altLang="en-US" sz="3600" dirty="0"/>
          </a:p>
        </p:txBody>
      </p:sp>
      <p:sp>
        <p:nvSpPr>
          <p:cNvPr id="23" name="円/楕円 22"/>
          <p:cNvSpPr/>
          <p:nvPr/>
        </p:nvSpPr>
        <p:spPr>
          <a:xfrm>
            <a:off x="6707262" y="2826630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D</a:t>
            </a:r>
            <a:endParaRPr kumimoji="1" lang="ja-JP" altLang="en-US" sz="3600" dirty="0"/>
          </a:p>
        </p:txBody>
      </p:sp>
      <p:cxnSp>
        <p:nvCxnSpPr>
          <p:cNvPr id="28" name="直線コネクタ 27"/>
          <p:cNvCxnSpPr>
            <a:stCxn id="5" idx="6"/>
            <a:endCxn id="23" idx="2"/>
          </p:cNvCxnSpPr>
          <p:nvPr/>
        </p:nvCxnSpPr>
        <p:spPr>
          <a:xfrm flipV="1">
            <a:off x="2314774" y="3222674"/>
            <a:ext cx="4392488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0" idx="6"/>
            <a:endCxn id="23" idx="1"/>
          </p:cNvCxnSpPr>
          <p:nvPr/>
        </p:nvCxnSpPr>
        <p:spPr>
          <a:xfrm>
            <a:off x="4292763" y="2307293"/>
            <a:ext cx="2530498" cy="6353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5" idx="5"/>
            <a:endCxn id="6" idx="1"/>
          </p:cNvCxnSpPr>
          <p:nvPr/>
        </p:nvCxnSpPr>
        <p:spPr>
          <a:xfrm>
            <a:off x="2198775" y="4294807"/>
            <a:ext cx="1021855" cy="7699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6" idx="6"/>
            <a:endCxn id="22" idx="2"/>
          </p:cNvCxnSpPr>
          <p:nvPr/>
        </p:nvCxnSpPr>
        <p:spPr>
          <a:xfrm flipV="1">
            <a:off x="3896719" y="5265204"/>
            <a:ext cx="1938460" cy="795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2" idx="7"/>
            <a:endCxn id="23" idx="3"/>
          </p:cNvCxnSpPr>
          <p:nvPr/>
        </p:nvCxnSpPr>
        <p:spPr>
          <a:xfrm flipV="1">
            <a:off x="6511268" y="3502719"/>
            <a:ext cx="311993" cy="1482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306787" y="2587338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31715" y="4687131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40151" y="53540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341765" y="37531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538202" y="1943706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844407" y="4056765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7805" y="3161027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27267" y="5399638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Goal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34005" y="1367820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11155" y="2307293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10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72012" y="5740829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DDDC-D2D1-4124-AE3E-F462405600B0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>
            <a:off x="4341765" y="1367820"/>
            <a:ext cx="4694731" cy="584775"/>
          </a:xfrm>
          <a:prstGeom prst="wedgeRoundRectCallout">
            <a:avLst>
              <a:gd name="adj1" fmla="val -43092"/>
              <a:gd name="adj2" fmla="val 867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A</a:t>
            </a:r>
            <a:r>
              <a:rPr lang="ja-JP" altLang="en-US" sz="2400" dirty="0" smtClean="0"/>
              <a:t>の遷移先のコストを更新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114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適用例（負の閉路なし）：</a:t>
            </a:r>
            <a:r>
              <a:rPr lang="en-US" altLang="ja-JP" dirty="0"/>
              <a:t>2</a:t>
            </a:r>
            <a:r>
              <a:rPr lang="ja-JP" altLang="en-US" dirty="0" smtClean="0"/>
              <a:t>ループ目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522686" y="3618718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6" name="円/楕円 5"/>
          <p:cNvSpPr/>
          <p:nvPr/>
        </p:nvSpPr>
        <p:spPr>
          <a:xfrm>
            <a:off x="3104631" y="4948741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500675" y="1911249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C</a:t>
            </a:r>
            <a:endParaRPr kumimoji="1" lang="ja-JP" altLang="en-US" sz="3600" dirty="0"/>
          </a:p>
        </p:txBody>
      </p:sp>
      <p:cxnSp>
        <p:nvCxnSpPr>
          <p:cNvPr id="19" name="直線コネクタ 18"/>
          <p:cNvCxnSpPr>
            <a:stCxn id="5" idx="7"/>
            <a:endCxn id="10" idx="3"/>
          </p:cNvCxnSpPr>
          <p:nvPr/>
        </p:nvCxnSpPr>
        <p:spPr>
          <a:xfrm flipV="1">
            <a:off x="2198775" y="2587338"/>
            <a:ext cx="1417899" cy="11473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5835179" y="4869160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E</a:t>
            </a:r>
            <a:endParaRPr kumimoji="1" lang="ja-JP" altLang="en-US" sz="3600" dirty="0"/>
          </a:p>
        </p:txBody>
      </p:sp>
      <p:sp>
        <p:nvSpPr>
          <p:cNvPr id="23" name="円/楕円 22"/>
          <p:cNvSpPr/>
          <p:nvPr/>
        </p:nvSpPr>
        <p:spPr>
          <a:xfrm>
            <a:off x="6707262" y="2826630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D</a:t>
            </a:r>
            <a:endParaRPr kumimoji="1" lang="ja-JP" altLang="en-US" sz="3600" dirty="0"/>
          </a:p>
        </p:txBody>
      </p:sp>
      <p:cxnSp>
        <p:nvCxnSpPr>
          <p:cNvPr id="28" name="直線コネクタ 27"/>
          <p:cNvCxnSpPr>
            <a:stCxn id="5" idx="6"/>
            <a:endCxn id="23" idx="2"/>
          </p:cNvCxnSpPr>
          <p:nvPr/>
        </p:nvCxnSpPr>
        <p:spPr>
          <a:xfrm flipV="1">
            <a:off x="2314774" y="3222674"/>
            <a:ext cx="4392488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0" idx="6"/>
            <a:endCxn id="23" idx="1"/>
          </p:cNvCxnSpPr>
          <p:nvPr/>
        </p:nvCxnSpPr>
        <p:spPr>
          <a:xfrm>
            <a:off x="4292763" y="2307293"/>
            <a:ext cx="2530498" cy="6353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5" idx="5"/>
            <a:endCxn id="6" idx="1"/>
          </p:cNvCxnSpPr>
          <p:nvPr/>
        </p:nvCxnSpPr>
        <p:spPr>
          <a:xfrm>
            <a:off x="2198775" y="4294807"/>
            <a:ext cx="1021855" cy="7699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6" idx="6"/>
            <a:endCxn id="22" idx="2"/>
          </p:cNvCxnSpPr>
          <p:nvPr/>
        </p:nvCxnSpPr>
        <p:spPr>
          <a:xfrm flipV="1">
            <a:off x="3896719" y="5265204"/>
            <a:ext cx="1938460" cy="795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2" idx="7"/>
            <a:endCxn id="23" idx="3"/>
          </p:cNvCxnSpPr>
          <p:nvPr/>
        </p:nvCxnSpPr>
        <p:spPr>
          <a:xfrm flipV="1">
            <a:off x="6511268" y="3502719"/>
            <a:ext cx="311993" cy="1482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306787" y="2587338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31715" y="4687131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40151" y="53540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341765" y="37531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538202" y="1943706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844407" y="4056765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7805" y="3161027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27267" y="5399638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Goal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34005" y="1367820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053070" y="2118562"/>
            <a:ext cx="298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4 = min(10, 2+2)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72012" y="5740829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195094" y="5877272"/>
            <a:ext cx="3337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9 = min(3+6, 10+4)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7452320" y="4243939"/>
            <a:ext cx="1644650" cy="1371723"/>
          </a:xfrm>
          <a:prstGeom prst="wedgeRoundRectCallout">
            <a:avLst>
              <a:gd name="adj1" fmla="val -20833"/>
              <a:gd name="adj2" fmla="val 692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計算</a:t>
            </a:r>
            <a:r>
              <a:rPr kumimoji="1" lang="ja-JP" altLang="en-US" sz="2400" dirty="0" smtClean="0"/>
              <a:t>順序によっては </a:t>
            </a:r>
            <a:r>
              <a:rPr kumimoji="1" lang="en-US" altLang="ja-JP" sz="2400" dirty="0" smtClean="0"/>
              <a:t>4+4</a:t>
            </a:r>
            <a:endParaRPr kumimoji="1" lang="ja-JP" altLang="en-US" sz="240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523A-C67E-4EAA-945E-3A58334932B5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29" name="角丸四角形吹き出し 28"/>
          <p:cNvSpPr/>
          <p:nvPr/>
        </p:nvSpPr>
        <p:spPr>
          <a:xfrm>
            <a:off x="4341765" y="1367820"/>
            <a:ext cx="4694731" cy="584775"/>
          </a:xfrm>
          <a:prstGeom prst="wedgeRoundRectCallout">
            <a:avLst>
              <a:gd name="adj1" fmla="val -43092"/>
              <a:gd name="adj2" fmla="val 867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A,B,C,D</a:t>
            </a:r>
            <a:r>
              <a:rPr lang="ja-JP" altLang="en-US" sz="2400" dirty="0" smtClean="0"/>
              <a:t>の遷移先のコストを更新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202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適用例（負の閉路なし）：</a:t>
            </a:r>
            <a:r>
              <a:rPr lang="en-US" altLang="ja-JP" dirty="0"/>
              <a:t>3</a:t>
            </a:r>
            <a:r>
              <a:rPr lang="ja-JP" altLang="en-US" dirty="0" smtClean="0"/>
              <a:t>ループ目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522686" y="3618718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6" name="円/楕円 5"/>
          <p:cNvSpPr/>
          <p:nvPr/>
        </p:nvSpPr>
        <p:spPr>
          <a:xfrm>
            <a:off x="3104631" y="4948741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500675" y="1911249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C</a:t>
            </a:r>
            <a:endParaRPr kumimoji="1" lang="ja-JP" altLang="en-US" sz="3600" dirty="0"/>
          </a:p>
        </p:txBody>
      </p:sp>
      <p:cxnSp>
        <p:nvCxnSpPr>
          <p:cNvPr id="19" name="直線コネクタ 18"/>
          <p:cNvCxnSpPr>
            <a:stCxn id="5" idx="7"/>
            <a:endCxn id="10" idx="3"/>
          </p:cNvCxnSpPr>
          <p:nvPr/>
        </p:nvCxnSpPr>
        <p:spPr>
          <a:xfrm flipV="1">
            <a:off x="2198775" y="2587338"/>
            <a:ext cx="1417899" cy="11473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5835179" y="4869160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E</a:t>
            </a:r>
            <a:endParaRPr kumimoji="1" lang="ja-JP" altLang="en-US" sz="3600" dirty="0"/>
          </a:p>
        </p:txBody>
      </p:sp>
      <p:sp>
        <p:nvSpPr>
          <p:cNvPr id="23" name="円/楕円 22"/>
          <p:cNvSpPr/>
          <p:nvPr/>
        </p:nvSpPr>
        <p:spPr>
          <a:xfrm>
            <a:off x="6707262" y="2826630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D</a:t>
            </a:r>
            <a:endParaRPr kumimoji="1" lang="ja-JP" altLang="en-US" sz="3600" dirty="0"/>
          </a:p>
        </p:txBody>
      </p:sp>
      <p:cxnSp>
        <p:nvCxnSpPr>
          <p:cNvPr id="28" name="直線コネクタ 27"/>
          <p:cNvCxnSpPr>
            <a:stCxn id="5" idx="6"/>
            <a:endCxn id="23" idx="2"/>
          </p:cNvCxnSpPr>
          <p:nvPr/>
        </p:nvCxnSpPr>
        <p:spPr>
          <a:xfrm flipV="1">
            <a:off x="2314774" y="3222674"/>
            <a:ext cx="4392488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0" idx="6"/>
            <a:endCxn id="23" idx="1"/>
          </p:cNvCxnSpPr>
          <p:nvPr/>
        </p:nvCxnSpPr>
        <p:spPr>
          <a:xfrm>
            <a:off x="4292763" y="2307293"/>
            <a:ext cx="2530498" cy="6353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5" idx="5"/>
            <a:endCxn id="6" idx="1"/>
          </p:cNvCxnSpPr>
          <p:nvPr/>
        </p:nvCxnSpPr>
        <p:spPr>
          <a:xfrm>
            <a:off x="2198775" y="4294807"/>
            <a:ext cx="1021855" cy="7699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6" idx="6"/>
            <a:endCxn id="22" idx="2"/>
          </p:cNvCxnSpPr>
          <p:nvPr/>
        </p:nvCxnSpPr>
        <p:spPr>
          <a:xfrm flipV="1">
            <a:off x="3896719" y="5265204"/>
            <a:ext cx="1938460" cy="795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2" idx="7"/>
            <a:endCxn id="23" idx="3"/>
          </p:cNvCxnSpPr>
          <p:nvPr/>
        </p:nvCxnSpPr>
        <p:spPr>
          <a:xfrm flipV="1">
            <a:off x="6511268" y="3502719"/>
            <a:ext cx="311993" cy="1482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306787" y="2587338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31715" y="4687131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40151" y="53540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341765" y="37531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538202" y="1943706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844407" y="4056765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7805" y="3161027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27267" y="5399638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Goal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34005" y="1367820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11154" y="2307293"/>
            <a:ext cx="186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4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72012" y="5740829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817938" y="5877272"/>
            <a:ext cx="2714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8 = min(9, 4+4)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086C-C150-46C4-8BD2-63A56C1E2453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29" name="角丸四角形吹き出し 28"/>
          <p:cNvSpPr/>
          <p:nvPr/>
        </p:nvSpPr>
        <p:spPr>
          <a:xfrm>
            <a:off x="4341765" y="1367820"/>
            <a:ext cx="4694731" cy="584775"/>
          </a:xfrm>
          <a:prstGeom prst="wedgeRoundRectCallout">
            <a:avLst>
              <a:gd name="adj1" fmla="val -43092"/>
              <a:gd name="adj2" fmla="val 867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A,B,C,D,E</a:t>
            </a:r>
            <a:r>
              <a:rPr lang="ja-JP" altLang="en-US" sz="2400" dirty="0" smtClean="0"/>
              <a:t>の遷移先のコストを更新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822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適用例（負の閉路なし）：</a:t>
            </a:r>
            <a:r>
              <a:rPr lang="en-US" altLang="ja-JP" dirty="0" smtClean="0"/>
              <a:t>4</a:t>
            </a:r>
            <a:r>
              <a:rPr lang="ja-JP" altLang="en-US" dirty="0" smtClean="0"/>
              <a:t>ループ目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522686" y="3618718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6" name="円/楕円 5"/>
          <p:cNvSpPr/>
          <p:nvPr/>
        </p:nvSpPr>
        <p:spPr>
          <a:xfrm>
            <a:off x="3104631" y="4948741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500675" y="1911249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C</a:t>
            </a:r>
            <a:endParaRPr kumimoji="1" lang="ja-JP" altLang="en-US" sz="3600" dirty="0"/>
          </a:p>
        </p:txBody>
      </p:sp>
      <p:cxnSp>
        <p:nvCxnSpPr>
          <p:cNvPr id="19" name="直線コネクタ 18"/>
          <p:cNvCxnSpPr>
            <a:stCxn id="5" idx="7"/>
            <a:endCxn id="10" idx="3"/>
          </p:cNvCxnSpPr>
          <p:nvPr/>
        </p:nvCxnSpPr>
        <p:spPr>
          <a:xfrm flipV="1">
            <a:off x="2198775" y="2587338"/>
            <a:ext cx="1417899" cy="11473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5835179" y="4869160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E</a:t>
            </a:r>
            <a:endParaRPr kumimoji="1" lang="ja-JP" altLang="en-US" sz="3600" dirty="0"/>
          </a:p>
        </p:txBody>
      </p:sp>
      <p:sp>
        <p:nvSpPr>
          <p:cNvPr id="23" name="円/楕円 22"/>
          <p:cNvSpPr/>
          <p:nvPr/>
        </p:nvSpPr>
        <p:spPr>
          <a:xfrm>
            <a:off x="6707262" y="2826630"/>
            <a:ext cx="792088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D</a:t>
            </a:r>
            <a:endParaRPr kumimoji="1" lang="ja-JP" altLang="en-US" sz="3600" dirty="0"/>
          </a:p>
        </p:txBody>
      </p:sp>
      <p:cxnSp>
        <p:nvCxnSpPr>
          <p:cNvPr id="28" name="直線コネクタ 27"/>
          <p:cNvCxnSpPr>
            <a:stCxn id="5" idx="6"/>
            <a:endCxn id="23" idx="2"/>
          </p:cNvCxnSpPr>
          <p:nvPr/>
        </p:nvCxnSpPr>
        <p:spPr>
          <a:xfrm flipV="1">
            <a:off x="2314774" y="3222674"/>
            <a:ext cx="4392488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0" idx="6"/>
            <a:endCxn id="23" idx="1"/>
          </p:cNvCxnSpPr>
          <p:nvPr/>
        </p:nvCxnSpPr>
        <p:spPr>
          <a:xfrm>
            <a:off x="4292763" y="2307293"/>
            <a:ext cx="2530498" cy="6353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5" idx="5"/>
            <a:endCxn id="6" idx="1"/>
          </p:cNvCxnSpPr>
          <p:nvPr/>
        </p:nvCxnSpPr>
        <p:spPr>
          <a:xfrm>
            <a:off x="2198775" y="4294807"/>
            <a:ext cx="1021855" cy="7699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6" idx="6"/>
            <a:endCxn id="22" idx="2"/>
          </p:cNvCxnSpPr>
          <p:nvPr/>
        </p:nvCxnSpPr>
        <p:spPr>
          <a:xfrm flipV="1">
            <a:off x="3896719" y="5265204"/>
            <a:ext cx="1938460" cy="795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2" idx="7"/>
            <a:endCxn id="23" idx="3"/>
          </p:cNvCxnSpPr>
          <p:nvPr/>
        </p:nvCxnSpPr>
        <p:spPr>
          <a:xfrm flipV="1">
            <a:off x="6511268" y="3502719"/>
            <a:ext cx="311993" cy="1482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306787" y="2587338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31715" y="4687131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40151" y="53540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341765" y="3753152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538202" y="1943706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844407" y="4056765"/>
            <a:ext cx="65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7805" y="3161027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27267" y="5399638"/>
            <a:ext cx="12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Goal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34005" y="1367820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11154" y="2307293"/>
            <a:ext cx="186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4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72012" y="5740829"/>
            <a:ext cx="88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67733" y="5740829"/>
            <a:ext cx="55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8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4341765" y="1367820"/>
            <a:ext cx="4694731" cy="584775"/>
          </a:xfrm>
          <a:prstGeom prst="wedgeRoundRectCallout">
            <a:avLst>
              <a:gd name="adj1" fmla="val -43092"/>
              <a:gd name="adj2" fmla="val 867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どの頂点も変化がないので終了</a:t>
            </a:r>
            <a:endParaRPr kumimoji="1" lang="ja-JP" altLang="en-US" sz="240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32C7-7CB9-4BCD-B58D-FE6DF030E24D}" type="datetime1">
              <a:rPr kumimoji="1" lang="ja-JP" altLang="en-US" smtClean="0"/>
              <a:t>2012/4/23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8337-534C-49F2-8988-87DE6D31856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13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913</Words>
  <Application>Microsoft Office PowerPoint</Application>
  <PresentationFormat>画面に合わせる (4:3)</PresentationFormat>
  <Paragraphs>384</Paragraphs>
  <Slides>21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​​テーマ</vt:lpstr>
      <vt:lpstr>最強の呪文 －ICPC 2010 国内予選 E問題－</vt:lpstr>
      <vt:lpstr>最強の呪文</vt:lpstr>
      <vt:lpstr>解決すべき問題点</vt:lpstr>
      <vt:lpstr>最短経路探索のアルゴリズム</vt:lpstr>
      <vt:lpstr>ベルマンフォード適用例（負の閉路なし）</vt:lpstr>
      <vt:lpstr>適用例（負の閉路なし）：1ループ目</vt:lpstr>
      <vt:lpstr>適用例（負の閉路なし）：2ループ目</vt:lpstr>
      <vt:lpstr>適用例（負の閉路なし）：3ループ目</vt:lpstr>
      <vt:lpstr>適用例（負の閉路なし）：4ループ目</vt:lpstr>
      <vt:lpstr>ベルマンフォード適用例（負の閉路あり）</vt:lpstr>
      <vt:lpstr>適用例（負の閉路あり）：1ループ目</vt:lpstr>
      <vt:lpstr>適用例（負の閉路あり）：2ループ目</vt:lpstr>
      <vt:lpstr>適用例（負の閉路あり）：3ループ目</vt:lpstr>
      <vt:lpstr>ベルマンフォード：4ループ目</vt:lpstr>
      <vt:lpstr>ベルマンフォード：5ループ目</vt:lpstr>
      <vt:lpstr>ベルマンフォードの擬似コード</vt:lpstr>
      <vt:lpstr>1. 途中経路と最終経路の問題</vt:lpstr>
      <vt:lpstr>2. 負の閉路（ループ）がある</vt:lpstr>
      <vt:lpstr>負の閉路の検出に必要なループ回数</vt:lpstr>
      <vt:lpstr>エッジの文字列長が6という制約</vt:lpstr>
      <vt:lpstr>解法のまとめ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最強の呪文の解法</dc:title>
  <dc:creator>exKAZUu</dc:creator>
  <cp:lastModifiedBy>exKAZUu</cp:lastModifiedBy>
  <cp:revision>34</cp:revision>
  <dcterms:created xsi:type="dcterms:W3CDTF">2012-04-23T00:52:20Z</dcterms:created>
  <dcterms:modified xsi:type="dcterms:W3CDTF">2012-04-23T05:44:50Z</dcterms:modified>
</cp:coreProperties>
</file>