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4660"/>
  </p:normalViewPr>
  <p:slideViewPr>
    <p:cSldViewPr>
      <p:cViewPr varScale="1">
        <p:scale>
          <a:sx n="126" d="100"/>
          <a:sy n="126" d="100"/>
        </p:scale>
        <p:origin x="-6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4D65-066A-411B-8E9D-F9ADEEB6B349}" type="datetimeFigureOut">
              <a:rPr kumimoji="1" lang="ja-JP" altLang="en-US" smtClean="0"/>
              <a:t>2012/5/21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1D63D-0F05-4D69-BC5F-E96DEB66C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0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1D63D-0F05-4D69-BC5F-E96DEB66C37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65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1D63D-0F05-4D69-BC5F-E96DEB66C37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65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DAF8A9-0FC3-4400-824C-B9C10860DA78}" type="datetimeFigureOut">
              <a:rPr kumimoji="1" lang="ja-JP" altLang="en-US" smtClean="0"/>
              <a:t>2012/5/21</a:t>
            </a:fld>
            <a:endParaRPr kumimoji="1"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F95EFB-59C8-4AAE-93B4-197915043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AF8A9-0FC3-4400-824C-B9C10860DA78}" type="datetimeFigureOut">
              <a:rPr kumimoji="1" lang="ja-JP" altLang="en-US" smtClean="0"/>
              <a:t>2012/5/21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5EFB-59C8-4AAE-93B4-197915043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AF8A9-0FC3-4400-824C-B9C10860DA78}" type="datetimeFigureOut">
              <a:rPr kumimoji="1" lang="ja-JP" altLang="en-US" smtClean="0"/>
              <a:t>2012/5/21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5EFB-59C8-4AAE-93B4-197915043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AF8A9-0FC3-4400-824C-B9C10860DA78}" type="datetimeFigureOut">
              <a:rPr kumimoji="1" lang="ja-JP" altLang="en-US" smtClean="0"/>
              <a:t>2012/5/21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5EFB-59C8-4AAE-93B4-197915043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AF8A9-0FC3-4400-824C-B9C10860DA78}" type="datetimeFigureOut">
              <a:rPr kumimoji="1" lang="ja-JP" altLang="en-US" smtClean="0"/>
              <a:t>2012/5/21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5EFB-59C8-4AAE-93B4-197915043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AF8A9-0FC3-4400-824C-B9C10860DA78}" type="datetimeFigureOut">
              <a:rPr kumimoji="1" lang="ja-JP" altLang="en-US" smtClean="0"/>
              <a:t>2012/5/21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5EFB-59C8-4AAE-93B4-197915043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AF8A9-0FC3-4400-824C-B9C10860DA78}" type="datetimeFigureOut">
              <a:rPr kumimoji="1" lang="ja-JP" altLang="en-US" smtClean="0"/>
              <a:t>2012/5/21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5EFB-59C8-4AAE-93B4-197915043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AF8A9-0FC3-4400-824C-B9C10860DA78}" type="datetimeFigureOut">
              <a:rPr kumimoji="1" lang="ja-JP" altLang="en-US" smtClean="0"/>
              <a:t>2012/5/21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5EFB-59C8-4AAE-93B4-197915043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AF8A9-0FC3-4400-824C-B9C10860DA78}" type="datetimeFigureOut">
              <a:rPr kumimoji="1" lang="ja-JP" altLang="en-US" smtClean="0"/>
              <a:t>2012/5/21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5EFB-59C8-4AAE-93B4-197915043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DAF8A9-0FC3-4400-824C-B9C10860DA78}" type="datetimeFigureOut">
              <a:rPr kumimoji="1" lang="ja-JP" altLang="en-US" smtClean="0"/>
              <a:t>2012/5/21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5EFB-59C8-4AAE-93B4-197915043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DAF8A9-0FC3-4400-824C-B9C10860DA78}" type="datetimeFigureOut">
              <a:rPr kumimoji="1" lang="ja-JP" altLang="en-US" smtClean="0"/>
              <a:t>2012/5/21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F95EFB-59C8-4AAE-93B4-197915043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DAF8A9-0FC3-4400-824C-B9C10860DA78}" type="datetimeFigureOut">
              <a:rPr kumimoji="1" lang="ja-JP" altLang="en-US" smtClean="0"/>
              <a:t>2012/5/21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F95EFB-59C8-4AAE-93B4-197915043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Cleaning Robot</a:t>
            </a:r>
            <a:br>
              <a:rPr kumimoji="1" lang="en-US" altLang="ja-JP" dirty="0" smtClean="0"/>
            </a:br>
            <a:r>
              <a:rPr lang="en-US" altLang="ja-JP" sz="4000" dirty="0" smtClean="0"/>
              <a:t>Problem F, ICPC Japan Domestic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　山名研究室　苑田 翔吾</a:t>
            </a:r>
            <a:endParaRPr kumimoji="1" lang="ja-JP" alt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3365268" y="4221088"/>
            <a:ext cx="3438980" cy="432048"/>
          </a:xfrm>
          <a:prstGeom prst="wedgeRectCallout">
            <a:avLst>
              <a:gd name="adj1" fmla="val -7393"/>
              <a:gd name="adj2" fmla="val -879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山名研究室</a:t>
            </a:r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唯一の良心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自称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3074" name="Picture 2" descr="http://www.weareelectricals.com/img.php/913122/thu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3048273" cy="270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9872" y="6372627"/>
            <a:ext cx="5631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http://judge.u-aizu.ac.jp/onlinejudge/description.jsp?id=1140&amp;lang=jp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35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78092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>
                <a:solidFill>
                  <a:srgbClr val="0070C0"/>
                </a:solidFill>
              </a:rPr>
              <a:t>Q3.</a:t>
            </a:r>
            <a:r>
              <a:rPr lang="ja-JP" altLang="en-US" sz="4800" dirty="0"/>
              <a:t>アルゴリズ</a:t>
            </a:r>
            <a:r>
              <a:rPr lang="ja-JP" altLang="en-US" sz="4800" dirty="0" smtClean="0"/>
              <a:t>ム</a:t>
            </a:r>
            <a:r>
              <a:rPr lang="ja-JP" altLang="en-US" sz="4800" dirty="0"/>
              <a:t>は？</a:t>
            </a:r>
            <a:endParaRPr kumimoji="1" lang="ja-JP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3810682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全探索とわかってもアルゴリズムがわからないとね！</a:t>
            </a:r>
            <a:endParaRPr kumimoji="1" lang="ja-JP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1799611" cy="199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759350"/>
            <a:ext cx="40014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&lt; </a:t>
            </a:r>
            <a:r>
              <a:rPr kumimoji="1" lang="ja-JP" altLang="en-US" dirty="0" smtClean="0"/>
              <a:t>じゃあ青井、</a:t>
            </a:r>
            <a:r>
              <a:rPr lang="ja-JP" altLang="en-US" dirty="0"/>
              <a:t>ちょっと</a:t>
            </a:r>
            <a:r>
              <a:rPr kumimoji="1" lang="ja-JP" altLang="en-US" dirty="0" smtClean="0"/>
              <a:t>説明してみろよ</a:t>
            </a:r>
            <a:r>
              <a:rPr lang="ja-JP" altLang="en-US" dirty="0"/>
              <a:t>。</a:t>
            </a:r>
            <a:endParaRPr kumimoji="1" lang="en-US" altLang="ja-JP" dirty="0" smtClean="0"/>
          </a:p>
        </p:txBody>
      </p:sp>
      <p:pic>
        <p:nvPicPr>
          <p:cNvPr id="8194" name="Picture 2" descr="http://www.first-jp.com/item-images/items/IT_2101KBY0013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90" y="1160748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5856" y="1484784"/>
            <a:ext cx="40126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青井先輩の良いところ、見てみたい！</a:t>
            </a:r>
            <a:r>
              <a:rPr kumimoji="1" lang="en-US" altLang="ja-JP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03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r>
              <a:rPr kumimoji="1" lang="ja-JP" altLang="en-US" sz="3200" dirty="0" smtClean="0"/>
              <a:t>ノード間の距離行列を作成する．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000" dirty="0" smtClean="0"/>
              <a:t>ノードとは，「ロボットの初期値」から「汚れたタオル」，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 smtClean="0"/>
              <a:t>「汚れたタオル」同士のことを呼ぶ．</a:t>
            </a:r>
            <a:endParaRPr lang="en-US" altLang="ja-JP" sz="2000" dirty="0" smtClean="0"/>
          </a:p>
          <a:p>
            <a:pPr marL="624078" indent="-514350">
              <a:buFont typeface="+mj-lt"/>
              <a:buAutoNum type="arabicPeriod"/>
            </a:pPr>
            <a:endParaRPr lang="en-US" altLang="ja-JP" sz="2000" dirty="0" smtClean="0"/>
          </a:p>
          <a:p>
            <a:pPr marL="624078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ja-JP" altLang="en-US" sz="3200" dirty="0" smtClean="0"/>
              <a:t>距離行列をもとに全探索を行う．</a:t>
            </a:r>
            <a:endParaRPr lang="en-US" altLang="ja-JP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方針　　</a:t>
            </a:r>
            <a:r>
              <a:rPr kumimoji="1" lang="ja-JP" altLang="en-US" dirty="0" smtClean="0">
                <a:solidFill>
                  <a:schemeClr val="bg2"/>
                </a:solidFill>
              </a:rPr>
              <a:t>～サルでもわかる！～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/>
              <a:t>ノード間の距</a:t>
            </a:r>
            <a:r>
              <a:rPr lang="ja-JP" altLang="en-US" sz="4400" dirty="0" smtClean="0"/>
              <a:t>離を求める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1284729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幅優先探索</a:t>
            </a:r>
            <a:endParaRPr kumimoji="1" lang="ja-JP" altLang="en-US" sz="4400" dirty="0"/>
          </a:p>
        </p:txBody>
      </p:sp>
      <p:sp>
        <p:nvSpPr>
          <p:cNvPr id="5" name="Right Arrow 4"/>
          <p:cNvSpPr/>
          <p:nvPr/>
        </p:nvSpPr>
        <p:spPr>
          <a:xfrm>
            <a:off x="2575089" y="1484784"/>
            <a:ext cx="576064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56342"/>
            <a:ext cx="10001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80928"/>
            <a:ext cx="9906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65971"/>
            <a:ext cx="9334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40" y="4365104"/>
            <a:ext cx="59436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76178"/>
            <a:ext cx="9906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908463" y="3356992"/>
            <a:ext cx="28803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ight Arrow 12"/>
          <p:cNvSpPr/>
          <p:nvPr/>
        </p:nvSpPr>
        <p:spPr>
          <a:xfrm>
            <a:off x="4644008" y="3356992"/>
            <a:ext cx="28803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ight Arrow 13"/>
          <p:cNvSpPr/>
          <p:nvPr/>
        </p:nvSpPr>
        <p:spPr>
          <a:xfrm>
            <a:off x="6516216" y="3356992"/>
            <a:ext cx="28803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ight Arrow 15"/>
          <p:cNvSpPr/>
          <p:nvPr/>
        </p:nvSpPr>
        <p:spPr>
          <a:xfrm>
            <a:off x="1411332" y="4952417"/>
            <a:ext cx="28803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4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6056" y="2410846"/>
            <a:ext cx="2664296" cy="208007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/>
              <a:t>[[</a:t>
            </a:r>
            <a:r>
              <a:rPr lang="en-US" altLang="ja-JP" dirty="0"/>
              <a:t>0, 4, 2, 6],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[</a:t>
            </a:r>
            <a:r>
              <a:rPr lang="en-US" altLang="ja-JP" dirty="0"/>
              <a:t>4, 0, 6, 2],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[</a:t>
            </a:r>
            <a:r>
              <a:rPr lang="en-US" altLang="ja-JP" dirty="0"/>
              <a:t>2, 6, 0, 4],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[</a:t>
            </a:r>
            <a:r>
              <a:rPr lang="en-US" altLang="ja-JP" dirty="0"/>
              <a:t>6, 2, 4, 0]]</a:t>
            </a:r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距離行列とは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84" y="2316384"/>
            <a:ext cx="8858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8084" y="44909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入力</a:t>
            </a:r>
            <a:endParaRPr kumimoji="1" lang="ja-JP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44909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距離行列</a:t>
            </a:r>
            <a:endParaRPr kumimoji="1" lang="ja-JP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94373" y="1906790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dist</a:t>
            </a:r>
            <a:r>
              <a:rPr lang="en-US" altLang="ja-JP" dirty="0" smtClean="0"/>
              <a:t> = </a:t>
            </a:r>
            <a:r>
              <a:rPr lang="en-US" altLang="ja-JP" b="1" dirty="0" smtClean="0"/>
              <a:t>new </a:t>
            </a:r>
            <a:r>
              <a:rPr lang="en-US" altLang="ja-JP" b="1" dirty="0" err="1" smtClean="0"/>
              <a:t>int</a:t>
            </a:r>
            <a:r>
              <a:rPr lang="en-US" altLang="ja-JP" b="1" dirty="0" smtClean="0"/>
              <a:t>[N][N]</a:t>
            </a:r>
            <a:endParaRPr lang="en-US" altLang="ja-JP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20072" y="1537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＝ノード数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57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距離行列をもとに全探索を行う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158" y="1556792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例）　「汚れたタイル」が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つだった場合．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S</a:t>
            </a:r>
            <a:r>
              <a:rPr lang="ja-JP" altLang="en-US" dirty="0" smtClean="0"/>
              <a:t>をスタート，</a:t>
            </a:r>
            <a:r>
              <a:rPr lang="ja-JP" altLang="en-US" dirty="0"/>
              <a:t>タイル</a:t>
            </a:r>
            <a:r>
              <a:rPr lang="ja-JP" altLang="en-US" dirty="0" smtClean="0"/>
              <a:t>１を１，</a:t>
            </a:r>
            <a:r>
              <a:rPr lang="ja-JP" altLang="en-US" dirty="0"/>
              <a:t>タイル</a:t>
            </a:r>
            <a:r>
              <a:rPr lang="ja-JP" altLang="en-US" dirty="0" smtClean="0"/>
              <a:t>２を２，</a:t>
            </a:r>
            <a:r>
              <a:rPr lang="ja-JP" altLang="en-US" dirty="0"/>
              <a:t>タイル</a:t>
            </a:r>
            <a:r>
              <a:rPr lang="ja-JP" altLang="en-US" dirty="0" smtClean="0"/>
              <a:t>３を３と表すと，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深さ優先探索の巡回方法は，</a:t>
            </a:r>
            <a:endParaRPr lang="en-US" altLang="ja-JP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123728" y="2816932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23828" y="2816932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23928" y="2816932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27884" y="3068960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27784" y="3068960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123728" y="3537012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023828" y="3537012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23928" y="3537012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27884" y="3789040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27784" y="3789040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123728" y="4329100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023828" y="4329100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923928" y="4329100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27884" y="4581128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27784" y="4581128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194622" y="4329100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094722" y="4329100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994822" y="4329100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598778" y="4581128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98678" y="4581128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194622" y="3548735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094722" y="3548735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994822" y="3548735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598778" y="3800763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98678" y="3800763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94622" y="2816932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094722" y="2816932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994822" y="2816932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598778" y="3068960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98678" y="3068960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259632" y="2816932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763688" y="3068960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259632" y="3537012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63688" y="3789040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259632" y="4329100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763688" y="4581128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294522" y="2816932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798578" y="3068960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294522" y="3537012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798578" y="3789040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294522" y="4329100"/>
            <a:ext cx="50405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98578" y="4581128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73423" y="5157192"/>
            <a:ext cx="530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巡回する時に移動距離を記憶しておき，</a:t>
            </a:r>
            <a:endParaRPr lang="en-US" altLang="ja-JP" dirty="0" smtClean="0"/>
          </a:p>
          <a:p>
            <a:r>
              <a:rPr lang="ja-JP" altLang="en-US" dirty="0"/>
              <a:t>最</a:t>
            </a:r>
            <a:r>
              <a:rPr lang="ja-JP" altLang="en-US" dirty="0" smtClean="0"/>
              <a:t>も小さい移動距離だった解を出力すれば良い．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143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本日のポイント！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189" y="2276872"/>
            <a:ext cx="8909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計算量に気を使おう！</a:t>
            </a:r>
            <a:endParaRPr kumimoji="1" lang="ja-JP" alt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4213830"/>
            <a:ext cx="68579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FF0000"/>
                </a:solidFill>
              </a:rPr>
              <a:t>12!</a:t>
            </a:r>
            <a:r>
              <a:rPr kumimoji="1" lang="ja-JP" altLang="en-US" sz="4000" dirty="0" smtClean="0">
                <a:solidFill>
                  <a:srgbClr val="FF0000"/>
                </a:solidFill>
              </a:rPr>
              <a:t>まで</a:t>
            </a:r>
            <a:r>
              <a:rPr kumimoji="1" lang="ja-JP" altLang="en-US" sz="4000" dirty="0" smtClean="0"/>
              <a:t>ならイケる！</a:t>
            </a:r>
            <a:r>
              <a:rPr kumimoji="1" lang="ja-JP" altLang="en-US" dirty="0" smtClean="0"/>
              <a:t>（</a:t>
            </a:r>
            <a:r>
              <a:rPr lang="en-US" altLang="ja-JP" dirty="0" smtClean="0"/>
              <a:t>50</a:t>
            </a:r>
            <a:r>
              <a:rPr lang="ja-JP" altLang="en-US" dirty="0"/>
              <a:t>秒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sz="4000" dirty="0" smtClean="0">
                <a:solidFill>
                  <a:srgbClr val="FF0000"/>
                </a:solidFill>
              </a:rPr>
              <a:t>13!</a:t>
            </a:r>
            <a:r>
              <a:rPr lang="ja-JP" altLang="en-US" sz="4000" dirty="0" smtClean="0"/>
              <a:t>は一考の余地あり！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</a:t>
            </a:r>
            <a:r>
              <a:rPr lang="ja-JP" altLang="en-US" dirty="0" smtClean="0"/>
              <a:t>分）</a:t>
            </a:r>
            <a:endParaRPr lang="en-US" altLang="ja-JP" sz="4000" dirty="0" smtClean="0"/>
          </a:p>
          <a:p>
            <a:r>
              <a:rPr kumimoji="1" lang="en-US" altLang="ja-JP" sz="4000" dirty="0" smtClean="0">
                <a:solidFill>
                  <a:srgbClr val="FF0000"/>
                </a:solidFill>
              </a:rPr>
              <a:t>14!</a:t>
            </a:r>
            <a:r>
              <a:rPr kumimoji="1" lang="ja-JP" altLang="en-US" sz="4000" dirty="0" smtClean="0">
                <a:solidFill>
                  <a:srgbClr val="FF0000"/>
                </a:solidFill>
              </a:rPr>
              <a:t>以上</a:t>
            </a:r>
            <a:r>
              <a:rPr kumimoji="1" lang="ja-JP" altLang="en-US" sz="4000" dirty="0" smtClean="0"/>
              <a:t>はやめておけ！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分）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78904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ICPC</a:t>
            </a:r>
            <a:r>
              <a:rPr kumimoji="1" lang="ja-JP" altLang="en-US" sz="2800" dirty="0" smtClean="0"/>
              <a:t>において，</a:t>
            </a:r>
            <a:endParaRPr kumimoji="1" lang="ja-JP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75362" y="6147599"/>
            <a:ext cx="763821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参</a:t>
            </a:r>
            <a:r>
              <a:rPr lang="ja-JP" altLang="en-US" dirty="0" smtClean="0"/>
              <a:t>考</a:t>
            </a:r>
            <a:r>
              <a:rPr lang="en-US" altLang="ja-JP" dirty="0" smtClean="0"/>
              <a:t>URL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http</a:t>
            </a:r>
            <a:r>
              <a:rPr lang="en-US" altLang="ja-JP" dirty="0"/>
              <a:t>://www.deqnotes.net/acmicpc/2688</a:t>
            </a:r>
            <a:r>
              <a:rPr lang="en-US" altLang="ja-JP" dirty="0" smtClean="0"/>
              <a:t>/</a:t>
            </a:r>
          </a:p>
          <a:p>
            <a:r>
              <a:rPr lang="ja-JP" altLang="en-US" dirty="0" smtClean="0"/>
              <a:t>　　　　　　　</a:t>
            </a:r>
            <a:r>
              <a:rPr lang="en-US" altLang="ja-JP" dirty="0" smtClean="0"/>
              <a:t>http</a:t>
            </a:r>
            <a:r>
              <a:rPr lang="en-US" altLang="ja-JP" dirty="0"/>
              <a:t>://d.hatena.ne.jp/nanikaka/20111124/1322075319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369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F:Cleaning Robot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1371" y="6093295"/>
            <a:ext cx="5631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http://judge.u-aizu.ac.jp/onlinejudge/description.jsp?id=1140&amp;lang=jp</a:t>
            </a:r>
            <a:endParaRPr lang="ja-JP" altLang="en-US" sz="1200" dirty="0"/>
          </a:p>
          <a:p>
            <a:endParaRPr kumimoji="1" lang="ja-JP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8858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115616" y="1474575"/>
            <a:ext cx="136105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61047" y="1474575"/>
            <a:ext cx="136105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349" y="21328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09" y="2132856"/>
            <a:ext cx="8858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6252769" y="1474575"/>
            <a:ext cx="136105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8 step</a:t>
            </a:r>
            <a:endParaRPr kumimoji="1" lang="ja-JP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85093" y="3645024"/>
            <a:ext cx="22332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3872" y="3147268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360935" y="3108983"/>
            <a:ext cx="0" cy="4257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544" y="4509120"/>
            <a:ext cx="3193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 </a:t>
            </a:r>
            <a:r>
              <a:rPr lang="en-US" altLang="ja-JP" dirty="0"/>
              <a:t>'</a:t>
            </a:r>
            <a:r>
              <a:rPr lang="en-US" altLang="ja-JP" dirty="0" smtClean="0"/>
              <a:t>.</a:t>
            </a:r>
            <a:r>
              <a:rPr lang="en-US" altLang="ja-JP" dirty="0"/>
              <a:t>' : </a:t>
            </a:r>
            <a:r>
              <a:rPr lang="ja-JP" altLang="en-US" dirty="0"/>
              <a:t>きれいなタイル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en-US" altLang="ja-JP" dirty="0"/>
              <a:t>'</a:t>
            </a:r>
            <a:r>
              <a:rPr lang="ja-JP" altLang="en-US" dirty="0" smtClean="0"/>
              <a:t>*</a:t>
            </a:r>
            <a:r>
              <a:rPr lang="en-US" altLang="ja-JP" dirty="0"/>
              <a:t>' : </a:t>
            </a:r>
            <a:r>
              <a:rPr lang="ja-JP" altLang="en-US" dirty="0"/>
              <a:t>汚れたタイル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en-US" altLang="ja-JP" dirty="0"/>
              <a:t>'</a:t>
            </a:r>
            <a:r>
              <a:rPr lang="en-US" altLang="ja-JP" dirty="0" smtClean="0"/>
              <a:t>x</a:t>
            </a:r>
            <a:r>
              <a:rPr lang="en-US" altLang="ja-JP" dirty="0"/>
              <a:t>' : </a:t>
            </a:r>
            <a:r>
              <a:rPr lang="ja-JP" altLang="en-US" dirty="0"/>
              <a:t>家具（障害物）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en-US" altLang="ja-JP" dirty="0"/>
              <a:t>'</a:t>
            </a:r>
            <a:r>
              <a:rPr lang="en-US" altLang="ja-JP" dirty="0" smtClean="0"/>
              <a:t>o</a:t>
            </a:r>
            <a:r>
              <a:rPr lang="en-US" altLang="ja-JP" dirty="0"/>
              <a:t>' : </a:t>
            </a:r>
            <a:r>
              <a:rPr lang="ja-JP" altLang="en-US" dirty="0"/>
              <a:t>ロボット（初期位置を表す）</a:t>
            </a:r>
            <a:endParaRPr kumimoji="1" lang="ja-JP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20096" y="4348431"/>
            <a:ext cx="136105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97503" y="4941168"/>
            <a:ext cx="5235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ロボットが「汚れたタイル」の上へ動くと，清掃され「きれいなタイル」になる．</a:t>
            </a:r>
            <a:endParaRPr lang="en-US" altLang="ja-JP" sz="1200" dirty="0" smtClean="0"/>
          </a:p>
          <a:p>
            <a:r>
              <a:rPr lang="ja-JP" altLang="en-US" sz="1200" dirty="0" smtClean="0"/>
              <a:t>ロボットを縦横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マスずつ動かして，全ての「汚れたタイル」を</a:t>
            </a:r>
            <a:endParaRPr lang="en-US" altLang="ja-JP" sz="1200" dirty="0" smtClean="0"/>
          </a:p>
          <a:p>
            <a:r>
              <a:rPr lang="ja-JP" altLang="en-US" sz="1200" dirty="0" smtClean="0"/>
              <a:t>「きれいなタイル」にしなさい．</a:t>
            </a:r>
            <a:endParaRPr lang="en-US" altLang="ja-JP" sz="1200" dirty="0" smtClean="0"/>
          </a:p>
          <a:p>
            <a:r>
              <a:rPr lang="ja-JP" altLang="en-US" sz="1200" dirty="0" smtClean="0"/>
              <a:t>そ</a:t>
            </a:r>
            <a:r>
              <a:rPr lang="ja-JP" altLang="en-US" sz="1200" dirty="0"/>
              <a:t>れぞれのマップについて，掃除ロボットの最少移動回数を出力しなさい． </a:t>
            </a:r>
            <a:endParaRPr lang="en-US" altLang="ja-JP" sz="1200" dirty="0" smtClean="0"/>
          </a:p>
          <a:p>
            <a:r>
              <a:rPr lang="ja-JP" altLang="en-US" sz="1200" dirty="0" smtClean="0"/>
              <a:t>も</a:t>
            </a:r>
            <a:r>
              <a:rPr lang="ja-JP" altLang="en-US" sz="1200" dirty="0"/>
              <a:t>しロボットが到達できない「汚れたタイル」がある場合は，</a:t>
            </a:r>
            <a:r>
              <a:rPr lang="en-US" altLang="ja-JP" sz="1200" dirty="0"/>
              <a:t>-1</a:t>
            </a:r>
            <a:r>
              <a:rPr lang="ja-JP" altLang="en-US" sz="1200" dirty="0"/>
              <a:t>を出力</a:t>
            </a:r>
            <a:r>
              <a:rPr lang="ja-JP" altLang="en-US" sz="1200" dirty="0" smtClean="0"/>
              <a:t>しな</a:t>
            </a:r>
            <a:r>
              <a:rPr lang="ja-JP" altLang="en-US" sz="1200" dirty="0"/>
              <a:t>さい．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90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6407" y="2185717"/>
            <a:ext cx="24482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600" dirty="0" smtClean="0"/>
              <a:t>全</a:t>
            </a:r>
            <a:endParaRPr kumimoji="1" lang="ja-JP" altLang="en-US" sz="16600" dirty="0"/>
          </a:p>
        </p:txBody>
      </p:sp>
      <p:sp>
        <p:nvSpPr>
          <p:cNvPr id="5" name="TextBox 4"/>
          <p:cNvSpPr txBox="1"/>
          <p:nvPr/>
        </p:nvSpPr>
        <p:spPr>
          <a:xfrm>
            <a:off x="3494679" y="2185717"/>
            <a:ext cx="24482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600" dirty="0" smtClean="0"/>
              <a:t>探</a:t>
            </a:r>
            <a:endParaRPr kumimoji="1" lang="ja-JP" altLang="en-US" sz="16600" dirty="0"/>
          </a:p>
        </p:txBody>
      </p:sp>
      <p:sp>
        <p:nvSpPr>
          <p:cNvPr id="7" name="TextBox 6"/>
          <p:cNvSpPr txBox="1"/>
          <p:nvPr/>
        </p:nvSpPr>
        <p:spPr>
          <a:xfrm>
            <a:off x="5003985" y="5677464"/>
            <a:ext cx="3696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 smtClean="0"/>
              <a:t>全探索なら皆わかりますよね！？</a:t>
            </a:r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以上で今回の説明を終わりま</a:t>
            </a:r>
            <a:r>
              <a:rPr kumimoji="1" lang="ja-JP" altLang="en-US" dirty="0" smtClean="0"/>
              <a:t>す．</a:t>
            </a:r>
            <a:endParaRPr kumimoji="1" lang="en-US" altLang="ja-JP" dirty="0" smtClean="0"/>
          </a:p>
          <a:p>
            <a:pPr algn="r"/>
            <a:r>
              <a:rPr lang="ja-JP" altLang="en-US" dirty="0"/>
              <a:t>苑</a:t>
            </a:r>
            <a:r>
              <a:rPr lang="ja-JP" altLang="en-US" dirty="0" smtClean="0"/>
              <a:t>田</a:t>
            </a:r>
            <a:r>
              <a:rPr lang="ja-JP" altLang="en-US" dirty="0"/>
              <a:t>先</a:t>
            </a:r>
            <a:r>
              <a:rPr lang="ja-JP" altLang="en-US" dirty="0" smtClean="0"/>
              <a:t>生の次回作にご期待下さ</a:t>
            </a:r>
            <a:r>
              <a:rPr lang="ja-JP" altLang="en-US" dirty="0" smtClean="0"/>
              <a:t>い．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99332" y="4540208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～</a:t>
            </a:r>
            <a:r>
              <a:rPr kumimoji="1" lang="en-US" altLang="ja-JP" sz="3200" dirty="0" smtClean="0"/>
              <a:t>END</a:t>
            </a:r>
            <a:r>
              <a:rPr kumimoji="1" lang="ja-JP" altLang="en-US" sz="3200" dirty="0" smtClean="0"/>
              <a:t>～</a:t>
            </a:r>
            <a:endParaRPr kumimoji="1" lang="ja-JP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177281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ぜ　ん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5926" y="177281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た　ん</a:t>
            </a:r>
            <a:endParaRPr kumimoji="1" lang="ja-JP" altLang="en-US" dirty="0"/>
          </a:p>
        </p:txBody>
      </p:sp>
      <p:pic>
        <p:nvPicPr>
          <p:cNvPr id="2050" name="Picture 2" descr="http://www.eonet.ne.jp/~paburofu/gyakuten/image/matt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2564487" cy="386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rdotlife.com/wp-content/uploads/2012/02/screensho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1" y="2708920"/>
            <a:ext cx="4545375" cy="30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-108520" y="-27384"/>
            <a:ext cx="9505056" cy="698477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169668"/>
            <a:ext cx="8097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HG明朝E" pitchFamily="17" charset="-128"/>
                <a:ea typeface="HG明朝E" pitchFamily="17" charset="-128"/>
              </a:rPr>
              <a:t>全探索をして良いヤツは，</a:t>
            </a:r>
            <a:endParaRPr kumimoji="1" lang="en-US" altLang="ja-JP" sz="3200" dirty="0" smtClean="0">
              <a:solidFill>
                <a:schemeClr val="bg1"/>
              </a:solidFill>
              <a:latin typeface="HG明朝E" pitchFamily="17" charset="-128"/>
              <a:ea typeface="HG明朝E" pitchFamily="17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340" y="4059919"/>
            <a:ext cx="8097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solidFill>
                  <a:schemeClr val="bg1"/>
                </a:solidFill>
                <a:latin typeface="HG明朝E" pitchFamily="17" charset="-128"/>
                <a:ea typeface="HG明朝E" pitchFamily="17" charset="-128"/>
              </a:rPr>
              <a:t>苑田 翔吾 </a:t>
            </a:r>
            <a:r>
              <a:rPr kumimoji="1" lang="en-US" altLang="ja-JP" sz="4000" dirty="0" smtClean="0">
                <a:solidFill>
                  <a:schemeClr val="bg1"/>
                </a:solidFill>
                <a:latin typeface="HG明朝E" pitchFamily="17" charset="-128"/>
                <a:ea typeface="HG明朝E" pitchFamily="17" charset="-128"/>
              </a:rPr>
              <a:t>(1989 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HG明朝E" pitchFamily="17" charset="-128"/>
                <a:ea typeface="HG明朝E" pitchFamily="17" charset="-128"/>
              </a:rPr>
              <a:t>～</a:t>
            </a:r>
            <a:r>
              <a:rPr kumimoji="1" lang="en-US" altLang="ja-JP" sz="4000" dirty="0" smtClean="0">
                <a:solidFill>
                  <a:schemeClr val="bg1"/>
                </a:solidFill>
                <a:latin typeface="HG明朝E" pitchFamily="17" charset="-128"/>
                <a:ea typeface="HG明朝E" pitchFamily="17" charset="-128"/>
              </a:rPr>
              <a:t> 2067)</a:t>
            </a:r>
            <a:endParaRPr kumimoji="1" lang="ja-JP" altLang="en-US" sz="4000" dirty="0">
              <a:solidFill>
                <a:schemeClr val="bg1"/>
              </a:solidFill>
              <a:latin typeface="HG明朝E" pitchFamily="17" charset="-128"/>
              <a:ea typeface="HG明朝E" pitchFamily="17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959" y="2843515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bg1"/>
                </a:solidFill>
                <a:latin typeface="HG明朝E" pitchFamily="17" charset="-128"/>
                <a:ea typeface="HG明朝E" pitchFamily="17" charset="-128"/>
              </a:rPr>
              <a:t>計算量を見積もることができるヤツだけだ．</a:t>
            </a:r>
            <a:endParaRPr lang="ja-JP" altLang="en-US" sz="3200" dirty="0">
              <a:latin typeface="HG明朝E" pitchFamily="17" charset="-128"/>
              <a:ea typeface="HG明朝E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36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780928"/>
            <a:ext cx="914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>
                <a:solidFill>
                  <a:srgbClr val="0070C0"/>
                </a:solidFill>
              </a:rPr>
              <a:t>Q1.</a:t>
            </a:r>
            <a:r>
              <a:rPr lang="ja-JP" altLang="en-US" sz="4800" dirty="0"/>
              <a:t>全探索</a:t>
            </a:r>
            <a:r>
              <a:rPr lang="ja-JP" altLang="en-US" sz="4800" dirty="0" smtClean="0"/>
              <a:t>で本当に終</a:t>
            </a:r>
            <a:r>
              <a:rPr lang="ja-JP" altLang="en-US" sz="4800" dirty="0"/>
              <a:t>わるかな？</a:t>
            </a:r>
            <a:endParaRPr kumimoji="1" lang="ja-JP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3810682"/>
            <a:ext cx="528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今回の計算量は？どうやって計算すれば良いかな？</a:t>
            </a:r>
            <a:endParaRPr kumimoji="1" lang="ja-JP" altLang="en-US" dirty="0"/>
          </a:p>
        </p:txBody>
      </p:sp>
      <p:sp>
        <p:nvSpPr>
          <p:cNvPr id="6" name="AutoShape 2" descr="http://www.fumira.jp/cut/gakkou/img/jyugyo_soft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AutoShape 4" descr="http://www.fumira.jp/cut/gakkou/img/jyugyo_soft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1799611" cy="199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27591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巡</a:t>
            </a:r>
            <a:r>
              <a:rPr lang="ja-JP" altLang="en-US" sz="3200" dirty="0" smtClean="0"/>
              <a:t>回</a:t>
            </a:r>
            <a:r>
              <a:rPr lang="ja-JP" altLang="en-US" sz="3200" dirty="0"/>
              <a:t>セールスマ</a:t>
            </a:r>
            <a:r>
              <a:rPr lang="ja-JP" altLang="en-US" sz="3200" dirty="0" smtClean="0"/>
              <a:t>ン</a:t>
            </a:r>
            <a:r>
              <a:rPr lang="ja-JP" altLang="en-US" sz="3200" dirty="0"/>
              <a:t>問</a:t>
            </a:r>
            <a:r>
              <a:rPr lang="ja-JP" altLang="en-US" sz="3200" dirty="0" smtClean="0"/>
              <a:t>題</a:t>
            </a:r>
            <a:endParaRPr lang="en-US" altLang="ja-JP" sz="3200" dirty="0" smtClean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（ただし，スタート地点に戻る必要なし）</a:t>
            </a:r>
            <a:endParaRPr lang="en-US" altLang="ja-JP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lang="ja-JP" altLang="en-US" dirty="0" smtClean="0"/>
              <a:t>の</a:t>
            </a:r>
            <a:r>
              <a:rPr lang="ja-JP" altLang="en-US" dirty="0"/>
              <a:t>計算</a:t>
            </a:r>
            <a:r>
              <a:rPr lang="ja-JP" altLang="en-US" dirty="0" smtClean="0"/>
              <a:t>量</a:t>
            </a:r>
            <a:endParaRPr kumimoji="1" lang="ja-JP" alt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7544" y="2959220"/>
            <a:ext cx="8229600" cy="122759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sz="3200" dirty="0"/>
              <a:t>計算量は「汚れたタオル」の数の順</a:t>
            </a:r>
            <a:r>
              <a:rPr lang="ja-JP" altLang="en-US" sz="3200" dirty="0" smtClean="0"/>
              <a:t>列．</a:t>
            </a:r>
            <a:endParaRPr lang="en-US" altLang="ja-JP" sz="3200" dirty="0"/>
          </a:p>
          <a:p>
            <a:r>
              <a:rPr lang="ja-JP" altLang="en-US" sz="3200" dirty="0"/>
              <a:t>今回の場</a:t>
            </a:r>
            <a:r>
              <a:rPr lang="ja-JP" altLang="en-US" sz="3200" dirty="0" smtClean="0"/>
              <a:t>合，最</a:t>
            </a:r>
            <a:r>
              <a:rPr lang="ja-JP" altLang="en-US" sz="3200" dirty="0"/>
              <a:t>大</a:t>
            </a:r>
            <a:r>
              <a:rPr lang="en-US" altLang="ja-JP" sz="3200" dirty="0">
                <a:solidFill>
                  <a:srgbClr val="FF0000"/>
                </a:solidFill>
              </a:rPr>
              <a:t>10!</a:t>
            </a:r>
            <a:r>
              <a:rPr lang="ja-JP" altLang="en-US" sz="3200" dirty="0"/>
              <a:t>とな</a:t>
            </a:r>
            <a:r>
              <a:rPr lang="ja-JP" altLang="en-US" sz="3200" dirty="0" smtClean="0"/>
              <a:t>る．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7267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どれぐらい大きい数なの？</a:t>
            </a:r>
            <a:endParaRPr kumimoji="1" lang="ja-JP" alt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484353"/>
              </p:ext>
            </p:extLst>
          </p:nvPr>
        </p:nvGraphicFramePr>
        <p:xfrm>
          <a:off x="1524000" y="1397000"/>
          <a:ext cx="6096000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289246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階乗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計算量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概算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4!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120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6!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720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7!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5.040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40,320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362,880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dirty="0" smtClean="0"/>
                        <a:t>3,628,800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dirty="0" smtClean="0"/>
                        <a:t>4M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11!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dirty="0" smtClean="0"/>
                        <a:t>39,916,800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dirty="0" smtClean="0"/>
                        <a:t>40M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12!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dirty="0" smtClean="0"/>
                        <a:t>479,001,600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dirty="0" smtClean="0"/>
                        <a:t>500M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dirty="0" smtClean="0"/>
                        <a:t>6,227,020,800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dirty="0" smtClean="0"/>
                        <a:t>6G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14!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dirty="0" smtClean="0"/>
                        <a:t>87,178,291,200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dirty="0" smtClean="0"/>
                        <a:t>90G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8924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15!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dirty="0" smtClean="0"/>
                        <a:t>1,307,674,368,000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1T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755576" y="4581128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2780928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>
                <a:solidFill>
                  <a:srgbClr val="0070C0"/>
                </a:solidFill>
              </a:rPr>
              <a:t>Q2.</a:t>
            </a:r>
            <a:r>
              <a:rPr kumimoji="1" lang="en-US" altLang="ja-JP" sz="4800" dirty="0" smtClean="0"/>
              <a:t>10!</a:t>
            </a:r>
            <a:r>
              <a:rPr kumimoji="1" lang="ja-JP" altLang="en-US" sz="4800" dirty="0" smtClean="0"/>
              <a:t>って計算終わる？</a:t>
            </a:r>
            <a:endParaRPr kumimoji="1" lang="ja-JP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3810682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もし，</a:t>
            </a:r>
            <a:r>
              <a:rPr kumimoji="1" lang="en-US" altLang="ja-JP" dirty="0" smtClean="0"/>
              <a:t>ICPC</a:t>
            </a:r>
            <a:r>
              <a:rPr kumimoji="1" lang="ja-JP" altLang="en-US" dirty="0" smtClean="0"/>
              <a:t>でこういう問題出たらどうしますか？</a:t>
            </a:r>
            <a:endParaRPr kumimoji="1" lang="ja-JP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1799611" cy="199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171807"/>
          </a:xfrm>
        </p:spPr>
        <p:txBody>
          <a:bodyPr>
            <a:noAutofit/>
          </a:bodyPr>
          <a:lstStyle/>
          <a:p>
            <a:r>
              <a:rPr lang="de-DE" altLang="ja-JP" sz="2000" dirty="0" smtClean="0"/>
              <a:t> 8</a:t>
            </a:r>
            <a:r>
              <a:rPr lang="de-DE" altLang="ja-JP" sz="2000" dirty="0"/>
              <a:t>! =            40,320</a:t>
            </a:r>
          </a:p>
          <a:p>
            <a:r>
              <a:rPr lang="de-DE" altLang="ja-JP" sz="2000" dirty="0"/>
              <a:t> 9! =           </a:t>
            </a:r>
            <a:r>
              <a:rPr lang="de-DE" altLang="ja-JP" sz="2000" dirty="0" smtClean="0"/>
              <a:t>362,880                         =&gt;  50ms</a:t>
            </a:r>
            <a:endParaRPr lang="de-DE" altLang="ja-JP" sz="2000" dirty="0"/>
          </a:p>
          <a:p>
            <a:r>
              <a:rPr lang="de-DE" altLang="ja-JP" sz="2000" dirty="0"/>
              <a:t>10! =         3,628,800 </a:t>
            </a:r>
            <a:r>
              <a:rPr lang="de-DE" altLang="ja-JP" sz="2000" dirty="0" smtClean="0"/>
              <a:t>       =   4M     =&gt;  333ms</a:t>
            </a:r>
            <a:endParaRPr lang="de-DE" altLang="ja-JP" sz="2000" dirty="0"/>
          </a:p>
          <a:p>
            <a:r>
              <a:rPr lang="de-DE" altLang="ja-JP" sz="2000" dirty="0"/>
              <a:t>11! =        </a:t>
            </a:r>
            <a:r>
              <a:rPr lang="de-DE" altLang="ja-JP" sz="2000" dirty="0" smtClean="0"/>
              <a:t>39,916,800       </a:t>
            </a:r>
            <a:r>
              <a:rPr lang="de-DE" altLang="ja-JP" sz="2000" dirty="0"/>
              <a:t>=  </a:t>
            </a:r>
            <a:r>
              <a:rPr lang="de-DE" altLang="ja-JP" sz="2000" dirty="0" smtClean="0"/>
              <a:t>40M    =&gt;  4000ms</a:t>
            </a:r>
            <a:endParaRPr lang="de-DE" altLang="ja-JP" sz="2000" dirty="0"/>
          </a:p>
          <a:p>
            <a:r>
              <a:rPr lang="de-DE" altLang="ja-JP" sz="2000" dirty="0"/>
              <a:t>12! =       479,001,600 </a:t>
            </a:r>
            <a:r>
              <a:rPr lang="de-DE" altLang="ja-JP" sz="2000" dirty="0" smtClean="0"/>
              <a:t>     = 500M   =&gt;  50000ms</a:t>
            </a:r>
            <a:endParaRPr lang="de-DE" altLang="ja-JP" sz="2000" dirty="0"/>
          </a:p>
          <a:p>
            <a:r>
              <a:rPr lang="de-DE" altLang="ja-JP" sz="2000" dirty="0"/>
              <a:t>13! =     </a:t>
            </a:r>
            <a:r>
              <a:rPr lang="de-DE" altLang="ja-JP" sz="2000" dirty="0" smtClean="0"/>
              <a:t>6,227,020,800     </a:t>
            </a:r>
            <a:r>
              <a:rPr lang="de-DE" altLang="ja-JP" sz="2000" dirty="0"/>
              <a:t>=   </a:t>
            </a:r>
            <a:r>
              <a:rPr lang="de-DE" altLang="ja-JP" sz="2000" dirty="0" smtClean="0"/>
              <a:t>6G     =&gt; 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(600s)   =&gt; </a:t>
            </a:r>
            <a:r>
              <a:rPr lang="ja-JP" altLang="en-US" sz="2000" dirty="0" smtClean="0"/>
              <a:t>アリ</a:t>
            </a:r>
            <a:r>
              <a:rPr lang="ja-JP" altLang="en-US" sz="2000" dirty="0"/>
              <a:t>？</a:t>
            </a:r>
            <a:endParaRPr lang="de-DE" altLang="ja-JP" sz="2000" dirty="0"/>
          </a:p>
          <a:p>
            <a:r>
              <a:rPr lang="de-DE" altLang="ja-JP" sz="2000" dirty="0"/>
              <a:t>14! =    87,178,291,200 </a:t>
            </a:r>
            <a:r>
              <a:rPr lang="de-DE" altLang="ja-JP" sz="2000" dirty="0" smtClean="0"/>
              <a:t>   =  90G    =&gt;  (9000s) =&gt; </a:t>
            </a:r>
            <a:r>
              <a:rPr lang="ja-JP" altLang="en-US" sz="2000" dirty="0" smtClean="0"/>
              <a:t>無理</a:t>
            </a:r>
            <a:endParaRPr lang="en-US" altLang="ja-JP" sz="2000" dirty="0"/>
          </a:p>
          <a:p>
            <a:r>
              <a:rPr lang="de-DE" altLang="ja-JP" sz="2000" dirty="0" smtClean="0"/>
              <a:t>15! = 1,307,674,368,000  =   1T     =&gt; </a:t>
            </a:r>
            <a:r>
              <a:rPr lang="ja-JP" altLang="en-US" sz="2000" dirty="0" smtClean="0"/>
              <a:t>＼</a:t>
            </a:r>
            <a:r>
              <a:rPr lang="en-US" altLang="ja-JP" sz="2000" dirty="0" smtClean="0"/>
              <a:t>(^o^)</a:t>
            </a:r>
            <a:r>
              <a:rPr lang="ja-JP" altLang="en-US" sz="2000" dirty="0" smtClean="0"/>
              <a:t>／</a:t>
            </a:r>
            <a:r>
              <a:rPr lang="en-US" altLang="ja-JP" sz="2000" dirty="0" smtClean="0"/>
              <a:t>=&gt; </a:t>
            </a:r>
            <a:r>
              <a:rPr lang="ja-JP" altLang="en-US" sz="2000" dirty="0" smtClean="0"/>
              <a:t>オワタ</a:t>
            </a:r>
            <a:endParaRPr lang="en-US" altLang="ja-JP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どれぐらい大きい数なの？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941167"/>
            <a:ext cx="8292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</a:rPr>
              <a:t>10!</a:t>
            </a:r>
            <a:r>
              <a:rPr kumimoji="1" lang="ja-JP" altLang="en-US" sz="6000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6000" dirty="0" smtClean="0"/>
              <a:t>イケんじゃね？</a:t>
            </a:r>
            <a:r>
              <a:rPr kumimoji="1" lang="en-US" altLang="ja-JP" sz="6000" dirty="0" smtClean="0"/>
              <a:t>www</a:t>
            </a:r>
            <a:endParaRPr kumimoji="1" lang="ja-JP" altLang="en-US" sz="6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5516" y="2348880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3131840" y="6170659"/>
            <a:ext cx="467045" cy="2802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79912" y="5956830"/>
            <a:ext cx="3456384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全探索しよう！</a:t>
            </a:r>
            <a:endParaRPr kumimoji="1" lang="ja-JP" alt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5627401" y="1268760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環境：</a:t>
            </a:r>
            <a:r>
              <a:rPr kumimoji="1" lang="en-US" altLang="ja-JP" dirty="0" smtClean="0"/>
              <a:t>java, CPU2.4GB×4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20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</TotalTime>
  <Words>913</Words>
  <Application>Microsoft Office PowerPoint</Application>
  <PresentationFormat>On-screen Show (4:3)</PresentationFormat>
  <Paragraphs>149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Cleaning Robot Problem F, ICPC Japan Domestic </vt:lpstr>
      <vt:lpstr>Problem F:Cleaning Robot</vt:lpstr>
      <vt:lpstr>アルゴリズム</vt:lpstr>
      <vt:lpstr>PowerPoint Presentation</vt:lpstr>
      <vt:lpstr>PowerPoint Presentation</vt:lpstr>
      <vt:lpstr>今回の計算量</vt:lpstr>
      <vt:lpstr>どれぐらい大きい数なの？</vt:lpstr>
      <vt:lpstr>PowerPoint Presentation</vt:lpstr>
      <vt:lpstr>どれぐらい大きい数なの？</vt:lpstr>
      <vt:lpstr>PowerPoint Presentation</vt:lpstr>
      <vt:lpstr>方針　　～サルでもわかる！～</vt:lpstr>
      <vt:lpstr>ノード間の距離を求める</vt:lpstr>
      <vt:lpstr>距離行列とは</vt:lpstr>
      <vt:lpstr>距離行列をもとに全探索を行う</vt:lpstr>
      <vt:lpstr>本日のポイント！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Robot Problem F, ICPC Japan Domestic</dc:title>
  <dc:creator>me</dc:creator>
  <cp:lastModifiedBy>me</cp:lastModifiedBy>
  <cp:revision>15</cp:revision>
  <dcterms:created xsi:type="dcterms:W3CDTF">2012-05-20T17:43:07Z</dcterms:created>
  <dcterms:modified xsi:type="dcterms:W3CDTF">2012-05-20T20:15:14Z</dcterms:modified>
</cp:coreProperties>
</file>