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6" r:id="rId1"/>
  </p:sldMasterIdLst>
  <p:notesMasterIdLst>
    <p:notesMasterId r:id="rId3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3" r:id="rId14"/>
    <p:sldId id="275" r:id="rId15"/>
    <p:sldId id="276" r:id="rId16"/>
    <p:sldId id="277" r:id="rId17"/>
    <p:sldId id="279" r:id="rId18"/>
    <p:sldId id="278" r:id="rId19"/>
    <p:sldId id="281" r:id="rId20"/>
    <p:sldId id="291" r:id="rId21"/>
    <p:sldId id="292" r:id="rId22"/>
    <p:sldId id="293" r:id="rId23"/>
    <p:sldId id="294" r:id="rId24"/>
    <p:sldId id="282" r:id="rId25"/>
    <p:sldId id="259" r:id="rId26"/>
    <p:sldId id="283" r:id="rId27"/>
    <p:sldId id="284" r:id="rId28"/>
    <p:sldId id="285" r:id="rId29"/>
    <p:sldId id="286" r:id="rId30"/>
    <p:sldId id="260" r:id="rId31"/>
    <p:sldId id="287" r:id="rId32"/>
    <p:sldId id="295" r:id="rId33"/>
    <p:sldId id="296" r:id="rId34"/>
    <p:sldId id="261" r:id="rId35"/>
    <p:sldId id="262" r:id="rId36"/>
    <p:sldId id="289" r:id="rId37"/>
    <p:sldId id="290" r:id="rId3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CA5C9A-610F-6A49-BFE1-FF64585C907A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2"/>
            <p14:sldId id="273"/>
            <p14:sldId id="275"/>
            <p14:sldId id="276"/>
            <p14:sldId id="277"/>
            <p14:sldId id="279"/>
            <p14:sldId id="278"/>
            <p14:sldId id="281"/>
            <p14:sldId id="291"/>
            <p14:sldId id="292"/>
            <p14:sldId id="293"/>
            <p14:sldId id="294"/>
            <p14:sldId id="282"/>
            <p14:sldId id="259"/>
            <p14:sldId id="283"/>
            <p14:sldId id="284"/>
            <p14:sldId id="285"/>
            <p14:sldId id="286"/>
            <p14:sldId id="260"/>
            <p14:sldId id="287"/>
            <p14:sldId id="295"/>
            <p14:sldId id="296"/>
            <p14:sldId id="261"/>
            <p14:sldId id="262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F3D15-1ACF-234C-93D1-E92234B2C419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99766-1BD2-7B4E-A4DA-C4D0F3337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1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9766-1BD2-7B4E-A4DA-C4D0F3337A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9766-1BD2-7B4E-A4DA-C4D0F3337A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6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12/07/02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12/07/02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C96E93-43DB-1A43-8FB9-69FA687EDEE0}" type="datetimeFigureOut">
              <a:rPr kumimoji="1" lang="ja-JP" altLang="en-US" smtClean="0"/>
              <a:t>12/07/02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E6B085-F20F-5348-A28C-6EEC268D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dge.u-aizu.ac.jp/onlinejudge/description.jsp?id=220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特集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菅原研</a:t>
            </a:r>
            <a:r>
              <a:rPr lang="en-US" altLang="ja-JP" dirty="0" smtClean="0"/>
              <a:t>M2</a:t>
            </a:r>
            <a:r>
              <a:rPr lang="ja-JP" altLang="en-US" dirty="0" smtClean="0"/>
              <a:t>　浜田　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23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ところが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4550899" y="5584740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3"/>
            <a:ext cx="7618038" cy="838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次は、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に行ってねと言われました</a:t>
            </a:r>
            <a:endParaRPr lang="en-US" altLang="ja-JP" dirty="0" smtClean="0"/>
          </a:p>
        </p:txBody>
      </p:sp>
      <p:sp>
        <p:nvSpPr>
          <p:cNvPr id="6" name="円形吹き出し 5"/>
          <p:cNvSpPr/>
          <p:nvPr/>
        </p:nvSpPr>
        <p:spPr>
          <a:xfrm>
            <a:off x="4550898" y="4068936"/>
            <a:ext cx="1610425" cy="1112313"/>
          </a:xfrm>
          <a:prstGeom prst="wedgeEllipseCallout">
            <a:avLst>
              <a:gd name="adj1" fmla="val -32364"/>
              <a:gd name="adj2" fmla="val 779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 descr="348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90" y="4207528"/>
            <a:ext cx="886447" cy="8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0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利藤さんの反省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4550899" y="5584740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161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次は、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に行ってねと言われました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この状態で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に行くには、一度</a:t>
            </a:r>
            <a:r>
              <a:rPr lang="en-US" altLang="ja-JP" dirty="0" smtClean="0"/>
              <a:t>A</a:t>
            </a:r>
            <a:r>
              <a:rPr lang="ja-JP" altLang="en-US" dirty="0" smtClean="0"/>
              <a:t>まで戻る必要がある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一方、海路で</a:t>
            </a:r>
            <a:r>
              <a:rPr lang="en-US" altLang="ja-JP" dirty="0" smtClean="0"/>
              <a:t>D</a:t>
            </a:r>
            <a:r>
              <a:rPr lang="ja-JP" altLang="en-US" dirty="0" smtClean="0"/>
              <a:t>まで来ていれば</a:t>
            </a:r>
            <a:r>
              <a:rPr lang="en-US" altLang="ja-JP" dirty="0" smtClean="0"/>
              <a:t> </a:t>
            </a:r>
            <a:r>
              <a:rPr lang="en-US" altLang="ja-JP" dirty="0" smtClean="0"/>
              <a:t>D </a:t>
            </a:r>
            <a:r>
              <a:rPr lang="en-US" altLang="ja-JP" dirty="0">
                <a:solidFill>
                  <a:srgbClr val="193374"/>
                </a:solidFill>
              </a:rPr>
              <a:t>▶</a:t>
            </a:r>
            <a:r>
              <a:rPr lang="en-US" altLang="ja-JP" dirty="0"/>
              <a:t> </a:t>
            </a:r>
            <a:r>
              <a:rPr lang="en-US" altLang="ja-JP" dirty="0" smtClean="0"/>
              <a:t>B </a:t>
            </a:r>
            <a:r>
              <a:rPr lang="ja-JP" altLang="en-US" dirty="0" smtClean="0"/>
              <a:t>でよかった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98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貪欲法ではうまくいかない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4550899" y="5584740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161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集荷の移動の度に、それぞれで最適な戦略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最も時間がかからない方法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をとっていく、という方針ではダメそうだ。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まじめに探索をする（複数の状態を保持する）必要がありそう。</a:t>
            </a:r>
            <a:endParaRPr lang="en-US" altLang="ja-JP" dirty="0"/>
          </a:p>
        </p:txBody>
      </p:sp>
      <p:sp>
        <p:nvSpPr>
          <p:cNvPr id="28" name="円形吹き出し 27"/>
          <p:cNvSpPr/>
          <p:nvPr/>
        </p:nvSpPr>
        <p:spPr>
          <a:xfrm>
            <a:off x="4550898" y="4397559"/>
            <a:ext cx="1134639" cy="783690"/>
          </a:xfrm>
          <a:prstGeom prst="wedgeEllipseCallout">
            <a:avLst>
              <a:gd name="adj1" fmla="val -32364"/>
              <a:gd name="adj2" fmla="val 779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4733821" y="4562853"/>
            <a:ext cx="753364" cy="501757"/>
          </a:xfrm>
          <a:custGeom>
            <a:avLst/>
            <a:gdLst>
              <a:gd name="connsiteX0" fmla="*/ 330067 w 753364"/>
              <a:gd name="connsiteY0" fmla="*/ 282239 h 501757"/>
              <a:gd name="connsiteX1" fmla="*/ 408455 w 753364"/>
              <a:gd name="connsiteY1" fmla="*/ 329278 h 501757"/>
              <a:gd name="connsiteX2" fmla="*/ 377100 w 753364"/>
              <a:gd name="connsiteY2" fmla="*/ 439038 h 501757"/>
              <a:gd name="connsiteX3" fmla="*/ 361422 w 753364"/>
              <a:gd name="connsiteY3" fmla="*/ 376318 h 501757"/>
              <a:gd name="connsiteX4" fmla="*/ 377100 w 753364"/>
              <a:gd name="connsiteY4" fmla="*/ 329278 h 501757"/>
              <a:gd name="connsiteX5" fmla="*/ 361422 w 753364"/>
              <a:gd name="connsiteY5" fmla="*/ 454718 h 501757"/>
              <a:gd name="connsiteX6" fmla="*/ 251678 w 753364"/>
              <a:gd name="connsiteY6" fmla="*/ 501757 h 501757"/>
              <a:gd name="connsiteX7" fmla="*/ 94901 w 753364"/>
              <a:gd name="connsiteY7" fmla="*/ 486077 h 501757"/>
              <a:gd name="connsiteX8" fmla="*/ 79224 w 753364"/>
              <a:gd name="connsiteY8" fmla="*/ 439038 h 501757"/>
              <a:gd name="connsiteX9" fmla="*/ 94901 w 753364"/>
              <a:gd name="connsiteY9" fmla="*/ 313598 h 501757"/>
              <a:gd name="connsiteX10" fmla="*/ 157612 w 753364"/>
              <a:gd name="connsiteY10" fmla="*/ 407678 h 501757"/>
              <a:gd name="connsiteX11" fmla="*/ 141934 w 753364"/>
              <a:gd name="connsiteY11" fmla="*/ 454718 h 501757"/>
              <a:gd name="connsiteX12" fmla="*/ 110579 w 753364"/>
              <a:gd name="connsiteY12" fmla="*/ 407678 h 501757"/>
              <a:gd name="connsiteX13" fmla="*/ 63546 w 753364"/>
              <a:gd name="connsiteY13" fmla="*/ 282239 h 501757"/>
              <a:gd name="connsiteX14" fmla="*/ 79224 w 753364"/>
              <a:gd name="connsiteY14" fmla="*/ 219519 h 501757"/>
              <a:gd name="connsiteX15" fmla="*/ 126257 w 753364"/>
              <a:gd name="connsiteY15" fmla="*/ 266559 h 501757"/>
              <a:gd name="connsiteX16" fmla="*/ 141934 w 753364"/>
              <a:gd name="connsiteY16" fmla="*/ 313598 h 501757"/>
              <a:gd name="connsiteX17" fmla="*/ 94901 w 753364"/>
              <a:gd name="connsiteY17" fmla="*/ 282239 h 501757"/>
              <a:gd name="connsiteX18" fmla="*/ 63546 w 753364"/>
              <a:gd name="connsiteY18" fmla="*/ 219519 h 501757"/>
              <a:gd name="connsiteX19" fmla="*/ 110579 w 753364"/>
              <a:gd name="connsiteY19" fmla="*/ 235199 h 501757"/>
              <a:gd name="connsiteX20" fmla="*/ 94901 w 753364"/>
              <a:gd name="connsiteY20" fmla="*/ 313598 h 501757"/>
              <a:gd name="connsiteX21" fmla="*/ 47868 w 753364"/>
              <a:gd name="connsiteY21" fmla="*/ 297918 h 501757"/>
              <a:gd name="connsiteX22" fmla="*/ 835 w 753364"/>
              <a:gd name="connsiteY22" fmla="*/ 203839 h 501757"/>
              <a:gd name="connsiteX23" fmla="*/ 63546 w 753364"/>
              <a:gd name="connsiteY23" fmla="*/ 31360 h 501757"/>
              <a:gd name="connsiteX24" fmla="*/ 126257 w 753364"/>
              <a:gd name="connsiteY24" fmla="*/ 62720 h 501757"/>
              <a:gd name="connsiteX25" fmla="*/ 236000 w 753364"/>
              <a:gd name="connsiteY25" fmla="*/ 78400 h 501757"/>
              <a:gd name="connsiteX26" fmla="*/ 251678 w 753364"/>
              <a:gd name="connsiteY26" fmla="*/ 141119 h 501757"/>
              <a:gd name="connsiteX27" fmla="*/ 220323 w 753364"/>
              <a:gd name="connsiteY27" fmla="*/ 78400 h 501757"/>
              <a:gd name="connsiteX28" fmla="*/ 251678 w 753364"/>
              <a:gd name="connsiteY28" fmla="*/ 125439 h 501757"/>
              <a:gd name="connsiteX29" fmla="*/ 267356 w 753364"/>
              <a:gd name="connsiteY29" fmla="*/ 250879 h 501757"/>
              <a:gd name="connsiteX30" fmla="*/ 251678 w 753364"/>
              <a:gd name="connsiteY30" fmla="*/ 297918 h 501757"/>
              <a:gd name="connsiteX31" fmla="*/ 220323 w 753364"/>
              <a:gd name="connsiteY31" fmla="*/ 250879 h 501757"/>
              <a:gd name="connsiteX32" fmla="*/ 236000 w 753364"/>
              <a:gd name="connsiteY32" fmla="*/ 203839 h 501757"/>
              <a:gd name="connsiteX33" fmla="*/ 267356 w 753364"/>
              <a:gd name="connsiteY33" fmla="*/ 250879 h 501757"/>
              <a:gd name="connsiteX34" fmla="*/ 251678 w 753364"/>
              <a:gd name="connsiteY34" fmla="*/ 360638 h 501757"/>
              <a:gd name="connsiteX35" fmla="*/ 110579 w 753364"/>
              <a:gd name="connsiteY35" fmla="*/ 329278 h 501757"/>
              <a:gd name="connsiteX36" fmla="*/ 173290 w 753364"/>
              <a:gd name="connsiteY36" fmla="*/ 172479 h 501757"/>
              <a:gd name="connsiteX37" fmla="*/ 251678 w 753364"/>
              <a:gd name="connsiteY37" fmla="*/ 203839 h 501757"/>
              <a:gd name="connsiteX38" fmla="*/ 251678 w 753364"/>
              <a:gd name="connsiteY38" fmla="*/ 313598 h 501757"/>
              <a:gd name="connsiteX39" fmla="*/ 204645 w 753364"/>
              <a:gd name="connsiteY39" fmla="*/ 282239 h 501757"/>
              <a:gd name="connsiteX40" fmla="*/ 173290 w 753364"/>
              <a:gd name="connsiteY40" fmla="*/ 188159 h 501757"/>
              <a:gd name="connsiteX41" fmla="*/ 204645 w 753364"/>
              <a:gd name="connsiteY41" fmla="*/ 62720 h 501757"/>
              <a:gd name="connsiteX42" fmla="*/ 267356 w 753364"/>
              <a:gd name="connsiteY42" fmla="*/ 47040 h 501757"/>
              <a:gd name="connsiteX43" fmla="*/ 345744 w 753364"/>
              <a:gd name="connsiteY43" fmla="*/ 15680 h 501757"/>
              <a:gd name="connsiteX44" fmla="*/ 392777 w 753364"/>
              <a:gd name="connsiteY44" fmla="*/ 0 h 501757"/>
              <a:gd name="connsiteX45" fmla="*/ 424133 w 753364"/>
              <a:gd name="connsiteY45" fmla="*/ 94080 h 501757"/>
              <a:gd name="connsiteX46" fmla="*/ 439810 w 753364"/>
              <a:gd name="connsiteY46" fmla="*/ 47040 h 501757"/>
              <a:gd name="connsiteX47" fmla="*/ 486843 w 753364"/>
              <a:gd name="connsiteY47" fmla="*/ 250879 h 501757"/>
              <a:gd name="connsiteX48" fmla="*/ 424133 w 753364"/>
              <a:gd name="connsiteY48" fmla="*/ 219519 h 501757"/>
              <a:gd name="connsiteX49" fmla="*/ 377100 w 753364"/>
              <a:gd name="connsiteY49" fmla="*/ 125439 h 501757"/>
              <a:gd name="connsiteX50" fmla="*/ 408455 w 753364"/>
              <a:gd name="connsiteY50" fmla="*/ 78400 h 501757"/>
              <a:gd name="connsiteX51" fmla="*/ 455488 w 753364"/>
              <a:gd name="connsiteY51" fmla="*/ 47040 h 501757"/>
              <a:gd name="connsiteX52" fmla="*/ 518199 w 753364"/>
              <a:gd name="connsiteY52" fmla="*/ 62720 h 501757"/>
              <a:gd name="connsiteX53" fmla="*/ 455488 w 753364"/>
              <a:gd name="connsiteY53" fmla="*/ 266559 h 501757"/>
              <a:gd name="connsiteX54" fmla="*/ 345744 w 753364"/>
              <a:gd name="connsiteY54" fmla="*/ 250879 h 501757"/>
              <a:gd name="connsiteX55" fmla="*/ 345744 w 753364"/>
              <a:gd name="connsiteY55" fmla="*/ 125439 h 501757"/>
              <a:gd name="connsiteX56" fmla="*/ 408455 w 753364"/>
              <a:gd name="connsiteY56" fmla="*/ 109760 h 501757"/>
              <a:gd name="connsiteX57" fmla="*/ 549554 w 753364"/>
              <a:gd name="connsiteY57" fmla="*/ 235199 h 501757"/>
              <a:gd name="connsiteX58" fmla="*/ 533876 w 753364"/>
              <a:gd name="connsiteY58" fmla="*/ 423358 h 501757"/>
              <a:gd name="connsiteX59" fmla="*/ 439810 w 753364"/>
              <a:gd name="connsiteY59" fmla="*/ 407678 h 501757"/>
              <a:gd name="connsiteX60" fmla="*/ 502521 w 753364"/>
              <a:gd name="connsiteY60" fmla="*/ 203839 h 501757"/>
              <a:gd name="connsiteX61" fmla="*/ 549554 w 753364"/>
              <a:gd name="connsiteY61" fmla="*/ 219519 h 501757"/>
              <a:gd name="connsiteX62" fmla="*/ 533876 w 753364"/>
              <a:gd name="connsiteY62" fmla="*/ 329278 h 501757"/>
              <a:gd name="connsiteX63" fmla="*/ 502521 w 753364"/>
              <a:gd name="connsiteY63" fmla="*/ 266559 h 501757"/>
              <a:gd name="connsiteX64" fmla="*/ 518199 w 753364"/>
              <a:gd name="connsiteY64" fmla="*/ 125439 h 501757"/>
              <a:gd name="connsiteX65" fmla="*/ 596587 w 753364"/>
              <a:gd name="connsiteY65" fmla="*/ 109760 h 501757"/>
              <a:gd name="connsiteX66" fmla="*/ 753364 w 753364"/>
              <a:gd name="connsiteY66" fmla="*/ 125439 h 501757"/>
              <a:gd name="connsiteX67" fmla="*/ 737686 w 753364"/>
              <a:gd name="connsiteY67" fmla="*/ 203839 h 501757"/>
              <a:gd name="connsiteX68" fmla="*/ 643620 w 753364"/>
              <a:gd name="connsiteY68" fmla="*/ 203839 h 501757"/>
              <a:gd name="connsiteX69" fmla="*/ 549554 w 753364"/>
              <a:gd name="connsiteY69" fmla="*/ 94080 h 501757"/>
              <a:gd name="connsiteX70" fmla="*/ 533876 w 753364"/>
              <a:gd name="connsiteY70" fmla="*/ 47040 h 501757"/>
              <a:gd name="connsiteX71" fmla="*/ 565232 w 753364"/>
              <a:gd name="connsiteY71" fmla="*/ 15680 h 501757"/>
              <a:gd name="connsiteX72" fmla="*/ 612265 w 753364"/>
              <a:gd name="connsiteY72" fmla="*/ 109760 h 501757"/>
              <a:gd name="connsiteX73" fmla="*/ 596587 w 753364"/>
              <a:gd name="connsiteY73" fmla="*/ 250879 h 501757"/>
              <a:gd name="connsiteX74" fmla="*/ 580909 w 753364"/>
              <a:gd name="connsiteY74" fmla="*/ 203839 h 501757"/>
              <a:gd name="connsiteX75" fmla="*/ 596587 w 753364"/>
              <a:gd name="connsiteY75" fmla="*/ 156799 h 501757"/>
              <a:gd name="connsiteX76" fmla="*/ 659298 w 753364"/>
              <a:gd name="connsiteY76" fmla="*/ 235199 h 501757"/>
              <a:gd name="connsiteX77" fmla="*/ 674975 w 753364"/>
              <a:gd name="connsiteY77" fmla="*/ 297918 h 501757"/>
              <a:gd name="connsiteX78" fmla="*/ 706331 w 753364"/>
              <a:gd name="connsiteY78" fmla="*/ 360638 h 501757"/>
              <a:gd name="connsiteX79" fmla="*/ 674975 w 753364"/>
              <a:gd name="connsiteY79" fmla="*/ 391998 h 501757"/>
              <a:gd name="connsiteX80" fmla="*/ 612265 w 753364"/>
              <a:gd name="connsiteY80" fmla="*/ 313598 h 501757"/>
              <a:gd name="connsiteX81" fmla="*/ 627942 w 753364"/>
              <a:gd name="connsiteY81" fmla="*/ 266559 h 501757"/>
              <a:gd name="connsiteX82" fmla="*/ 674975 w 753364"/>
              <a:gd name="connsiteY82" fmla="*/ 250879 h 501757"/>
              <a:gd name="connsiteX83" fmla="*/ 690653 w 753364"/>
              <a:gd name="connsiteY83" fmla="*/ 235199 h 50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753364" h="501757">
                <a:moveTo>
                  <a:pt x="330067" y="282239"/>
                </a:moveTo>
                <a:cubicBezTo>
                  <a:pt x="356196" y="297919"/>
                  <a:pt x="399700" y="300090"/>
                  <a:pt x="408455" y="329278"/>
                </a:cubicBezTo>
                <a:cubicBezTo>
                  <a:pt x="419387" y="365724"/>
                  <a:pt x="404004" y="412130"/>
                  <a:pt x="377100" y="439038"/>
                </a:cubicBezTo>
                <a:cubicBezTo>
                  <a:pt x="361863" y="454277"/>
                  <a:pt x="366648" y="397225"/>
                  <a:pt x="361422" y="376318"/>
                </a:cubicBezTo>
                <a:cubicBezTo>
                  <a:pt x="366648" y="360638"/>
                  <a:pt x="377100" y="312750"/>
                  <a:pt x="377100" y="329278"/>
                </a:cubicBezTo>
                <a:cubicBezTo>
                  <a:pt x="377100" y="371417"/>
                  <a:pt x="380265" y="417027"/>
                  <a:pt x="361422" y="454718"/>
                </a:cubicBezTo>
                <a:cubicBezTo>
                  <a:pt x="353674" y="470217"/>
                  <a:pt x="271567" y="495126"/>
                  <a:pt x="251678" y="501757"/>
                </a:cubicBezTo>
                <a:cubicBezTo>
                  <a:pt x="199419" y="496530"/>
                  <a:pt x="144258" y="504027"/>
                  <a:pt x="94901" y="486077"/>
                </a:cubicBezTo>
                <a:cubicBezTo>
                  <a:pt x="79369" y="480428"/>
                  <a:pt x="79224" y="455566"/>
                  <a:pt x="79224" y="439038"/>
                </a:cubicBezTo>
                <a:cubicBezTo>
                  <a:pt x="79224" y="396899"/>
                  <a:pt x="89675" y="355411"/>
                  <a:pt x="94901" y="313598"/>
                </a:cubicBezTo>
                <a:cubicBezTo>
                  <a:pt x="123182" y="341883"/>
                  <a:pt x="157612" y="362295"/>
                  <a:pt x="157612" y="407678"/>
                </a:cubicBezTo>
                <a:cubicBezTo>
                  <a:pt x="157612" y="424206"/>
                  <a:pt x="147160" y="439038"/>
                  <a:pt x="141934" y="454718"/>
                </a:cubicBezTo>
                <a:lnTo>
                  <a:pt x="110579" y="407678"/>
                </a:lnTo>
                <a:cubicBezTo>
                  <a:pt x="92741" y="371996"/>
                  <a:pt x="63546" y="324934"/>
                  <a:pt x="63546" y="282239"/>
                </a:cubicBezTo>
                <a:cubicBezTo>
                  <a:pt x="63546" y="260689"/>
                  <a:pt x="73998" y="240426"/>
                  <a:pt x="79224" y="219519"/>
                </a:cubicBezTo>
                <a:cubicBezTo>
                  <a:pt x="94902" y="235199"/>
                  <a:pt x="113959" y="248109"/>
                  <a:pt x="126257" y="266559"/>
                </a:cubicBezTo>
                <a:cubicBezTo>
                  <a:pt x="135424" y="280311"/>
                  <a:pt x="156716" y="306206"/>
                  <a:pt x="141934" y="313598"/>
                </a:cubicBezTo>
                <a:cubicBezTo>
                  <a:pt x="125081" y="322026"/>
                  <a:pt x="110579" y="292692"/>
                  <a:pt x="94901" y="282239"/>
                </a:cubicBezTo>
                <a:cubicBezTo>
                  <a:pt x="84449" y="261332"/>
                  <a:pt x="56155" y="241693"/>
                  <a:pt x="63546" y="219519"/>
                </a:cubicBezTo>
                <a:cubicBezTo>
                  <a:pt x="68771" y="203841"/>
                  <a:pt x="105354" y="219521"/>
                  <a:pt x="110579" y="235199"/>
                </a:cubicBezTo>
                <a:cubicBezTo>
                  <a:pt x="119005" y="260482"/>
                  <a:pt x="100127" y="287465"/>
                  <a:pt x="94901" y="313598"/>
                </a:cubicBezTo>
                <a:cubicBezTo>
                  <a:pt x="79223" y="308371"/>
                  <a:pt x="60772" y="308243"/>
                  <a:pt x="47868" y="297918"/>
                </a:cubicBezTo>
                <a:cubicBezTo>
                  <a:pt x="20239" y="275812"/>
                  <a:pt x="11162" y="234825"/>
                  <a:pt x="835" y="203839"/>
                </a:cubicBezTo>
                <a:cubicBezTo>
                  <a:pt x="2516" y="188709"/>
                  <a:pt x="-16464" y="31360"/>
                  <a:pt x="63546" y="31360"/>
                </a:cubicBezTo>
                <a:cubicBezTo>
                  <a:pt x="86918" y="31360"/>
                  <a:pt x="105353" y="52267"/>
                  <a:pt x="126257" y="62720"/>
                </a:cubicBezTo>
                <a:lnTo>
                  <a:pt x="236000" y="78400"/>
                </a:lnTo>
                <a:cubicBezTo>
                  <a:pt x="241226" y="99306"/>
                  <a:pt x="273228" y="141119"/>
                  <a:pt x="251678" y="141119"/>
                </a:cubicBezTo>
                <a:cubicBezTo>
                  <a:pt x="228305" y="141119"/>
                  <a:pt x="220323" y="101773"/>
                  <a:pt x="220323" y="78400"/>
                </a:cubicBezTo>
                <a:cubicBezTo>
                  <a:pt x="220323" y="59556"/>
                  <a:pt x="241226" y="109759"/>
                  <a:pt x="251678" y="125439"/>
                </a:cubicBezTo>
                <a:cubicBezTo>
                  <a:pt x="256904" y="167252"/>
                  <a:pt x="267356" y="208740"/>
                  <a:pt x="267356" y="250879"/>
                </a:cubicBezTo>
                <a:cubicBezTo>
                  <a:pt x="267356" y="267407"/>
                  <a:pt x="268206" y="297918"/>
                  <a:pt x="251678" y="297918"/>
                </a:cubicBezTo>
                <a:cubicBezTo>
                  <a:pt x="232834" y="297918"/>
                  <a:pt x="230775" y="266559"/>
                  <a:pt x="220323" y="250879"/>
                </a:cubicBezTo>
                <a:cubicBezTo>
                  <a:pt x="225549" y="235199"/>
                  <a:pt x="219472" y="203839"/>
                  <a:pt x="236000" y="203839"/>
                </a:cubicBezTo>
                <a:cubicBezTo>
                  <a:pt x="254844" y="203839"/>
                  <a:pt x="265481" y="232128"/>
                  <a:pt x="267356" y="250879"/>
                </a:cubicBezTo>
                <a:cubicBezTo>
                  <a:pt x="271033" y="287653"/>
                  <a:pt x="256904" y="324052"/>
                  <a:pt x="251678" y="360638"/>
                </a:cubicBezTo>
                <a:cubicBezTo>
                  <a:pt x="204645" y="350185"/>
                  <a:pt x="140675" y="366903"/>
                  <a:pt x="110579" y="329278"/>
                </a:cubicBezTo>
                <a:cubicBezTo>
                  <a:pt x="41654" y="243110"/>
                  <a:pt x="130074" y="201294"/>
                  <a:pt x="173290" y="172479"/>
                </a:cubicBezTo>
                <a:cubicBezTo>
                  <a:pt x="199419" y="182932"/>
                  <a:pt x="230059" y="185821"/>
                  <a:pt x="251678" y="203839"/>
                </a:cubicBezTo>
                <a:cubicBezTo>
                  <a:pt x="284252" y="230988"/>
                  <a:pt x="258218" y="287434"/>
                  <a:pt x="251678" y="313598"/>
                </a:cubicBezTo>
                <a:cubicBezTo>
                  <a:pt x="236000" y="303145"/>
                  <a:pt x="214631" y="298218"/>
                  <a:pt x="204645" y="282239"/>
                </a:cubicBezTo>
                <a:cubicBezTo>
                  <a:pt x="187127" y="254207"/>
                  <a:pt x="173290" y="188159"/>
                  <a:pt x="173290" y="188159"/>
                </a:cubicBezTo>
                <a:cubicBezTo>
                  <a:pt x="183742" y="146346"/>
                  <a:pt x="180740" y="98582"/>
                  <a:pt x="204645" y="62720"/>
                </a:cubicBezTo>
                <a:cubicBezTo>
                  <a:pt x="216596" y="44791"/>
                  <a:pt x="246915" y="53855"/>
                  <a:pt x="267356" y="47040"/>
                </a:cubicBezTo>
                <a:cubicBezTo>
                  <a:pt x="294054" y="38139"/>
                  <a:pt x="319394" y="25563"/>
                  <a:pt x="345744" y="15680"/>
                </a:cubicBezTo>
                <a:cubicBezTo>
                  <a:pt x="361217" y="9877"/>
                  <a:pt x="377099" y="5227"/>
                  <a:pt x="392777" y="0"/>
                </a:cubicBezTo>
                <a:cubicBezTo>
                  <a:pt x="476823" y="28020"/>
                  <a:pt x="424133" y="-6832"/>
                  <a:pt x="424133" y="94080"/>
                </a:cubicBezTo>
                <a:cubicBezTo>
                  <a:pt x="424133" y="110608"/>
                  <a:pt x="434584" y="62720"/>
                  <a:pt x="439810" y="47040"/>
                </a:cubicBezTo>
                <a:cubicBezTo>
                  <a:pt x="537001" y="71341"/>
                  <a:pt x="581940" y="60657"/>
                  <a:pt x="486843" y="250879"/>
                </a:cubicBezTo>
                <a:cubicBezTo>
                  <a:pt x="476392" y="271784"/>
                  <a:pt x="445036" y="229972"/>
                  <a:pt x="424133" y="219519"/>
                </a:cubicBezTo>
                <a:cubicBezTo>
                  <a:pt x="413211" y="203134"/>
                  <a:pt x="372772" y="151408"/>
                  <a:pt x="377100" y="125439"/>
                </a:cubicBezTo>
                <a:cubicBezTo>
                  <a:pt x="380198" y="106852"/>
                  <a:pt x="395131" y="91726"/>
                  <a:pt x="408455" y="78400"/>
                </a:cubicBezTo>
                <a:cubicBezTo>
                  <a:pt x="421778" y="65075"/>
                  <a:pt x="439810" y="57493"/>
                  <a:pt x="455488" y="47040"/>
                </a:cubicBezTo>
                <a:cubicBezTo>
                  <a:pt x="476392" y="52267"/>
                  <a:pt x="513355" y="41724"/>
                  <a:pt x="518199" y="62720"/>
                </a:cubicBezTo>
                <a:cubicBezTo>
                  <a:pt x="560824" y="247453"/>
                  <a:pt x="546558" y="236198"/>
                  <a:pt x="455488" y="266559"/>
                </a:cubicBezTo>
                <a:cubicBezTo>
                  <a:pt x="418907" y="261332"/>
                  <a:pt x="378795" y="267407"/>
                  <a:pt x="345744" y="250879"/>
                </a:cubicBezTo>
                <a:cubicBezTo>
                  <a:pt x="312419" y="234214"/>
                  <a:pt x="341695" y="130298"/>
                  <a:pt x="345744" y="125439"/>
                </a:cubicBezTo>
                <a:cubicBezTo>
                  <a:pt x="359537" y="108885"/>
                  <a:pt x="387551" y="114986"/>
                  <a:pt x="408455" y="109760"/>
                </a:cubicBezTo>
                <a:cubicBezTo>
                  <a:pt x="432959" y="126098"/>
                  <a:pt x="543223" y="184542"/>
                  <a:pt x="549554" y="235199"/>
                </a:cubicBezTo>
                <a:cubicBezTo>
                  <a:pt x="557359" y="297650"/>
                  <a:pt x="539102" y="360638"/>
                  <a:pt x="533876" y="423358"/>
                </a:cubicBezTo>
                <a:lnTo>
                  <a:pt x="439810" y="407678"/>
                </a:lnTo>
                <a:cubicBezTo>
                  <a:pt x="371998" y="231342"/>
                  <a:pt x="418065" y="231995"/>
                  <a:pt x="502521" y="203839"/>
                </a:cubicBezTo>
                <a:cubicBezTo>
                  <a:pt x="518199" y="209066"/>
                  <a:pt x="545546" y="203486"/>
                  <a:pt x="549554" y="219519"/>
                </a:cubicBezTo>
                <a:cubicBezTo>
                  <a:pt x="558516" y="255374"/>
                  <a:pt x="560007" y="303143"/>
                  <a:pt x="533876" y="329278"/>
                </a:cubicBezTo>
                <a:cubicBezTo>
                  <a:pt x="517350" y="345807"/>
                  <a:pt x="512973" y="287465"/>
                  <a:pt x="502521" y="266559"/>
                </a:cubicBezTo>
                <a:cubicBezTo>
                  <a:pt x="507747" y="219519"/>
                  <a:pt x="493851" y="166025"/>
                  <a:pt x="518199" y="125439"/>
                </a:cubicBezTo>
                <a:cubicBezTo>
                  <a:pt x="531907" y="102589"/>
                  <a:pt x="569940" y="109760"/>
                  <a:pt x="596587" y="109760"/>
                </a:cubicBezTo>
                <a:cubicBezTo>
                  <a:pt x="649107" y="109760"/>
                  <a:pt x="701105" y="120213"/>
                  <a:pt x="753364" y="125439"/>
                </a:cubicBezTo>
                <a:cubicBezTo>
                  <a:pt x="748138" y="151572"/>
                  <a:pt x="752468" y="181663"/>
                  <a:pt x="737686" y="203839"/>
                </a:cubicBezTo>
                <a:cubicBezTo>
                  <a:pt x="714882" y="238050"/>
                  <a:pt x="666424" y="211441"/>
                  <a:pt x="643620" y="203839"/>
                </a:cubicBezTo>
                <a:cubicBezTo>
                  <a:pt x="606553" y="166767"/>
                  <a:pt x="576369" y="141013"/>
                  <a:pt x="549554" y="94080"/>
                </a:cubicBezTo>
                <a:cubicBezTo>
                  <a:pt x="541355" y="79729"/>
                  <a:pt x="539102" y="62720"/>
                  <a:pt x="533876" y="47040"/>
                </a:cubicBezTo>
                <a:cubicBezTo>
                  <a:pt x="544328" y="36587"/>
                  <a:pt x="550891" y="12094"/>
                  <a:pt x="565232" y="15680"/>
                </a:cubicBezTo>
                <a:cubicBezTo>
                  <a:pt x="587334" y="21206"/>
                  <a:pt x="606784" y="93316"/>
                  <a:pt x="612265" y="109760"/>
                </a:cubicBezTo>
                <a:cubicBezTo>
                  <a:pt x="607039" y="156800"/>
                  <a:pt x="611552" y="205978"/>
                  <a:pt x="596587" y="250879"/>
                </a:cubicBezTo>
                <a:cubicBezTo>
                  <a:pt x="591361" y="266559"/>
                  <a:pt x="580909" y="220367"/>
                  <a:pt x="580909" y="203839"/>
                </a:cubicBezTo>
                <a:cubicBezTo>
                  <a:pt x="580909" y="187311"/>
                  <a:pt x="591361" y="172479"/>
                  <a:pt x="596587" y="156799"/>
                </a:cubicBezTo>
                <a:cubicBezTo>
                  <a:pt x="617491" y="182932"/>
                  <a:pt x="643048" y="205944"/>
                  <a:pt x="659298" y="235199"/>
                </a:cubicBezTo>
                <a:cubicBezTo>
                  <a:pt x="669762" y="254037"/>
                  <a:pt x="667409" y="277740"/>
                  <a:pt x="674975" y="297918"/>
                </a:cubicBezTo>
                <a:cubicBezTo>
                  <a:pt x="683181" y="319804"/>
                  <a:pt x="695879" y="339731"/>
                  <a:pt x="706331" y="360638"/>
                </a:cubicBezTo>
                <a:cubicBezTo>
                  <a:pt x="695879" y="371091"/>
                  <a:pt x="689757" y="391998"/>
                  <a:pt x="674975" y="391998"/>
                </a:cubicBezTo>
                <a:cubicBezTo>
                  <a:pt x="627698" y="391998"/>
                  <a:pt x="622052" y="342965"/>
                  <a:pt x="612265" y="313598"/>
                </a:cubicBezTo>
                <a:cubicBezTo>
                  <a:pt x="617491" y="297918"/>
                  <a:pt x="616256" y="278247"/>
                  <a:pt x="627942" y="266559"/>
                </a:cubicBezTo>
                <a:cubicBezTo>
                  <a:pt x="639627" y="254873"/>
                  <a:pt x="660194" y="258270"/>
                  <a:pt x="674975" y="250879"/>
                </a:cubicBezTo>
                <a:cubicBezTo>
                  <a:pt x="681586" y="247573"/>
                  <a:pt x="685427" y="240426"/>
                  <a:pt x="690653" y="23519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状態を増やそう！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4550899" y="5584740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161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大事なのは、自分が</a:t>
            </a:r>
            <a:r>
              <a:rPr lang="en-US" altLang="ja-JP" dirty="0" smtClean="0"/>
              <a:t>D</a:t>
            </a:r>
            <a:r>
              <a:rPr lang="ja-JP" altLang="en-US" dirty="0" smtClean="0"/>
              <a:t>にいるとき「船がどこにあるか」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</a:t>
            </a:r>
            <a:r>
              <a:rPr lang="ja-JP" altLang="en-US" dirty="0" smtClean="0"/>
              <a:t>にある場合、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にある場合、</a:t>
            </a:r>
            <a:r>
              <a:rPr lang="en-US" altLang="ja-JP" dirty="0" smtClean="0"/>
              <a:t>D</a:t>
            </a:r>
            <a:r>
              <a:rPr lang="ja-JP" altLang="en-US" dirty="0" smtClean="0"/>
              <a:t>にある場合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3</a:t>
            </a:r>
            <a:r>
              <a:rPr lang="ja-JP" altLang="en-US" dirty="0" smtClean="0"/>
              <a:t>通り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692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状態を増やそう！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4550899" y="5584740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161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それぞれの状態から、次に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に行くまでの最小経路を求め、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更新してやればいい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187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より一般的に言うと</a:t>
            </a:r>
            <a:endParaRPr kumimoji="1" lang="ja-JP" altLang="en-US" dirty="0"/>
          </a:p>
        </p:txBody>
      </p: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381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現在の状態を</a:t>
            </a:r>
            <a:r>
              <a:rPr lang="en-US" altLang="ja-JP" dirty="0" smtClean="0"/>
              <a:t> {</a:t>
            </a:r>
            <a:r>
              <a:rPr lang="ja-JP" altLang="en-US" dirty="0" smtClean="0"/>
              <a:t>何番目の集配が終わった</a:t>
            </a:r>
            <a:r>
              <a:rPr lang="en-US" altLang="ja-JP" dirty="0" smtClean="0"/>
              <a:t>, </a:t>
            </a:r>
            <a:r>
              <a:rPr lang="ja-JP" altLang="en-US" dirty="0" smtClean="0"/>
              <a:t>船がどこにあるか</a:t>
            </a:r>
            <a:r>
              <a:rPr lang="en-US" altLang="ja-JP" dirty="0" smtClean="0"/>
              <a:t>}</a:t>
            </a:r>
            <a:br>
              <a:rPr lang="en-US" altLang="ja-JP" dirty="0" smtClean="0"/>
            </a:br>
            <a:r>
              <a:rPr lang="en-US" altLang="ja-JP" dirty="0" smtClean="0"/>
              <a:t> ={x, </a:t>
            </a:r>
            <a:r>
              <a:rPr lang="en-US" altLang="ja-JP" dirty="0"/>
              <a:t>s</a:t>
            </a:r>
            <a:r>
              <a:rPr lang="en-US" altLang="ja-JP" dirty="0" smtClean="0"/>
              <a:t>} </a:t>
            </a:r>
            <a:r>
              <a:rPr lang="ja-JP" altLang="en-US" dirty="0" smtClean="0"/>
              <a:t>と置く。状態には最短時間を格納しておく</a:t>
            </a:r>
            <a:endParaRPr lang="en-US" altLang="ja-JP" dirty="0" smtClean="0"/>
          </a:p>
          <a:p>
            <a:r>
              <a:rPr lang="en-US" altLang="ja-JP" dirty="0" smtClean="0"/>
              <a:t>{x+1,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} </a:t>
            </a:r>
            <a:r>
              <a:rPr lang="ja-JP" altLang="en-US" dirty="0" smtClean="0"/>
              <a:t>を更新したい時は次のようにする。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9739" y="40680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06886" y="4068082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x+1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5106886" y="5064610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x+1, </a:t>
            </a:r>
            <a:r>
              <a:rPr kumimoji="1" lang="en-US" altLang="ja-JP" b="1" dirty="0" err="1" smtClean="0"/>
              <a:t>i</a:t>
            </a:r>
            <a:endParaRPr kumimoji="1" lang="ja-JP" altLang="en-US" b="1" dirty="0"/>
          </a:p>
        </p:txBody>
      </p:sp>
      <p:sp>
        <p:nvSpPr>
          <p:cNvPr id="38" name="円/楕円 37"/>
          <p:cNvSpPr/>
          <p:nvPr/>
        </p:nvSpPr>
        <p:spPr>
          <a:xfrm>
            <a:off x="1953826" y="4589813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9" name="円/楕円 38"/>
          <p:cNvSpPr/>
          <p:nvPr/>
        </p:nvSpPr>
        <p:spPr>
          <a:xfrm>
            <a:off x="1953826" y="5111650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11431" y="5580546"/>
            <a:ext cx="461665" cy="347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1953826" y="6021085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 smtClean="0"/>
              <a:t>N-1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>
            <a:stCxn id="38" idx="6"/>
          </p:cNvCxnSpPr>
          <p:nvPr/>
        </p:nvCxnSpPr>
        <p:spPr>
          <a:xfrm>
            <a:off x="2904631" y="4785812"/>
            <a:ext cx="1892735" cy="278798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9" idx="6"/>
          </p:cNvCxnSpPr>
          <p:nvPr/>
        </p:nvCxnSpPr>
        <p:spPr>
          <a:xfrm flipV="1">
            <a:off x="2904631" y="5260609"/>
            <a:ext cx="1892735" cy="4704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2" idx="6"/>
          </p:cNvCxnSpPr>
          <p:nvPr/>
        </p:nvCxnSpPr>
        <p:spPr>
          <a:xfrm flipV="1">
            <a:off x="2904631" y="5456608"/>
            <a:ext cx="2018157" cy="760476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904631" y="5413009"/>
            <a:ext cx="1735959" cy="310158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6131814" y="50436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最小値にする</a:t>
            </a:r>
            <a:endParaRPr kumimoji="1" lang="ja-JP" altLang="en-US" dirty="0"/>
          </a:p>
        </p:txBody>
      </p:sp>
      <p:sp>
        <p:nvSpPr>
          <p:cNvPr id="21" name="雲形吹き出し 20"/>
          <p:cNvSpPr/>
          <p:nvPr/>
        </p:nvSpPr>
        <p:spPr>
          <a:xfrm>
            <a:off x="4417068" y="5583551"/>
            <a:ext cx="2057808" cy="1050554"/>
          </a:xfrm>
          <a:prstGeom prst="cloudCallout">
            <a:avLst>
              <a:gd name="adj1" fmla="val -71530"/>
              <a:gd name="adj2" fmla="val -368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この時間の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議論は後で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25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より一般的に言うと</a:t>
            </a:r>
            <a:endParaRPr kumimoji="1" lang="ja-JP" altLang="en-US" dirty="0"/>
          </a:p>
        </p:txBody>
      </p: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381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{x+1, 0〜N-1} </a:t>
            </a:r>
            <a:r>
              <a:rPr lang="ja-JP" altLang="en-US" dirty="0" smtClean="0"/>
              <a:t>について、同じ事を繰り返します。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これにより、前の状態から順番に決めていくことが可能です。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9739" y="40680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06886" y="4068082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x+1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5106886" y="5064610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x+1, </a:t>
            </a:r>
            <a:r>
              <a:rPr kumimoji="1" lang="en-US" altLang="ja-JP" b="1" dirty="0" err="1" smtClean="0"/>
              <a:t>i</a:t>
            </a:r>
            <a:endParaRPr kumimoji="1" lang="ja-JP" altLang="en-US" b="1" dirty="0"/>
          </a:p>
        </p:txBody>
      </p:sp>
      <p:sp>
        <p:nvSpPr>
          <p:cNvPr id="38" name="円/楕円 37"/>
          <p:cNvSpPr/>
          <p:nvPr/>
        </p:nvSpPr>
        <p:spPr>
          <a:xfrm>
            <a:off x="1953826" y="4589813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9" name="円/楕円 38"/>
          <p:cNvSpPr/>
          <p:nvPr/>
        </p:nvSpPr>
        <p:spPr>
          <a:xfrm>
            <a:off x="1953826" y="5111650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11431" y="5580546"/>
            <a:ext cx="461665" cy="347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1953826" y="6021085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 smtClean="0"/>
              <a:t>N-1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>
            <a:stCxn id="38" idx="6"/>
          </p:cNvCxnSpPr>
          <p:nvPr/>
        </p:nvCxnSpPr>
        <p:spPr>
          <a:xfrm>
            <a:off x="2904631" y="4785812"/>
            <a:ext cx="1892735" cy="278798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9" idx="6"/>
          </p:cNvCxnSpPr>
          <p:nvPr/>
        </p:nvCxnSpPr>
        <p:spPr>
          <a:xfrm flipV="1">
            <a:off x="2904631" y="5260609"/>
            <a:ext cx="1892735" cy="4704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2" idx="6"/>
          </p:cNvCxnSpPr>
          <p:nvPr/>
        </p:nvCxnSpPr>
        <p:spPr>
          <a:xfrm flipV="1">
            <a:off x="2904631" y="5456608"/>
            <a:ext cx="2018157" cy="760476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904631" y="5413009"/>
            <a:ext cx="1735959" cy="310158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6131814" y="50436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最小値にする</a:t>
            </a:r>
            <a:endParaRPr kumimoji="1" lang="ja-JP" altLang="en-US" dirty="0"/>
          </a:p>
        </p:txBody>
      </p:sp>
      <p:sp>
        <p:nvSpPr>
          <p:cNvPr id="21" name="雲形吹き出し 20"/>
          <p:cNvSpPr/>
          <p:nvPr/>
        </p:nvSpPr>
        <p:spPr>
          <a:xfrm>
            <a:off x="4417068" y="5583551"/>
            <a:ext cx="2057808" cy="1050554"/>
          </a:xfrm>
          <a:prstGeom prst="cloudCallout">
            <a:avLst>
              <a:gd name="adj1" fmla="val -71530"/>
              <a:gd name="adj2" fmla="val -368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この時間の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議論は後で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53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イメージしろ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8605" y="391568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71721" y="3915683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x+1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662692" y="4437414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9" name="円/楕円 38"/>
          <p:cNvSpPr/>
          <p:nvPr/>
        </p:nvSpPr>
        <p:spPr>
          <a:xfrm>
            <a:off x="3662692" y="4959251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20297" y="5428147"/>
            <a:ext cx="461665" cy="347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3662692" y="5868686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x, </a:t>
            </a:r>
            <a:r>
              <a:rPr lang="en-US" altLang="ja-JP" b="1" dirty="0" smtClean="0"/>
              <a:t>N-1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323317" y="62606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エッジは省略</a:t>
            </a:r>
            <a:endParaRPr kumimoji="1" lang="ja-JP" altLang="en-US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114424" y="2595562"/>
            <a:ext cx="7618038" cy="381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頂点が</a:t>
            </a:r>
            <a:r>
              <a:rPr lang="en-US" altLang="ja-JP" dirty="0" smtClean="0"/>
              <a:t> </a:t>
            </a:r>
            <a:r>
              <a:rPr lang="ja-JP" altLang="en-US" dirty="0" smtClean="0"/>
              <a:t>集配の数</a:t>
            </a:r>
            <a:r>
              <a:rPr lang="en-US" altLang="ja-JP" dirty="0" smtClean="0"/>
              <a:t> * </a:t>
            </a:r>
            <a:r>
              <a:rPr lang="ja-JP" altLang="en-US" dirty="0" smtClean="0"/>
              <a:t>街の数</a:t>
            </a:r>
            <a:r>
              <a:rPr lang="en-US" altLang="ja-JP" dirty="0" smtClean="0"/>
              <a:t> </a:t>
            </a:r>
            <a:r>
              <a:rPr lang="ja-JP" altLang="en-US" dirty="0" smtClean="0"/>
              <a:t>だけ並んだグラフの姿を！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何も集配してない状態から、終了状態まで順番に求められます。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8695" y="3915683"/>
            <a:ext cx="232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</a:t>
            </a:r>
            <a:r>
              <a:rPr lang="en-US" altLang="ja-JP" dirty="0" smtClean="0"/>
              <a:t>0(</a:t>
            </a:r>
            <a:r>
              <a:rPr lang="ja-JP" altLang="en-US" dirty="0" smtClean="0"/>
              <a:t>何もしてない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1134364" y="4437414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0</a:t>
            </a:r>
            <a:r>
              <a:rPr kumimoji="1" lang="en-US" altLang="ja-JP" b="1" dirty="0" smtClean="0"/>
              <a:t>, </a:t>
            </a:r>
            <a:r>
              <a:rPr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20" name="円/楕円 19"/>
          <p:cNvSpPr/>
          <p:nvPr/>
        </p:nvSpPr>
        <p:spPr>
          <a:xfrm>
            <a:off x="1134364" y="4959251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0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91969" y="5428147"/>
            <a:ext cx="461665" cy="347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1134364" y="5868686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0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N-1</a:t>
            </a:r>
            <a:endParaRPr kumimoji="1" lang="ja-JP" altLang="en-US" b="1" dirty="0"/>
          </a:p>
        </p:txBody>
      </p:sp>
      <p:sp>
        <p:nvSpPr>
          <p:cNvPr id="24" name="円/楕円 23"/>
          <p:cNvSpPr/>
          <p:nvPr/>
        </p:nvSpPr>
        <p:spPr>
          <a:xfrm>
            <a:off x="4871721" y="4437414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x+1, </a:t>
            </a:r>
            <a:r>
              <a:rPr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25" name="円/楕円 24"/>
          <p:cNvSpPr/>
          <p:nvPr/>
        </p:nvSpPr>
        <p:spPr>
          <a:xfrm>
            <a:off x="4871721" y="4959251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x+1, </a:t>
            </a:r>
            <a:r>
              <a:rPr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9326" y="5428147"/>
            <a:ext cx="461665" cy="347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871721" y="5868686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x+1, </a:t>
            </a:r>
            <a:r>
              <a:rPr lang="en-US" altLang="ja-JP" b="1" dirty="0" smtClean="0"/>
              <a:t>N-1</a:t>
            </a:r>
            <a:endParaRPr kumimoji="1" lang="ja-JP" altLang="en-US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24928" y="3915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集配終了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7124928" y="4437415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R</a:t>
            </a:r>
            <a:r>
              <a:rPr kumimoji="1" lang="en-US" altLang="ja-JP" b="1" dirty="0" smtClean="0"/>
              <a:t>, </a:t>
            </a:r>
            <a:r>
              <a:rPr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2" name="円/楕円 31"/>
          <p:cNvSpPr/>
          <p:nvPr/>
        </p:nvSpPr>
        <p:spPr>
          <a:xfrm>
            <a:off x="7124928" y="4959252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R, </a:t>
            </a:r>
            <a:r>
              <a:rPr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482533" y="5428148"/>
            <a:ext cx="461665" cy="347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7124928" y="5868687"/>
            <a:ext cx="950805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/>
              <a:t>R, </a:t>
            </a:r>
            <a:r>
              <a:rPr lang="en-US" altLang="ja-JP" b="1" dirty="0" smtClean="0"/>
              <a:t>N-1</a:t>
            </a:r>
            <a:endParaRPr kumimoji="1" lang="ja-JP" altLang="en-US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74593" y="4950558"/>
            <a:ext cx="116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…………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60092" y="4950558"/>
            <a:ext cx="116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…………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81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実装はどうなるの</a:t>
            </a:r>
            <a:endParaRPr kumimoji="1" lang="ja-JP" altLang="en-US" dirty="0"/>
          </a:p>
        </p:txBody>
      </p:sp>
      <p:sp>
        <p:nvSpPr>
          <p:cNvPr id="30" name="コンテンツ プレースホルダー 2"/>
          <p:cNvSpPr txBox="1">
            <a:spLocks/>
          </p:cNvSpPr>
          <p:nvPr/>
        </p:nvSpPr>
        <p:spPr>
          <a:xfrm>
            <a:off x="1114424" y="2595563"/>
            <a:ext cx="7618038" cy="334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kumimoji="1"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kumimoji="1"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通常、</a:t>
            </a:r>
            <a:r>
              <a:rPr lang="ja-JP" altLang="en-US" dirty="0" smtClean="0">
                <a:solidFill>
                  <a:schemeClr val="accent2"/>
                </a:solidFill>
              </a:rPr>
              <a:t>配列</a:t>
            </a:r>
            <a:r>
              <a:rPr lang="ja-JP" altLang="en-US" dirty="0" smtClean="0"/>
              <a:t>を使って表します。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dp</a:t>
            </a:r>
            <a:r>
              <a:rPr lang="en-US" altLang="ja-JP" dirty="0" smtClean="0"/>
              <a:t>[x][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:= </a:t>
            </a:r>
            <a:r>
              <a:rPr lang="ja-JP" altLang="en-US" dirty="0" smtClean="0"/>
              <a:t>集配が</a:t>
            </a:r>
            <a:r>
              <a:rPr lang="en-US" altLang="ja-JP" dirty="0" smtClean="0"/>
              <a:t>x</a:t>
            </a:r>
            <a:r>
              <a:rPr lang="ja-JP" altLang="en-US" dirty="0" smtClean="0"/>
              <a:t>まで終わり、船が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にあるときの時間の最小値</a:t>
            </a:r>
            <a:endParaRPr lang="en-US" altLang="ja-JP" dirty="0" smtClean="0"/>
          </a:p>
          <a:p>
            <a:r>
              <a:rPr lang="ja-JP" altLang="en-US" dirty="0" smtClean="0"/>
              <a:t>配列サイズ</a:t>
            </a:r>
            <a:endParaRPr lang="en-US" altLang="ja-JP" dirty="0"/>
          </a:p>
          <a:p>
            <a:pPr lvl="1"/>
            <a:r>
              <a:rPr lang="ja-JP" altLang="en-US" dirty="0" smtClean="0"/>
              <a:t>集配の数は</a:t>
            </a:r>
            <a:r>
              <a:rPr lang="en-US" altLang="ja-JP" dirty="0" smtClean="0"/>
              <a:t> 1,000</a:t>
            </a:r>
          </a:p>
          <a:p>
            <a:pPr lvl="1"/>
            <a:r>
              <a:rPr lang="ja-JP" altLang="en-US" dirty="0" smtClean="0"/>
              <a:t>街の数は</a:t>
            </a:r>
            <a:r>
              <a:rPr lang="en-US" altLang="ja-JP" dirty="0" smtClean="0"/>
              <a:t> 200</a:t>
            </a:r>
          </a:p>
          <a:p>
            <a:pPr lvl="2"/>
            <a:r>
              <a:rPr lang="ja-JP" altLang="en-US" dirty="0" smtClean="0"/>
              <a:t>なので、配列サイズは</a:t>
            </a:r>
            <a:r>
              <a:rPr lang="en-US" altLang="ja-JP" dirty="0" smtClean="0"/>
              <a:t> 1,000 * 200 = 200,000</a:t>
            </a:r>
          </a:p>
          <a:p>
            <a:pPr lvl="2"/>
            <a:r>
              <a:rPr lang="ja-JP" altLang="en-US" dirty="0" smtClean="0"/>
              <a:t>これが</a:t>
            </a:r>
            <a:r>
              <a:rPr lang="en-US" altLang="ja-JP" dirty="0" smtClean="0"/>
              <a:t> 100,000,000 </a:t>
            </a:r>
            <a:r>
              <a:rPr lang="ja-JP" altLang="en-US" dirty="0" smtClean="0"/>
              <a:t>ぐらいになるとちょっと危険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状態を増やしすぎてませんか？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764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[1][go[0]] = 0;</a:t>
            </a:r>
            <a:endParaRPr lang="en-US" altLang="ja-JP" sz="2400" dirty="0"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1949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Dynamic Programming(</a:t>
            </a:r>
            <a:r>
              <a:rPr kumimoji="1" lang="ja-JP" altLang="en-US" dirty="0" smtClean="0"/>
              <a:t>動的計画法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略して</a:t>
            </a:r>
            <a:r>
              <a:rPr kumimoji="1" lang="en-US" altLang="ja-JP" dirty="0" smtClean="0"/>
              <a:t>DP</a:t>
            </a:r>
          </a:p>
          <a:p>
            <a:r>
              <a:rPr lang="en-US" altLang="ja-JP" dirty="0" smtClean="0"/>
              <a:t>DP</a:t>
            </a:r>
            <a:r>
              <a:rPr lang="ja-JP" altLang="en-US" dirty="0" smtClean="0"/>
              <a:t>で解ける典型的な問題を知っておく</a:t>
            </a:r>
            <a:r>
              <a:rPr lang="ja-JP" altLang="en-US" dirty="0" smtClean="0"/>
              <a:t>。</a:t>
            </a:r>
            <a:r>
              <a:rPr lang="ja-JP" altLang="en-US" dirty="0" smtClean="0"/>
              <a:t>実際に書いてみる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ナップザック問題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最長増加部分列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文字列の編集距離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情報系の生物学でおなじみ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巡回セールスマン問題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bitDP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0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[1][go[0]] = 0;</a:t>
            </a:r>
            <a:endParaRPr lang="en-US" altLang="ja-JP" sz="2400" dirty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1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59326" y="1524198"/>
            <a:ext cx="5876137" cy="1251146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26031" y="2947823"/>
            <a:ext cx="23204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初期化</a:t>
            </a:r>
            <a:endParaRPr lang="en-US" altLang="ja-JP" b="1" dirty="0" smtClean="0"/>
          </a:p>
          <a:p>
            <a:r>
              <a:rPr kumimoji="1" lang="en-US" altLang="ja-JP" b="1" dirty="0" smtClean="0"/>
              <a:t>INF: </a:t>
            </a:r>
            <a:r>
              <a:rPr kumimoji="1" lang="ja-JP" altLang="en-US" b="1" dirty="0" smtClean="0"/>
              <a:t>十分大きな値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234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[1][go[0]] = 0;</a:t>
            </a:r>
            <a:endParaRPr lang="en-US" altLang="ja-JP" sz="2400" dirty="0"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59326" y="2982429"/>
            <a:ext cx="3367709" cy="451471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90497" y="3594154"/>
            <a:ext cx="45780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初期状態を与える</a:t>
            </a:r>
          </a:p>
          <a:p>
            <a:r>
              <a:rPr lang="ja-JP" altLang="en-US" b="1" dirty="0" smtClean="0"/>
              <a:t>初期位置</a:t>
            </a:r>
            <a:r>
              <a:rPr lang="en-US" altLang="ja-JP" b="1" dirty="0" smtClean="0"/>
              <a:t> : </a:t>
            </a:r>
            <a:r>
              <a:rPr lang="ja-JP" altLang="en-US" b="1" dirty="0" smtClean="0"/>
              <a:t>集配</a:t>
            </a:r>
            <a:r>
              <a:rPr lang="en-US" altLang="ja-JP" b="1" dirty="0" smtClean="0"/>
              <a:t>0 </a:t>
            </a:r>
            <a:r>
              <a:rPr lang="ja-JP" altLang="en-US" b="1" dirty="0" smtClean="0"/>
              <a:t>なので、</a:t>
            </a:r>
            <a:endParaRPr lang="en-US" altLang="ja-JP" b="1" dirty="0" smtClean="0"/>
          </a:p>
          <a:p>
            <a:r>
              <a:rPr lang="ja-JP" altLang="en-US" b="1" dirty="0" smtClean="0"/>
              <a:t>はじめの集配は終わっていると考える。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63760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[1][go[0]] = 0;</a:t>
            </a:r>
            <a:endParaRPr lang="en-US" altLang="ja-JP" sz="2400" dirty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59326" y="3433900"/>
            <a:ext cx="6691375" cy="3292781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2692" y="2423324"/>
            <a:ext cx="49542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次の集配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i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で、船が</a:t>
            </a:r>
            <a:r>
              <a:rPr lang="en-US" altLang="ja-JP" b="1" dirty="0" smtClean="0"/>
              <a:t> j </a:t>
            </a:r>
            <a:r>
              <a:rPr lang="ja-JP" altLang="en-US" b="1" dirty="0" smtClean="0"/>
              <a:t>に停泊しているとき</a:t>
            </a:r>
            <a:endParaRPr lang="en-US" altLang="ja-JP" b="1" dirty="0" smtClean="0"/>
          </a:p>
          <a:p>
            <a:r>
              <a:rPr lang="ja-JP" altLang="en-US" b="1" dirty="0" smtClean="0"/>
              <a:t>状態にたどり着いてない</a:t>
            </a:r>
            <a:r>
              <a:rPr lang="en-US" altLang="ja-JP" b="1" dirty="0" smtClean="0"/>
              <a:t> (=INF) </a:t>
            </a:r>
            <a:r>
              <a:rPr lang="ja-JP" altLang="en-US" b="1" dirty="0" smtClean="0"/>
              <a:t>ならスキップ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94441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[1][go[0]] = 0;</a:t>
            </a:r>
            <a:endParaRPr lang="en-US" altLang="ja-JP" sz="2400" dirty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solidFill>
                  <a:srgbClr val="BFBFBF"/>
                </a:solidFill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solidFill>
                  <a:srgbClr val="BFBFBF"/>
                </a:solidFill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solidFill>
                <a:srgbClr val="BFBFBF"/>
              </a:solidFill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24544" y="4484454"/>
            <a:ext cx="6035902" cy="1520951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2693" y="3247297"/>
            <a:ext cx="50326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次の集配先に、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船を</a:t>
            </a:r>
            <a:r>
              <a:rPr lang="en-US" altLang="ja-JP" b="1" dirty="0" smtClean="0"/>
              <a:t> k </a:t>
            </a:r>
            <a:r>
              <a:rPr lang="ja-JP" altLang="en-US" b="1" dirty="0" smtClean="0"/>
              <a:t>に停めた状態でたどり着くことを考える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3678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[1][go[0]] = 0;</a:t>
            </a:r>
            <a:endParaRPr lang="en-US" altLang="ja-JP" sz="2400" dirty="0"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74876" y="5252769"/>
            <a:ext cx="1222859" cy="439038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43018" y="5820701"/>
            <a:ext cx="9094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？？？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00699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何かをどうにかしよう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3"/>
            <a:ext cx="7610476" cy="822658"/>
          </a:xfrm>
        </p:spPr>
        <p:txBody>
          <a:bodyPr/>
          <a:lstStyle/>
          <a:p>
            <a:r>
              <a:rPr lang="ja-JP" altLang="en-US" dirty="0" smtClean="0"/>
              <a:t>今、船が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にあって、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から出発し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船を</a:t>
            </a:r>
            <a:r>
              <a:rPr lang="en-US" altLang="ja-JP" dirty="0" smtClean="0"/>
              <a:t> j </a:t>
            </a:r>
            <a:r>
              <a:rPr lang="ja-JP" altLang="en-US" dirty="0" smtClean="0"/>
              <a:t>においた状態で</a:t>
            </a:r>
            <a:r>
              <a:rPr lang="en-US" altLang="ja-JP" dirty="0" smtClean="0"/>
              <a:t> b </a:t>
            </a:r>
            <a:r>
              <a:rPr lang="ja-JP" altLang="en-US" dirty="0" smtClean="0"/>
              <a:t>にたどり着くには？</a:t>
            </a:r>
            <a:endParaRPr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3356444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5" name="円/楕円 4"/>
          <p:cNvSpPr/>
          <p:nvPr/>
        </p:nvSpPr>
        <p:spPr>
          <a:xfrm>
            <a:off x="5429329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6" name="円/楕円 5"/>
          <p:cNvSpPr/>
          <p:nvPr/>
        </p:nvSpPr>
        <p:spPr>
          <a:xfrm>
            <a:off x="3356444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i</a:t>
            </a:r>
            <a:endParaRPr kumimoji="1" lang="ja-JP" altLang="en-US" b="1" dirty="0"/>
          </a:p>
        </p:txBody>
      </p:sp>
      <p:sp>
        <p:nvSpPr>
          <p:cNvPr id="7" name="円/楕円 6"/>
          <p:cNvSpPr/>
          <p:nvPr/>
        </p:nvSpPr>
        <p:spPr>
          <a:xfrm>
            <a:off x="5429329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j</a:t>
            </a:r>
            <a:endParaRPr kumimoji="1" lang="ja-JP" altLang="en-US" b="1" dirty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2652987" y="5442237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円弧 16"/>
          <p:cNvSpPr/>
          <p:nvPr/>
        </p:nvSpPr>
        <p:spPr>
          <a:xfrm flipH="1">
            <a:off x="3356443" y="5259954"/>
            <a:ext cx="2464883" cy="599674"/>
          </a:xfrm>
          <a:prstGeom prst="arc">
            <a:avLst>
              <a:gd name="adj1" fmla="val 10907275"/>
              <a:gd name="adj2" fmla="val 0"/>
            </a:avLst>
          </a:prstGeom>
          <a:ln w="38100" cmpd="sng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135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気付こう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547447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a -&gt;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陸路</a:t>
            </a:r>
            <a:endParaRPr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 smtClean="0"/>
              <a:t>i</a:t>
            </a:r>
            <a:r>
              <a:rPr lang="en-US" altLang="ja-JP" dirty="0" smtClean="0"/>
              <a:t> -&gt; j 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海路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ja-JP" dirty="0" smtClean="0"/>
              <a:t>j -&gt; b 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陸路</a:t>
            </a:r>
            <a:endParaRPr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dirty="0" smtClean="0"/>
              <a:t>で行く必要がある。</a:t>
            </a:r>
            <a:r>
              <a:rPr lang="en-US" altLang="ja-JP" dirty="0" smtClean="0"/>
              <a:t>a -&gt; b </a:t>
            </a:r>
            <a:r>
              <a:rPr lang="ja-JP" altLang="en-US" dirty="0" smtClean="0"/>
              <a:t>まではそれぞれの最短距離の和。</a:t>
            </a:r>
            <a:endParaRPr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3356444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5" name="円/楕円 4"/>
          <p:cNvSpPr/>
          <p:nvPr/>
        </p:nvSpPr>
        <p:spPr>
          <a:xfrm>
            <a:off x="5429329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6" name="円/楕円 5"/>
          <p:cNvSpPr/>
          <p:nvPr/>
        </p:nvSpPr>
        <p:spPr>
          <a:xfrm>
            <a:off x="3356444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i</a:t>
            </a:r>
            <a:endParaRPr kumimoji="1" lang="ja-JP" altLang="en-US" b="1" dirty="0"/>
          </a:p>
        </p:txBody>
      </p:sp>
      <p:sp>
        <p:nvSpPr>
          <p:cNvPr id="7" name="円/楕円 6"/>
          <p:cNvSpPr/>
          <p:nvPr/>
        </p:nvSpPr>
        <p:spPr>
          <a:xfrm>
            <a:off x="5429329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j</a:t>
            </a:r>
            <a:endParaRPr kumimoji="1" lang="ja-JP" altLang="en-US" b="1" dirty="0"/>
          </a:p>
        </p:txBody>
      </p:sp>
      <p:cxnSp>
        <p:nvCxnSpPr>
          <p:cNvPr id="8" name="直線コネクタ 7"/>
          <p:cNvCxnSpPr>
            <a:stCxn id="6" idx="0"/>
            <a:endCxn id="4" idx="4"/>
          </p:cNvCxnSpPr>
          <p:nvPr/>
        </p:nvCxnSpPr>
        <p:spPr>
          <a:xfrm flipV="1">
            <a:off x="3552443" y="4719653"/>
            <a:ext cx="0" cy="101919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0"/>
            <a:endCxn id="5" idx="4"/>
          </p:cNvCxnSpPr>
          <p:nvPr/>
        </p:nvCxnSpPr>
        <p:spPr>
          <a:xfrm flipV="1">
            <a:off x="5625328" y="4719653"/>
            <a:ext cx="0" cy="101919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2"/>
            <a:endCxn id="6" idx="6"/>
          </p:cNvCxnSpPr>
          <p:nvPr/>
        </p:nvCxnSpPr>
        <p:spPr>
          <a:xfrm flipH="1">
            <a:off x="3748442" y="5934845"/>
            <a:ext cx="1680887" cy="0"/>
          </a:xfrm>
          <a:prstGeom prst="line">
            <a:avLst/>
          </a:prstGeom>
          <a:ln w="38100" cmpd="sng">
            <a:solidFill>
              <a:srgbClr val="2144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4314819" y="5034559"/>
            <a:ext cx="536502" cy="688607"/>
            <a:chOff x="893627" y="3727418"/>
            <a:chExt cx="536502" cy="688607"/>
          </a:xfrm>
        </p:grpSpPr>
        <p:sp>
          <p:nvSpPr>
            <p:cNvPr id="20" name="台形 19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>
              <a:endCxn id="20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678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最短路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54744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 -&gt;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を陸路だけで行く事を考える。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dfs</a:t>
            </a:r>
            <a:r>
              <a:rPr lang="en-US" altLang="ja-JP" dirty="0" smtClean="0"/>
              <a:t> (</a:t>
            </a:r>
            <a:r>
              <a:rPr lang="ja-JP" altLang="en-US" dirty="0" smtClean="0"/>
              <a:t>端点同士の最短路</a:t>
            </a:r>
            <a:r>
              <a:rPr lang="en-US" altLang="ja-JP" dirty="0" smtClean="0"/>
              <a:t>) </a:t>
            </a:r>
            <a:endParaRPr lang="en-US" altLang="ja-JP" dirty="0"/>
          </a:p>
          <a:p>
            <a:pPr lvl="1"/>
            <a:r>
              <a:rPr lang="ja-JP" altLang="en-US" dirty="0" smtClean="0"/>
              <a:t>ダイクストラ</a:t>
            </a:r>
            <a:r>
              <a:rPr lang="en-US" altLang="ja-JP" dirty="0" smtClean="0"/>
              <a:t> (</a:t>
            </a:r>
            <a:r>
              <a:rPr lang="ja-JP" altLang="en-US" dirty="0" smtClean="0"/>
              <a:t>単一始点最短路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どちらでも求まるが、思い出して欲しい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2149264" y="5268449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5" name="円/楕円 4"/>
          <p:cNvSpPr/>
          <p:nvPr/>
        </p:nvSpPr>
        <p:spPr>
          <a:xfrm>
            <a:off x="6338634" y="5268449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i</a:t>
            </a:r>
            <a:endParaRPr kumimoji="1" lang="ja-JP" altLang="en-US" b="1" dirty="0"/>
          </a:p>
        </p:txBody>
      </p:sp>
      <p:cxnSp>
        <p:nvCxnSpPr>
          <p:cNvPr id="12" name="直線コネクタ 11"/>
          <p:cNvCxnSpPr>
            <a:stCxn id="31" idx="1"/>
            <a:endCxn id="4" idx="7"/>
          </p:cNvCxnSpPr>
          <p:nvPr/>
        </p:nvCxnSpPr>
        <p:spPr>
          <a:xfrm flipH="1">
            <a:off x="2483855" y="4889070"/>
            <a:ext cx="1473873" cy="436786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31" idx="3"/>
            <a:endCxn id="4" idx="5"/>
          </p:cNvCxnSpPr>
          <p:nvPr/>
        </p:nvCxnSpPr>
        <p:spPr>
          <a:xfrm flipH="1" flipV="1">
            <a:off x="2483855" y="5603040"/>
            <a:ext cx="1473873" cy="558305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4" idx="6"/>
          </p:cNvCxnSpPr>
          <p:nvPr/>
        </p:nvCxnSpPr>
        <p:spPr>
          <a:xfrm flipH="1">
            <a:off x="2541262" y="5464448"/>
            <a:ext cx="1315444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1"/>
          </p:cNvCxnSpPr>
          <p:nvPr/>
        </p:nvCxnSpPr>
        <p:spPr>
          <a:xfrm flipH="1" flipV="1">
            <a:off x="4530846" y="5143009"/>
            <a:ext cx="1865195" cy="182847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5" idx="3"/>
            <a:endCxn id="31" idx="5"/>
          </p:cNvCxnSpPr>
          <p:nvPr/>
        </p:nvCxnSpPr>
        <p:spPr>
          <a:xfrm flipH="1">
            <a:off x="4445502" y="5603040"/>
            <a:ext cx="1950539" cy="558305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3856706" y="4625573"/>
            <a:ext cx="689818" cy="1799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8578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[0][0] = 0;</a:t>
            </a:r>
            <a:endParaRPr lang="en-US" altLang="ja-JP" sz="2400" dirty="0"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&gt;= INF)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3776" y="4876452"/>
            <a:ext cx="5643960" cy="815355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5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[][]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= new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[R+1][N];</a:t>
            </a:r>
          </a:p>
          <a:p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= 0 ;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&lt; R+1 ;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++)</a:t>
            </a:r>
          </a:p>
          <a:p>
            <a:r>
              <a:rPr lang="en-US" altLang="ja-JP" sz="2400" dirty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Arrays.fill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(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], INF);</a:t>
            </a:r>
          </a:p>
          <a:p>
            <a:endParaRPr lang="en-US" altLang="ja-JP" sz="2400" dirty="0" smtClean="0">
              <a:solidFill>
                <a:schemeClr val="bg1">
                  <a:lumMod val="6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[0][0] = 0;</a:t>
            </a:r>
            <a:endParaRPr lang="en-US" altLang="ja-JP" sz="2400" dirty="0">
              <a:solidFill>
                <a:schemeClr val="bg1">
                  <a:lumMod val="6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= 1 ;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         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(</a:t>
            </a:r>
            <a:r>
              <a:rPr lang="ja-JP" altLang="en-US" sz="2400" dirty="0" smtClean="0">
                <a:latin typeface="Lucida Sans Typewriter"/>
                <a:cs typeface="Lucida Sans Typewriter"/>
              </a:rPr>
              <a:t>何か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)</a:t>
            </a:r>
          </a:p>
          <a:p>
            <a:r>
              <a:rPr lang="en-US" altLang="ja-JP" sz="2400" dirty="0" smtClean="0">
                <a:solidFill>
                  <a:srgbClr val="A6A6A6"/>
                </a:solidFill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 smtClean="0">
                <a:solidFill>
                  <a:srgbClr val="A6A6A6"/>
                </a:solidFill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solidFill>
                  <a:srgbClr val="A6A6A6"/>
                </a:solidFill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solidFill>
                <a:srgbClr val="A6A6A6"/>
              </a:solidFill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3776" y="4876452"/>
            <a:ext cx="5643960" cy="815355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452458" y="3135983"/>
            <a:ext cx="893627" cy="163070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972795" y="2073280"/>
            <a:ext cx="525785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最大で</a:t>
            </a:r>
            <a:r>
              <a:rPr lang="en-US" altLang="ja-JP" sz="2000" b="1" dirty="0" smtClean="0"/>
              <a:t> R * N * N = 40,000,00</a:t>
            </a:r>
            <a:r>
              <a:rPr lang="ja-JP" altLang="en-US" sz="2000" b="1" dirty="0" smtClean="0"/>
              <a:t>回かかる！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ダイクストラなんてしてられない！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おまけにダイクストラは実装が重い！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15175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今回</a:t>
            </a:r>
            <a:r>
              <a:rPr lang="ja-JP" altLang="en-US" dirty="0" smtClean="0"/>
              <a:t>扱う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2010</a:t>
            </a:r>
            <a:r>
              <a:rPr lang="ja-JP" altLang="en-US" dirty="0" smtClean="0"/>
              <a:t>年模擬国内予選</a:t>
            </a:r>
            <a:r>
              <a:rPr lang="en-US" altLang="ja-JP" dirty="0" smtClean="0"/>
              <a:t>/D: </a:t>
            </a:r>
            <a:r>
              <a:rPr lang="en-US" altLang="ja-JP" dirty="0" err="1" smtClean="0"/>
              <a:t>Mr.Rito</a:t>
            </a:r>
            <a:r>
              <a:rPr lang="en-US" altLang="ja-JP" dirty="0" smtClean="0"/>
              <a:t> Post Office</a:t>
            </a:r>
          </a:p>
          <a:p>
            <a:pPr lvl="1"/>
            <a:r>
              <a:rPr lang="en-US" altLang="ja-JP" dirty="0">
                <a:hlinkClick r:id="rId2"/>
              </a:rPr>
              <a:t>http://judge.u-aizu.ac.jp/onlinejudge/description.jsp?id=</a:t>
            </a:r>
            <a:r>
              <a:rPr lang="en-US" altLang="ja-JP" dirty="0" smtClean="0">
                <a:hlinkClick r:id="rId2"/>
              </a:rPr>
              <a:t>2200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1980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もっと良い道具を僕らは知っている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街の数が少ない</a:t>
            </a:r>
            <a:r>
              <a:rPr lang="en-US" altLang="ja-JP" dirty="0" smtClean="0"/>
              <a:t> (N &lt;= 200) </a:t>
            </a:r>
            <a:r>
              <a:rPr lang="ja-JP" altLang="en-US" dirty="0" smtClean="0"/>
              <a:t>ので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全点対最短路を効率良く求める方法がある！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ご存知、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ワーシャルフロイド法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en-US" altLang="ja-JP" dirty="0" smtClean="0"/>
              <a:t>DP</a:t>
            </a:r>
            <a:r>
              <a:rPr lang="ja-JP" altLang="en-US" dirty="0" smtClean="0"/>
              <a:t>する前に、陸路、海路それぞれについて、最短路を求め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landpath</a:t>
            </a:r>
            <a:r>
              <a:rPr kumimoji="1" lang="en-US" altLang="ja-JP" dirty="0" smtClean="0"/>
              <a:t>[a][b]</a:t>
            </a:r>
          </a:p>
          <a:p>
            <a:pPr lvl="2"/>
            <a:r>
              <a:rPr lang="en-US" altLang="ja-JP" dirty="0" err="1" smtClean="0"/>
              <a:t>seapath</a:t>
            </a:r>
            <a:r>
              <a:rPr lang="en-US" altLang="ja-JP" dirty="0" smtClean="0"/>
              <a:t>[a][b]</a:t>
            </a:r>
          </a:p>
          <a:p>
            <a:pPr lvl="1"/>
            <a:r>
              <a:rPr kumimoji="1" lang="ja-JP" altLang="en-US" dirty="0" smtClean="0"/>
              <a:t>なんかに格納しておく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計算量は</a:t>
            </a:r>
            <a:r>
              <a:rPr lang="en-US" altLang="ja-JP" dirty="0" smtClean="0"/>
              <a:t> 200 * 200 * 200 = 8,000,000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5897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何かをどうにかしよう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1559613"/>
          </a:xfrm>
        </p:spPr>
        <p:txBody>
          <a:bodyPr/>
          <a:lstStyle/>
          <a:p>
            <a:r>
              <a:rPr lang="ja-JP" altLang="en-US" dirty="0" smtClean="0"/>
              <a:t>よって、「何か」の部分は、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landpath</a:t>
            </a:r>
            <a:r>
              <a:rPr lang="en-US" altLang="ja-JP" dirty="0" smtClean="0"/>
              <a:t>[a][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+ </a:t>
            </a:r>
            <a:r>
              <a:rPr lang="en-US" altLang="ja-JP" dirty="0" err="1" smtClean="0"/>
              <a:t>seapath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][j] + </a:t>
            </a:r>
            <a:r>
              <a:rPr lang="en-US" altLang="ja-JP" dirty="0" err="1" smtClean="0"/>
              <a:t>landpath</a:t>
            </a:r>
            <a:r>
              <a:rPr lang="en-US" altLang="ja-JP" dirty="0" smtClean="0"/>
              <a:t>[j][b]</a:t>
            </a:r>
          </a:p>
          <a:p>
            <a:r>
              <a:rPr lang="ja-JP" altLang="en-US" dirty="0" smtClean="0"/>
              <a:t>で書ける。</a:t>
            </a:r>
            <a:endParaRPr lang="en-US" altLang="ja-JP" dirty="0" smtClean="0"/>
          </a:p>
        </p:txBody>
      </p:sp>
      <p:sp>
        <p:nvSpPr>
          <p:cNvPr id="8" name="円/楕円 7"/>
          <p:cNvSpPr/>
          <p:nvPr/>
        </p:nvSpPr>
        <p:spPr>
          <a:xfrm>
            <a:off x="3356444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9" name="円/楕円 8"/>
          <p:cNvSpPr/>
          <p:nvPr/>
        </p:nvSpPr>
        <p:spPr>
          <a:xfrm>
            <a:off x="5429329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10" name="円/楕円 9"/>
          <p:cNvSpPr/>
          <p:nvPr/>
        </p:nvSpPr>
        <p:spPr>
          <a:xfrm>
            <a:off x="3356444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i</a:t>
            </a:r>
            <a:endParaRPr kumimoji="1" lang="ja-JP" altLang="en-US" b="1" dirty="0"/>
          </a:p>
        </p:txBody>
      </p:sp>
      <p:sp>
        <p:nvSpPr>
          <p:cNvPr id="11" name="円/楕円 10"/>
          <p:cNvSpPr/>
          <p:nvPr/>
        </p:nvSpPr>
        <p:spPr>
          <a:xfrm>
            <a:off x="5429329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j</a:t>
            </a:r>
            <a:endParaRPr kumimoji="1" lang="ja-JP" altLang="en-US" b="1" dirty="0"/>
          </a:p>
        </p:txBody>
      </p:sp>
      <p:cxnSp>
        <p:nvCxnSpPr>
          <p:cNvPr id="12" name="直線コネクタ 11"/>
          <p:cNvCxnSpPr>
            <a:stCxn id="10" idx="0"/>
            <a:endCxn id="8" idx="4"/>
          </p:cNvCxnSpPr>
          <p:nvPr/>
        </p:nvCxnSpPr>
        <p:spPr>
          <a:xfrm flipV="1">
            <a:off x="3552443" y="4719653"/>
            <a:ext cx="0" cy="101919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1" idx="0"/>
            <a:endCxn id="9" idx="4"/>
          </p:cNvCxnSpPr>
          <p:nvPr/>
        </p:nvCxnSpPr>
        <p:spPr>
          <a:xfrm flipV="1">
            <a:off x="5625328" y="4719653"/>
            <a:ext cx="0" cy="101919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1" idx="2"/>
            <a:endCxn id="10" idx="6"/>
          </p:cNvCxnSpPr>
          <p:nvPr/>
        </p:nvCxnSpPr>
        <p:spPr>
          <a:xfrm flipH="1">
            <a:off x="3748442" y="5934845"/>
            <a:ext cx="1680887" cy="0"/>
          </a:xfrm>
          <a:prstGeom prst="line">
            <a:avLst/>
          </a:prstGeom>
          <a:ln w="38100" cmpd="sng">
            <a:solidFill>
              <a:srgbClr val="2144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図形グループ 14"/>
          <p:cNvGrpSpPr/>
          <p:nvPr/>
        </p:nvGrpSpPr>
        <p:grpSpPr>
          <a:xfrm>
            <a:off x="4314819" y="5034559"/>
            <a:ext cx="536502" cy="688607"/>
            <a:chOff x="893627" y="3727418"/>
            <a:chExt cx="536502" cy="688607"/>
          </a:xfrm>
        </p:grpSpPr>
        <p:sp>
          <p:nvSpPr>
            <p:cNvPr id="16" name="台形 15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endCxn id="16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もう一つ考えるべきケース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1559613"/>
          </a:xfrm>
        </p:spPr>
        <p:txBody>
          <a:bodyPr/>
          <a:lstStyle/>
          <a:p>
            <a:r>
              <a:rPr lang="ja-JP" altLang="en-US" dirty="0" smtClean="0"/>
              <a:t>船を移動しない時</a:t>
            </a:r>
            <a:r>
              <a:rPr lang="en-US" altLang="ja-JP" dirty="0" smtClean="0"/>
              <a:t> (j =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landpath</a:t>
            </a:r>
            <a:r>
              <a:rPr lang="en-US" altLang="ja-JP" dirty="0" smtClean="0"/>
              <a:t>[a][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+ </a:t>
            </a:r>
            <a:r>
              <a:rPr lang="en-US" altLang="ja-JP" dirty="0" err="1" smtClean="0"/>
              <a:t>landpath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][b] 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landpath</a:t>
            </a:r>
            <a:r>
              <a:rPr lang="en-US" altLang="ja-JP" dirty="0" smtClean="0"/>
              <a:t>[a][b] </a:t>
            </a:r>
            <a:r>
              <a:rPr lang="ja-JP" altLang="en-US" dirty="0" smtClean="0"/>
              <a:t>の方が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速い場合がある</a:t>
            </a:r>
            <a:endParaRPr lang="en-US" altLang="ja-JP" dirty="0" smtClean="0"/>
          </a:p>
        </p:txBody>
      </p:sp>
      <p:sp>
        <p:nvSpPr>
          <p:cNvPr id="8" name="円/楕円 7"/>
          <p:cNvSpPr/>
          <p:nvPr/>
        </p:nvSpPr>
        <p:spPr>
          <a:xfrm>
            <a:off x="3356444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9" name="円/楕円 8"/>
          <p:cNvSpPr/>
          <p:nvPr/>
        </p:nvSpPr>
        <p:spPr>
          <a:xfrm>
            <a:off x="5429329" y="4327655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10" name="円/楕円 9"/>
          <p:cNvSpPr/>
          <p:nvPr/>
        </p:nvSpPr>
        <p:spPr>
          <a:xfrm>
            <a:off x="4367681" y="5738846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/>
              <a:t>i</a:t>
            </a:r>
            <a:endParaRPr kumimoji="1" lang="ja-JP" altLang="en-US" b="1" dirty="0"/>
          </a:p>
        </p:txBody>
      </p:sp>
      <p:cxnSp>
        <p:nvCxnSpPr>
          <p:cNvPr id="12" name="直線コネクタ 11"/>
          <p:cNvCxnSpPr>
            <a:stCxn id="10" idx="0"/>
            <a:endCxn id="8" idx="4"/>
          </p:cNvCxnSpPr>
          <p:nvPr/>
        </p:nvCxnSpPr>
        <p:spPr>
          <a:xfrm flipH="1" flipV="1">
            <a:off x="3552443" y="4719653"/>
            <a:ext cx="1011237" cy="101919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0" idx="0"/>
            <a:endCxn id="9" idx="4"/>
          </p:cNvCxnSpPr>
          <p:nvPr/>
        </p:nvCxnSpPr>
        <p:spPr>
          <a:xfrm flipV="1">
            <a:off x="4563680" y="4719653"/>
            <a:ext cx="1061648" cy="101919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2"/>
            <a:endCxn id="8" idx="6"/>
          </p:cNvCxnSpPr>
          <p:nvPr/>
        </p:nvCxnSpPr>
        <p:spPr>
          <a:xfrm flipH="1">
            <a:off x="3748442" y="4523654"/>
            <a:ext cx="1680887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9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11337"/>
            <a:ext cx="9144000" cy="914400"/>
          </a:xfrm>
        </p:spPr>
        <p:txBody>
          <a:bodyPr/>
          <a:lstStyle/>
          <a:p>
            <a:r>
              <a:rPr lang="ja-JP" altLang="en-US" dirty="0"/>
              <a:t>更新式の実装例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326" y="1524198"/>
            <a:ext cx="7647586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= 1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&lt; R ;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j = 0 ; j &lt; N ; j++)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if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== INF)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conitnue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;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for 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int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k = 0 ; k &lt; N ; k++) {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[i+1][k],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landpath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[from][j]</a:t>
            </a:r>
            <a:br>
              <a:rPr lang="en-US" altLang="ja-JP" sz="2400" dirty="0" smtClean="0">
                <a:latin typeface="Lucida Sans Typewriter"/>
                <a:cs typeface="Lucida Sans Typewriter"/>
              </a:rPr>
            </a:br>
            <a:r>
              <a:rPr lang="en-US" altLang="ja-JP" sz="2400" dirty="0" smtClean="0">
                <a:latin typeface="Lucida Sans Typewriter"/>
                <a:cs typeface="Lucida Sans Typewriter"/>
              </a:rPr>
              <a:t> +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seapath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[j][k] +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landpath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[k][to]);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  }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 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[i+1][j] = min(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[i+1][j],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      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dp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i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][j] + </a:t>
            </a:r>
            <a:r>
              <a:rPr lang="en-US" altLang="ja-JP" sz="2400" dirty="0" err="1" smtClean="0">
                <a:latin typeface="Lucida Sans Typewriter"/>
                <a:cs typeface="Lucida Sans Typewriter"/>
              </a:rPr>
              <a:t>landpath</a:t>
            </a:r>
            <a:r>
              <a:rPr lang="en-US" altLang="ja-JP" sz="2400" dirty="0" smtClean="0">
                <a:latin typeface="Lucida Sans Typewriter"/>
                <a:cs typeface="Lucida Sans Typewriter"/>
              </a:rPr>
              <a:t>[from][to]);</a:t>
            </a:r>
          </a:p>
          <a:p>
            <a:r>
              <a:rPr lang="en-US" altLang="ja-JP" sz="2400" dirty="0" smtClean="0">
                <a:latin typeface="Lucida Sans Typewriter"/>
                <a:cs typeface="Lucida Sans Typewriter"/>
              </a:rPr>
              <a:t>  }</a:t>
            </a:r>
          </a:p>
          <a:p>
            <a:r>
              <a:rPr lang="en-US" altLang="ja-JP" sz="2400" dirty="0">
                <a:latin typeface="Lucida Sans Typewriter"/>
                <a:cs typeface="Lucida Sans Typewriter"/>
              </a:rPr>
              <a:t>}</a:t>
            </a:r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  <a:p>
            <a:endParaRPr lang="en-US" altLang="ja-JP" sz="2400" dirty="0">
              <a:latin typeface="Lucida Sans Typewriter"/>
              <a:cs typeface="Lucida Sans Typewriter"/>
            </a:endParaRPr>
          </a:p>
          <a:p>
            <a:endParaRPr lang="en-US" altLang="ja-JP" sz="2400" dirty="0" smtClean="0">
              <a:latin typeface="Lucida Sans Typewriter"/>
              <a:cs typeface="Lucida Sans Typewriter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799" y="4515813"/>
            <a:ext cx="6819787" cy="831036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50335" y="5636035"/>
            <a:ext cx="38565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陸路のみで移動するパターンを追加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24380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陸路、海路だけを使う場合の最短路を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ワーシャルフロイド法で求める</a:t>
            </a:r>
            <a:endParaRPr lang="en-US" altLang="ja-JP" dirty="0" smtClean="0"/>
          </a:p>
          <a:p>
            <a:r>
              <a:rPr lang="en-US" altLang="ja-JP" dirty="0" smtClean="0"/>
              <a:t>{</a:t>
            </a:r>
            <a:r>
              <a:rPr lang="ja-JP" altLang="en-US" dirty="0" smtClean="0"/>
              <a:t>集配の処理数</a:t>
            </a:r>
            <a:r>
              <a:rPr lang="en-US" altLang="ja-JP" dirty="0" smtClean="0"/>
              <a:t>, </a:t>
            </a:r>
            <a:r>
              <a:rPr lang="ja-JP" altLang="en-US" dirty="0" smtClean="0"/>
              <a:t>船がある街</a:t>
            </a:r>
            <a:r>
              <a:rPr lang="en-US" altLang="ja-JP" dirty="0" smtClean="0"/>
              <a:t>} </a:t>
            </a:r>
            <a:r>
              <a:rPr lang="ja-JP" altLang="en-US" dirty="0" smtClean="0"/>
              <a:t>を状態に持って更新</a:t>
            </a:r>
            <a:r>
              <a:rPr lang="en-US" altLang="ja-JP" dirty="0" smtClean="0"/>
              <a:t>DP</a:t>
            </a:r>
            <a:endParaRPr lang="en-US" altLang="ja-JP" dirty="0"/>
          </a:p>
          <a:p>
            <a:r>
              <a:rPr lang="ja-JP" altLang="en-US" dirty="0" smtClean="0"/>
              <a:t>答えは</a:t>
            </a:r>
            <a:r>
              <a:rPr lang="en-US" altLang="ja-JP" dirty="0" smtClean="0"/>
              <a:t> {R, 0〜N-1} </a:t>
            </a:r>
            <a:r>
              <a:rPr lang="ja-JP" altLang="en-US" dirty="0" smtClean="0"/>
              <a:t>の最小値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>
                <a:solidFill>
                  <a:srgbClr val="E07602"/>
                </a:solidFill>
              </a:rPr>
              <a:t>簡単じゃなかった・・・</a:t>
            </a:r>
            <a:r>
              <a:rPr lang="en-US" altLang="ja-JP" dirty="0" smtClean="0">
                <a:solidFill>
                  <a:srgbClr val="E07602"/>
                </a:solidFill>
              </a:rPr>
              <a:t>(´</a:t>
            </a:r>
            <a:r>
              <a:rPr lang="ja-JP" altLang="en-US" dirty="0" smtClean="0">
                <a:solidFill>
                  <a:srgbClr val="E07602"/>
                </a:solidFill>
              </a:rPr>
              <a:t>・</a:t>
            </a:r>
            <a:r>
              <a:rPr lang="en-US" altLang="ja-JP" dirty="0" err="1" smtClean="0">
                <a:solidFill>
                  <a:srgbClr val="E07602"/>
                </a:solidFill>
              </a:rPr>
              <a:t>ω</a:t>
            </a:r>
            <a:r>
              <a:rPr lang="ja-JP" altLang="en-US" dirty="0" smtClean="0">
                <a:solidFill>
                  <a:srgbClr val="E07602"/>
                </a:solidFill>
              </a:rPr>
              <a:t>・｀</a:t>
            </a:r>
            <a:r>
              <a:rPr lang="en-US" altLang="ja-JP" dirty="0" smtClean="0">
                <a:solidFill>
                  <a:srgbClr val="E07602"/>
                </a:solidFill>
              </a:rPr>
              <a:t>)</a:t>
            </a:r>
          </a:p>
          <a:p>
            <a:pPr lvl="1"/>
            <a:r>
              <a:rPr lang="ja-JP" altLang="en-US" dirty="0" smtClean="0"/>
              <a:t>ぱっと見簡単だとは思った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79221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細かい実装上の注意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問題文の条件</a:t>
            </a:r>
            <a:endParaRPr lang="en-US" altLang="ja-JP" dirty="0" smtClean="0"/>
          </a:p>
          <a:p>
            <a:pPr lvl="1"/>
            <a:r>
              <a:rPr lang="ja-JP" altLang="en-US" dirty="0">
                <a:solidFill>
                  <a:srgbClr val="E07602"/>
                </a:solidFill>
              </a:rPr>
              <a:t>陸路または海路が</a:t>
            </a:r>
            <a:r>
              <a:rPr lang="en-US" altLang="ja-JP" dirty="0">
                <a:solidFill>
                  <a:srgbClr val="E07602"/>
                </a:solidFill>
              </a:rPr>
              <a:t>2</a:t>
            </a:r>
            <a:r>
              <a:rPr lang="ja-JP" altLang="en-US" dirty="0">
                <a:solidFill>
                  <a:srgbClr val="E07602"/>
                </a:solidFill>
              </a:rPr>
              <a:t>本以上存在することが</a:t>
            </a:r>
            <a:r>
              <a:rPr lang="ja-JP" altLang="en-US" dirty="0" smtClean="0">
                <a:solidFill>
                  <a:srgbClr val="E07602"/>
                </a:solidFill>
              </a:rPr>
              <a:t>ある</a:t>
            </a:r>
            <a:endParaRPr lang="en-US" altLang="ja-JP" dirty="0" smtClean="0">
              <a:solidFill>
                <a:srgbClr val="E07602"/>
              </a:solidFill>
            </a:endParaRPr>
          </a:p>
          <a:p>
            <a:pPr lvl="2"/>
            <a:r>
              <a:rPr lang="en-US" altLang="ja-JP" dirty="0" err="1" smtClean="0"/>
              <a:t>ArrayList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などで保持する方法もあるが、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WF</a:t>
            </a:r>
            <a:r>
              <a:rPr lang="ja-JP" altLang="en-US" dirty="0" smtClean="0"/>
              <a:t>がやりにくいのでコストが大きい方は無視していい</a:t>
            </a:r>
            <a:endParaRPr lang="en-US" altLang="ja-JP" dirty="0" smtClean="0"/>
          </a:p>
          <a:p>
            <a:pPr lvl="1"/>
            <a:r>
              <a:rPr lang="ja-JP" altLang="en-US" dirty="0">
                <a:solidFill>
                  <a:srgbClr val="E07602"/>
                </a:solidFill>
              </a:rPr>
              <a:t>初期状態では利藤さんと船はともに港町 </a:t>
            </a:r>
            <a:r>
              <a:rPr lang="en-US" altLang="ja-JP" dirty="0" smtClean="0">
                <a:solidFill>
                  <a:srgbClr val="E07602"/>
                </a:solidFill>
              </a:rPr>
              <a:t>z</a:t>
            </a:r>
            <a:r>
              <a:rPr lang="en-US" altLang="ja-JP" baseline="-25000" dirty="0" smtClean="0">
                <a:solidFill>
                  <a:srgbClr val="E07602"/>
                </a:solidFill>
              </a:rPr>
              <a:t>1</a:t>
            </a:r>
            <a:r>
              <a:rPr lang="en-US" altLang="ja-JP" dirty="0" smtClean="0">
                <a:solidFill>
                  <a:srgbClr val="E07602"/>
                </a:solidFill>
              </a:rPr>
              <a:t> </a:t>
            </a:r>
            <a:r>
              <a:rPr lang="ja-JP" altLang="en-US" dirty="0">
                <a:solidFill>
                  <a:srgbClr val="E07602"/>
                </a:solidFill>
              </a:rPr>
              <a:t>に存在</a:t>
            </a:r>
            <a:r>
              <a:rPr lang="ja-JP" altLang="en-US" dirty="0" smtClean="0">
                <a:solidFill>
                  <a:srgbClr val="E07602"/>
                </a:solidFill>
              </a:rPr>
              <a:t>する</a:t>
            </a:r>
            <a:endParaRPr lang="en-US" altLang="ja-JP" dirty="0" smtClean="0">
              <a:solidFill>
                <a:srgbClr val="E07602"/>
              </a:solidFill>
            </a:endParaRPr>
          </a:p>
          <a:p>
            <a:pPr lvl="2"/>
            <a:r>
              <a:rPr lang="ja-JP" altLang="en-US" dirty="0" smtClean="0"/>
              <a:t>確認しよう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04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細かい実装上の注意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[a][b] = INF</a:t>
            </a:r>
          </a:p>
          <a:p>
            <a:pPr lvl="1"/>
            <a:r>
              <a:rPr lang="ja-JP" altLang="en-US" dirty="0" smtClean="0"/>
              <a:t>状態</a:t>
            </a:r>
            <a:r>
              <a:rPr lang="en-US" altLang="ja-JP" dirty="0" smtClean="0"/>
              <a:t> {a, b} </a:t>
            </a:r>
            <a:r>
              <a:rPr lang="ja-JP" altLang="en-US" dirty="0" smtClean="0"/>
              <a:t>へ到達できない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rgbClr val="E07602"/>
                </a:solidFill>
              </a:rPr>
              <a:t>INF</a:t>
            </a:r>
            <a:r>
              <a:rPr lang="ja-JP" altLang="en-US" dirty="0" smtClean="0">
                <a:solidFill>
                  <a:srgbClr val="E07602"/>
                </a:solidFill>
              </a:rPr>
              <a:t>を大きくしすぎると</a:t>
            </a:r>
            <a:r>
              <a:rPr lang="en-US" altLang="ja-JP" dirty="0" smtClean="0">
                <a:solidFill>
                  <a:srgbClr val="E07602"/>
                </a:solidFill>
              </a:rPr>
              <a:t>DP</a:t>
            </a:r>
            <a:r>
              <a:rPr lang="ja-JP" altLang="en-US" dirty="0" smtClean="0">
                <a:solidFill>
                  <a:srgbClr val="E07602"/>
                </a:solidFill>
              </a:rPr>
              <a:t>計算で</a:t>
            </a:r>
            <a:r>
              <a:rPr lang="en-US" altLang="ja-JP" dirty="0" smtClean="0">
                <a:solidFill>
                  <a:srgbClr val="E07602"/>
                </a:solidFill>
              </a:rPr>
              <a:t/>
            </a:r>
            <a:br>
              <a:rPr lang="en-US" altLang="ja-JP" dirty="0" smtClean="0">
                <a:solidFill>
                  <a:srgbClr val="E07602"/>
                </a:solidFill>
              </a:rPr>
            </a:br>
            <a:r>
              <a:rPr lang="ja-JP" altLang="en-US" dirty="0" smtClean="0">
                <a:solidFill>
                  <a:srgbClr val="E07602"/>
                </a:solidFill>
              </a:rPr>
              <a:t>オーバーフローすることがある</a:t>
            </a:r>
            <a:endParaRPr lang="en-US" altLang="ja-JP" dirty="0" smtClean="0">
              <a:solidFill>
                <a:srgbClr val="E07602"/>
              </a:solidFill>
            </a:endParaRPr>
          </a:p>
          <a:p>
            <a:pPr lvl="1"/>
            <a:r>
              <a:rPr lang="ja-JP" altLang="en-US" dirty="0" smtClean="0"/>
              <a:t>街の数が</a:t>
            </a:r>
            <a:r>
              <a:rPr lang="en-US" altLang="ja-JP" dirty="0" smtClean="0"/>
              <a:t> 200, </a:t>
            </a:r>
            <a:r>
              <a:rPr lang="ja-JP" altLang="en-US" dirty="0" smtClean="0"/>
              <a:t>移動時間が</a:t>
            </a:r>
            <a:r>
              <a:rPr lang="en-US" altLang="ja-JP" dirty="0" smtClean="0"/>
              <a:t> 1,000 </a:t>
            </a:r>
            <a:r>
              <a:rPr lang="ja-JP" altLang="en-US" dirty="0" smtClean="0"/>
              <a:t>なので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一回の集配に最大</a:t>
            </a:r>
            <a:r>
              <a:rPr lang="en-US" altLang="ja-JP" dirty="0" smtClean="0"/>
              <a:t> 200,000</a:t>
            </a:r>
          </a:p>
          <a:p>
            <a:pPr lvl="2"/>
            <a:r>
              <a:rPr lang="ja-JP" altLang="en-US" dirty="0" smtClean="0"/>
              <a:t>最大</a:t>
            </a:r>
            <a:r>
              <a:rPr lang="en-US" altLang="ja-JP" dirty="0" smtClean="0"/>
              <a:t> 1,000 </a:t>
            </a:r>
            <a:r>
              <a:rPr lang="ja-JP" altLang="en-US" dirty="0" smtClean="0"/>
              <a:t>回の集配に</a:t>
            </a:r>
            <a:r>
              <a:rPr lang="en-US" altLang="ja-JP" dirty="0" smtClean="0"/>
              <a:t> 200,000,000</a:t>
            </a:r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だとあと数十倍するとオーバーフロー</a:t>
            </a:r>
            <a:endParaRPr lang="en-US" altLang="ja-JP" dirty="0" smtClean="0"/>
          </a:p>
          <a:p>
            <a:r>
              <a:rPr lang="ja-JP" altLang="en-US" dirty="0" smtClean="0"/>
              <a:t>この場合素直に</a:t>
            </a:r>
            <a:r>
              <a:rPr lang="en-US" altLang="ja-JP" dirty="0" smtClean="0"/>
              <a:t> long </a:t>
            </a:r>
            <a:r>
              <a:rPr lang="ja-JP" altLang="en-US" dirty="0" smtClean="0"/>
              <a:t>を使った方がいい。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53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お疲れ様でした。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judge.u-aizu.ac.jp</a:t>
            </a:r>
            <a:r>
              <a:rPr lang="en-US" altLang="ja-JP" dirty="0"/>
              <a:t>/</a:t>
            </a:r>
            <a:r>
              <a:rPr lang="en-US" altLang="ja-JP" dirty="0" err="1"/>
              <a:t>onlinejudge</a:t>
            </a:r>
            <a:r>
              <a:rPr lang="en-US" altLang="ja-JP" dirty="0"/>
              <a:t>/</a:t>
            </a:r>
            <a:r>
              <a:rPr lang="en-US" altLang="ja-JP" dirty="0" err="1"/>
              <a:t>review.jsp?rid</a:t>
            </a:r>
            <a:r>
              <a:rPr lang="en-US" altLang="ja-JP" dirty="0"/>
              <a:t>=439492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34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8038" cy="1010817"/>
          </a:xfrm>
        </p:spPr>
        <p:txBody>
          <a:bodyPr/>
          <a:lstStyle/>
          <a:p>
            <a:r>
              <a:rPr lang="ja-JP" altLang="en-US" dirty="0" smtClean="0"/>
              <a:t>街とそれらを結ぶ道（陸路、海路がある）から成るグラフが与えられる</a:t>
            </a:r>
            <a:endParaRPr lang="en-US" altLang="ja-JP" dirty="0" smtClean="0"/>
          </a:p>
        </p:txBody>
      </p:sp>
      <p:sp>
        <p:nvSpPr>
          <p:cNvPr id="37" name="円/楕円 36"/>
          <p:cNvSpPr/>
          <p:nvPr/>
        </p:nvSpPr>
        <p:spPr>
          <a:xfrm>
            <a:off x="6982093" y="3872937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60689" y="38729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街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6805594" y="4644619"/>
            <a:ext cx="700098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60689" y="4416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陸路</a:t>
            </a:r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 flipH="1">
            <a:off x="6805594" y="5181250"/>
            <a:ext cx="700099" cy="0"/>
          </a:xfrm>
          <a:prstGeom prst="line">
            <a:avLst/>
          </a:prstGeom>
          <a:ln w="38100" cmpd="sng">
            <a:solidFill>
              <a:srgbClr val="2144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664232" y="4975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海路</a:t>
            </a:r>
            <a:endParaRPr kumimoji="1" lang="ja-JP" altLang="en-US" dirty="0"/>
          </a:p>
        </p:txBody>
      </p:sp>
      <p:grpSp>
        <p:nvGrpSpPr>
          <p:cNvPr id="52" name="図形グループ 51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4" name="円/楕円 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11" name="直線コネクタ 10"/>
            <p:cNvCxnSpPr>
              <a:stCxn id="4" idx="6"/>
              <a:endCxn id="5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5"/>
              <a:endCxn id="6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5" idx="3"/>
              <a:endCxn id="9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7" idx="3"/>
              <a:endCxn id="8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5" idx="4"/>
              <a:endCxn id="7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7" idx="1"/>
              <a:endCxn id="8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4" idx="3"/>
              <a:endCxn id="8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8" idx="7"/>
              <a:endCxn id="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26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8038" cy="1010817"/>
          </a:xfrm>
        </p:spPr>
        <p:txBody>
          <a:bodyPr/>
          <a:lstStyle/>
          <a:p>
            <a:r>
              <a:rPr lang="ja-JP" altLang="en-US" dirty="0" smtClean="0"/>
              <a:t>利藤さんは船とともに</a:t>
            </a:r>
            <a:r>
              <a:rPr lang="en-US" altLang="ja-JP" dirty="0" smtClean="0"/>
              <a:t>A(z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にいる</a:t>
            </a:r>
            <a:endParaRPr lang="en-US" altLang="ja-JP" dirty="0" smtClean="0"/>
          </a:p>
          <a:p>
            <a:r>
              <a:rPr lang="ja-JP" altLang="en-US" dirty="0" smtClean="0"/>
              <a:t>街の列が与えられるので、その順番で効率的に訪れたい。</a:t>
            </a:r>
            <a:endParaRPr lang="en-US" altLang="ja-JP" dirty="0" smtClean="0"/>
          </a:p>
        </p:txBody>
      </p:sp>
      <p:sp>
        <p:nvSpPr>
          <p:cNvPr id="37" name="円/楕円 36"/>
          <p:cNvSpPr/>
          <p:nvPr/>
        </p:nvSpPr>
        <p:spPr>
          <a:xfrm>
            <a:off x="6982093" y="3872937"/>
            <a:ext cx="391998" cy="391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60689" y="38729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街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6805594" y="4644619"/>
            <a:ext cx="700098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60689" y="4416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陸路</a:t>
            </a:r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 flipH="1">
            <a:off x="6805594" y="5181250"/>
            <a:ext cx="700099" cy="0"/>
          </a:xfrm>
          <a:prstGeom prst="line">
            <a:avLst/>
          </a:prstGeom>
          <a:ln w="38100" cmpd="sng">
            <a:solidFill>
              <a:srgbClr val="2144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664232" y="4975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海路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701333" y="3793769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4976815" y="5718767"/>
            <a:ext cx="432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順番</a:t>
            </a:r>
            <a:r>
              <a:rPr lang="en-US" altLang="ja-JP" dirty="0" smtClean="0"/>
              <a:t>: A -&gt; D -&gt; B -&gt; A -&gt; D</a:t>
            </a:r>
          </a:p>
          <a:p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同じ街が複数与えられることもある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grpSp>
        <p:nvGrpSpPr>
          <p:cNvPr id="48" name="図形グループ 47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49" name="円/楕円 48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5" name="直線コネクタ 54"/>
            <p:cNvCxnSpPr>
              <a:stCxn id="49" idx="6"/>
              <a:endCxn id="50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50" idx="5"/>
              <a:endCxn id="51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50" idx="3"/>
              <a:endCxn id="54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2" idx="3"/>
              <a:endCxn id="53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0" idx="4"/>
              <a:endCxn id="52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2" idx="1"/>
              <a:endCxn id="53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53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53" idx="7"/>
              <a:endCxn id="49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11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問題を考える時の鉄則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4424" y="2595563"/>
            <a:ext cx="7618038" cy="838338"/>
          </a:xfrm>
        </p:spPr>
        <p:txBody>
          <a:bodyPr/>
          <a:lstStyle/>
          <a:p>
            <a:r>
              <a:rPr lang="ja-JP" altLang="en-US" dirty="0" smtClean="0"/>
              <a:t>簡単な例から考えよう！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例えば、</a:t>
            </a:r>
            <a:r>
              <a:rPr lang="en-US" altLang="ja-JP" dirty="0" smtClean="0"/>
              <a:t>A -&gt; D </a:t>
            </a:r>
            <a:r>
              <a:rPr lang="ja-JP" altLang="en-US" dirty="0" smtClean="0"/>
              <a:t>までの探索はどうすればいい？</a:t>
            </a:r>
            <a:endParaRPr lang="en-US" altLang="ja-JP" dirty="0" smtClean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701333" y="3793769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02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列挙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981" y="2595563"/>
            <a:ext cx="3228997" cy="3515202"/>
          </a:xfrm>
        </p:spPr>
        <p:txBody>
          <a:bodyPr/>
          <a:lstStyle/>
          <a:p>
            <a:r>
              <a:rPr lang="en-US" altLang="ja-JP" dirty="0" smtClean="0"/>
              <a:t>A </a:t>
            </a:r>
            <a:r>
              <a:rPr lang="en-US" altLang="ja-JP" dirty="0" smtClean="0">
                <a:solidFill>
                  <a:srgbClr val="193374"/>
                </a:solidFill>
              </a:rPr>
              <a:t>▶</a:t>
            </a:r>
            <a:r>
              <a:rPr lang="en-US" altLang="ja-JP" dirty="0" smtClean="0"/>
              <a:t> E </a:t>
            </a:r>
            <a:r>
              <a:rPr lang="en-US" altLang="ja-JP" dirty="0">
                <a:solidFill>
                  <a:srgbClr val="193374"/>
                </a:solidFill>
              </a:rPr>
              <a:t>▶</a:t>
            </a:r>
            <a:r>
              <a:rPr lang="en-US" altLang="ja-JP" dirty="0" smtClean="0"/>
              <a:t> D</a:t>
            </a:r>
          </a:p>
          <a:p>
            <a:pPr lvl="1"/>
            <a:r>
              <a:rPr lang="en-US" altLang="ja-JP" dirty="0" smtClean="0"/>
              <a:t>20</a:t>
            </a:r>
          </a:p>
          <a:p>
            <a:r>
              <a:rPr lang="en-US" altLang="ja-JP" dirty="0" smtClean="0"/>
              <a:t>A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rgbClr val="193374"/>
                </a:solidFill>
              </a:rPr>
              <a:t>▶</a:t>
            </a:r>
            <a:r>
              <a:rPr lang="en-US" altLang="ja-JP" dirty="0">
                <a:solidFill>
                  <a:srgbClr val="193374"/>
                </a:solidFill>
              </a:rPr>
              <a:t> </a:t>
            </a:r>
            <a:r>
              <a:rPr lang="en-US" altLang="ja-JP" dirty="0" smtClean="0"/>
              <a:t>E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▶</a:t>
            </a:r>
            <a:r>
              <a:rPr lang="en-US" altLang="ja-JP" dirty="0" smtClean="0"/>
              <a:t> D</a:t>
            </a:r>
          </a:p>
          <a:p>
            <a:pPr lvl="1"/>
            <a:r>
              <a:rPr lang="en-US" altLang="ja-JP" dirty="0" smtClean="0"/>
              <a:t>15</a:t>
            </a:r>
          </a:p>
          <a:p>
            <a:r>
              <a:rPr lang="en-US" altLang="ja-JP" dirty="0" smtClean="0"/>
              <a:t>A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▶</a:t>
            </a:r>
            <a:r>
              <a:rPr lang="en-US" altLang="ja-JP" dirty="0" smtClean="0">
                <a:solidFill>
                  <a:srgbClr val="193374"/>
                </a:solidFill>
              </a:rPr>
              <a:t> </a:t>
            </a:r>
            <a:r>
              <a:rPr lang="en-US" altLang="ja-JP" dirty="0"/>
              <a:t>E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▶</a:t>
            </a:r>
            <a:r>
              <a:rPr lang="en-US" altLang="ja-JP" dirty="0"/>
              <a:t> D</a:t>
            </a:r>
          </a:p>
          <a:p>
            <a:pPr lvl="1"/>
            <a:r>
              <a:rPr lang="en-US" altLang="ja-JP" dirty="0" smtClean="0"/>
              <a:t>10</a:t>
            </a:r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701333" y="3793769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8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一番いいのを頼む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981" y="2595563"/>
            <a:ext cx="3228997" cy="3515202"/>
          </a:xfrm>
        </p:spPr>
        <p:txBody>
          <a:bodyPr/>
          <a:lstStyle/>
          <a:p>
            <a:r>
              <a:rPr lang="en-US" altLang="ja-JP" dirty="0" smtClean="0"/>
              <a:t>A </a:t>
            </a:r>
            <a:r>
              <a:rPr lang="en-US" altLang="ja-JP" dirty="0" smtClean="0">
                <a:solidFill>
                  <a:srgbClr val="193374"/>
                </a:solidFill>
              </a:rPr>
              <a:t>▶</a:t>
            </a:r>
            <a:r>
              <a:rPr lang="en-US" altLang="ja-JP" dirty="0" smtClean="0"/>
              <a:t> E </a:t>
            </a:r>
            <a:r>
              <a:rPr lang="en-US" altLang="ja-JP" dirty="0">
                <a:solidFill>
                  <a:srgbClr val="193374"/>
                </a:solidFill>
              </a:rPr>
              <a:t>▶</a:t>
            </a:r>
            <a:r>
              <a:rPr lang="en-US" altLang="ja-JP" dirty="0" smtClean="0"/>
              <a:t> D</a:t>
            </a:r>
          </a:p>
          <a:p>
            <a:pPr lvl="1"/>
            <a:r>
              <a:rPr lang="en-US" altLang="ja-JP" dirty="0" smtClean="0"/>
              <a:t>20</a:t>
            </a:r>
          </a:p>
          <a:p>
            <a:r>
              <a:rPr lang="en-US" altLang="ja-JP" dirty="0" smtClean="0"/>
              <a:t>A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rgbClr val="193374"/>
                </a:solidFill>
              </a:rPr>
              <a:t>▶</a:t>
            </a:r>
            <a:r>
              <a:rPr lang="en-US" altLang="ja-JP" dirty="0">
                <a:solidFill>
                  <a:srgbClr val="193374"/>
                </a:solidFill>
              </a:rPr>
              <a:t> </a:t>
            </a:r>
            <a:r>
              <a:rPr lang="en-US" altLang="ja-JP" dirty="0" smtClean="0"/>
              <a:t>E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▶</a:t>
            </a:r>
            <a:r>
              <a:rPr lang="en-US" altLang="ja-JP" dirty="0" smtClean="0"/>
              <a:t> D</a:t>
            </a:r>
          </a:p>
          <a:p>
            <a:pPr lvl="1"/>
            <a:r>
              <a:rPr lang="en-US" altLang="ja-JP" dirty="0" smtClean="0"/>
              <a:t>15</a:t>
            </a:r>
          </a:p>
          <a:p>
            <a:r>
              <a:rPr lang="en-US" altLang="ja-JP" dirty="0" smtClean="0"/>
              <a:t>A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▶</a:t>
            </a:r>
            <a:r>
              <a:rPr lang="en-US" altLang="ja-JP" dirty="0" smtClean="0">
                <a:solidFill>
                  <a:srgbClr val="193374"/>
                </a:solidFill>
              </a:rPr>
              <a:t> </a:t>
            </a:r>
            <a:r>
              <a:rPr lang="en-US" altLang="ja-JP" dirty="0"/>
              <a:t>E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▶</a:t>
            </a:r>
            <a:r>
              <a:rPr lang="en-US" altLang="ja-JP" dirty="0"/>
              <a:t> D</a:t>
            </a:r>
          </a:p>
          <a:p>
            <a:pPr lvl="1"/>
            <a:r>
              <a:rPr lang="en-US" altLang="ja-JP" dirty="0" smtClean="0"/>
              <a:t>10</a:t>
            </a:r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701333" y="3793769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正方形/長方形 27"/>
          <p:cNvSpPr/>
          <p:nvPr/>
        </p:nvSpPr>
        <p:spPr>
          <a:xfrm>
            <a:off x="5682374" y="4391141"/>
            <a:ext cx="1529354" cy="758749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82374" y="5395372"/>
            <a:ext cx="4134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これがベストかな・・・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434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</a:t>
            </a:r>
            <a:r>
              <a:rPr lang="ja-JP" altLang="en-US" dirty="0" smtClean="0"/>
              <a:t>に陸路で来てみた</a:t>
            </a:r>
            <a:endParaRPr kumimoji="1" lang="ja-JP" altLang="en-US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163608" y="3708952"/>
            <a:ext cx="536502" cy="688607"/>
            <a:chOff x="893627" y="3727418"/>
            <a:chExt cx="536502" cy="688607"/>
          </a:xfrm>
        </p:grpSpPr>
        <p:sp>
          <p:nvSpPr>
            <p:cNvPr id="13" name="台形 12"/>
            <p:cNvSpPr/>
            <p:nvPr/>
          </p:nvSpPr>
          <p:spPr>
            <a:xfrm rot="10800000">
              <a:off x="893627" y="4207528"/>
              <a:ext cx="533041" cy="208497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>
              <a:endCxn id="13" idx="2"/>
            </p:cNvCxnSpPr>
            <p:nvPr/>
          </p:nvCxnSpPr>
          <p:spPr>
            <a:xfrm>
              <a:off x="1160147" y="3727418"/>
              <a:ext cx="0" cy="48011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160147" y="3727418"/>
              <a:ext cx="266521" cy="145519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3608" y="3871066"/>
              <a:ext cx="266521" cy="18219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4550899" y="5584740"/>
            <a:ext cx="296333" cy="550333"/>
            <a:chOff x="1100667" y="5334000"/>
            <a:chExt cx="296333" cy="550333"/>
          </a:xfrm>
        </p:grpSpPr>
        <p:sp>
          <p:nvSpPr>
            <p:cNvPr id="41" name="台形 40"/>
            <p:cNvSpPr/>
            <p:nvPr/>
          </p:nvSpPr>
          <p:spPr>
            <a:xfrm>
              <a:off x="1100667" y="5531556"/>
              <a:ext cx="296333" cy="352777"/>
            </a:xfrm>
            <a:prstGeom prst="trapezoi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100667" y="5334000"/>
              <a:ext cx="282223" cy="282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912732" y="3872937"/>
            <a:ext cx="3456082" cy="2237828"/>
            <a:chOff x="1912732" y="3872937"/>
            <a:chExt cx="3456082" cy="2237828"/>
          </a:xfrm>
        </p:grpSpPr>
        <p:sp>
          <p:nvSpPr>
            <p:cNvPr id="34" name="円/楕円 33"/>
            <p:cNvSpPr/>
            <p:nvPr/>
          </p:nvSpPr>
          <p:spPr>
            <a:xfrm>
              <a:off x="1912732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993484" y="387293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B</a:t>
              </a:r>
              <a:endParaRPr kumimoji="1" lang="ja-JP" altLang="en-US" b="1" dirty="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976816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C</a:t>
              </a:r>
              <a:endParaRPr kumimoji="1" lang="ja-JP" altLang="en-US" b="1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993484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endParaRPr kumimoji="1" lang="ja-JP" altLang="en-US" b="1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12732" y="5718767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E</a:t>
              </a:r>
              <a:endParaRPr kumimoji="1" lang="ja-JP" altLang="en-US" b="1" dirty="0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974437" y="4789252"/>
              <a:ext cx="391998" cy="391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 smtClean="0"/>
                <a:t>F</a:t>
              </a:r>
              <a:endParaRPr kumimoji="1" lang="ja-JP" altLang="en-US" b="1" dirty="0"/>
            </a:p>
          </p:txBody>
        </p:sp>
        <p:cxnSp>
          <p:nvCxnSpPr>
            <p:cNvPr id="51" name="直線コネクタ 50"/>
            <p:cNvCxnSpPr>
              <a:stCxn id="34" idx="6"/>
              <a:endCxn id="36" idx="2"/>
            </p:cNvCxnSpPr>
            <p:nvPr/>
          </p:nvCxnSpPr>
          <p:spPr>
            <a:xfrm>
              <a:off x="2304730" y="4068936"/>
              <a:ext cx="1688754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6" idx="5"/>
              <a:endCxn id="45" idx="1"/>
            </p:cNvCxnSpPr>
            <p:nvPr/>
          </p:nvCxnSpPr>
          <p:spPr>
            <a:xfrm>
              <a:off x="4328075" y="4207528"/>
              <a:ext cx="706148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36" idx="3"/>
              <a:endCxn id="50" idx="7"/>
            </p:cNvCxnSpPr>
            <p:nvPr/>
          </p:nvCxnSpPr>
          <p:spPr>
            <a:xfrm flipH="1">
              <a:off x="3309028" y="4207528"/>
              <a:ext cx="741863" cy="639131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48" idx="3"/>
              <a:endCxn id="49" idx="5"/>
            </p:cNvCxnSpPr>
            <p:nvPr/>
          </p:nvCxnSpPr>
          <p:spPr>
            <a:xfrm flipH="1">
              <a:off x="2247323" y="6053358"/>
              <a:ext cx="1803568" cy="0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36" idx="4"/>
              <a:endCxn id="48" idx="0"/>
            </p:cNvCxnSpPr>
            <p:nvPr/>
          </p:nvCxnSpPr>
          <p:spPr>
            <a:xfrm>
              <a:off x="4189483" y="4264935"/>
              <a:ext cx="0" cy="1453832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48" idx="1"/>
              <a:endCxn id="49" idx="7"/>
            </p:cNvCxnSpPr>
            <p:nvPr/>
          </p:nvCxnSpPr>
          <p:spPr>
            <a:xfrm flipH="1">
              <a:off x="2247323" y="5776174"/>
              <a:ext cx="180356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34" idx="3"/>
              <a:endCxn id="49" idx="1"/>
            </p:cNvCxnSpPr>
            <p:nvPr/>
          </p:nvCxnSpPr>
          <p:spPr>
            <a:xfrm>
              <a:off x="1970139" y="4207528"/>
              <a:ext cx="0" cy="1568646"/>
            </a:xfrm>
            <a:prstGeom prst="line">
              <a:avLst/>
            </a:prstGeom>
            <a:ln w="38100" cmpd="sng">
              <a:solidFill>
                <a:srgbClr val="21449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9" idx="7"/>
              <a:endCxn id="34" idx="5"/>
            </p:cNvCxnSpPr>
            <p:nvPr/>
          </p:nvCxnSpPr>
          <p:spPr>
            <a:xfrm flipV="1">
              <a:off x="2247323" y="4207528"/>
              <a:ext cx="0" cy="1568646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78431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545</TotalTime>
  <Words>2534</Words>
  <Application>Microsoft Macintosh PowerPoint</Application>
  <PresentationFormat>画面に合わせる (4:3)</PresentationFormat>
  <Paragraphs>432</Paragraphs>
  <Slides>37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Perception</vt:lpstr>
      <vt:lpstr>DP特集</vt:lpstr>
      <vt:lpstr>DP</vt:lpstr>
      <vt:lpstr>今回扱う問題</vt:lpstr>
      <vt:lpstr>概要</vt:lpstr>
      <vt:lpstr>概要</vt:lpstr>
      <vt:lpstr>問題を考える時の鉄則</vt:lpstr>
      <vt:lpstr>列挙</vt:lpstr>
      <vt:lpstr>一番いいのを頼む</vt:lpstr>
      <vt:lpstr>Dに陸路で来てみた</vt:lpstr>
      <vt:lpstr>ところが</vt:lpstr>
      <vt:lpstr>利藤さんの反省</vt:lpstr>
      <vt:lpstr>貪欲法ではうまくいかない</vt:lpstr>
      <vt:lpstr>状態を増やそう！</vt:lpstr>
      <vt:lpstr>状態を増やそう！</vt:lpstr>
      <vt:lpstr>より一般的に言うと</vt:lpstr>
      <vt:lpstr>より一般的に言うと</vt:lpstr>
      <vt:lpstr>イメージしろ</vt:lpstr>
      <vt:lpstr>実装はどうなるの</vt:lpstr>
      <vt:lpstr>更新式の実装例</vt:lpstr>
      <vt:lpstr>更新式の実装例</vt:lpstr>
      <vt:lpstr>更新式の実装例</vt:lpstr>
      <vt:lpstr>更新式の実装例</vt:lpstr>
      <vt:lpstr>更新式の実装例</vt:lpstr>
      <vt:lpstr>更新式の実装例</vt:lpstr>
      <vt:lpstr>何かをどうにかしよう</vt:lpstr>
      <vt:lpstr>気付こう</vt:lpstr>
      <vt:lpstr>最短路</vt:lpstr>
      <vt:lpstr>更新式の実装例</vt:lpstr>
      <vt:lpstr>更新式の実装例</vt:lpstr>
      <vt:lpstr>もっと良い道具を僕らは知っている</vt:lpstr>
      <vt:lpstr>何かをどうにかしよう</vt:lpstr>
      <vt:lpstr>もう一つ考えるべきケース</vt:lpstr>
      <vt:lpstr>更新式の実装例</vt:lpstr>
      <vt:lpstr>まとめ</vt:lpstr>
      <vt:lpstr>細かい実装上の注意</vt:lpstr>
      <vt:lpstr>細かい実装上の注意</vt:lpstr>
      <vt:lpstr>お疲れ様でした。</vt:lpstr>
    </vt:vector>
  </TitlesOfParts>
  <Company>Waseda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DP特集</dc:title>
  <dc:creator>濵田　 大</dc:creator>
  <cp:lastModifiedBy>濵田　 大</cp:lastModifiedBy>
  <cp:revision>214</cp:revision>
  <dcterms:created xsi:type="dcterms:W3CDTF">2012-06-19T14:16:06Z</dcterms:created>
  <dcterms:modified xsi:type="dcterms:W3CDTF">2012-07-02T00:18:06Z</dcterms:modified>
</cp:coreProperties>
</file>