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0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58E4D75-43D9-4B40-9396-9F6F637DEBF6}" type="datetimeFigureOut">
              <a:rPr kumimoji="1" lang="ja-JP" altLang="en-US" smtClean="0"/>
              <a:t>2012/5/7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FDF978-F9D2-497E-9199-A58529B09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eda.jp/assoc-icpc2009/preliminary/contest/all_ja.html#section_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nanikaka/20111128/13224682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829761"/>
          </a:xfrm>
        </p:spPr>
        <p:txBody>
          <a:bodyPr/>
          <a:lstStyle/>
          <a:p>
            <a:r>
              <a:rPr lang="ja-JP" altLang="en-US" dirty="0" smtClean="0"/>
              <a:t>覆</a:t>
            </a:r>
            <a:r>
              <a:rPr lang="ja-JP" altLang="en-US" dirty="0"/>
              <a:t>面算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2582"/>
            <a:ext cx="7772400" cy="46546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山名研究室　</a:t>
            </a:r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　苑田翔吾</a:t>
            </a:r>
            <a:endParaRPr kumimoji="1" lang="en-US" altLang="ja-JP" dirty="0" smtClean="0"/>
          </a:p>
        </p:txBody>
      </p:sp>
      <p:pic>
        <p:nvPicPr>
          <p:cNvPr id="1028" name="Picture 4" descr="http://homepage3.nifty.com/ru-ki-/lab/icon/cr2/tuxe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24098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339577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1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/>
              <a:t>ICPC </a:t>
            </a:r>
            <a:r>
              <a:rPr lang="en-US" altLang="ja-JP" dirty="0" smtClean="0"/>
              <a:t>2009 Problem C </a:t>
            </a:r>
            <a:endParaRPr lang="en-US" altLang="ja-JP" dirty="0"/>
          </a:p>
          <a:p>
            <a:r>
              <a:rPr lang="en-US" altLang="ja-JP" sz="1400" dirty="0">
                <a:hlinkClick r:id="rId3"/>
              </a:rPr>
              <a:t>http://www.waseda.jp/assoc-icpc2009/preliminary/contest/all_ja.html#section_C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8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4516" y="3936459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の</a:t>
            </a:r>
            <a:r>
              <a:rPr lang="ja-JP" altLang="en-US" dirty="0" smtClean="0"/>
              <a:t>位</a:t>
            </a:r>
            <a:r>
              <a:rPr lang="ja-JP" altLang="en-US" dirty="0"/>
              <a:t>か</a:t>
            </a:r>
            <a:r>
              <a:rPr lang="ja-JP" altLang="en-US" dirty="0" smtClean="0"/>
              <a:t>ら数値を割り当てていきます。</a:t>
            </a:r>
            <a:endParaRPr lang="en-US" altLang="ja-JP" dirty="0" smtClean="0"/>
          </a:p>
          <a:p>
            <a:r>
              <a:rPr lang="ja-JP" altLang="en-US" dirty="0" smtClean="0"/>
              <a:t>先ほど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で失敗したので、次は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から割り当てます。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8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4516" y="3936459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既に出たアルファベットの場合は</a:t>
            </a:r>
            <a:r>
              <a:rPr lang="ja-JP" altLang="en-US" dirty="0" smtClean="0"/>
              <a:t>同じ数を割り当て。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3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4516" y="3936459"/>
            <a:ext cx="4921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1+1</a:t>
            </a:r>
            <a:r>
              <a:rPr lang="ja-JP" altLang="en-US" dirty="0" smtClean="0"/>
              <a:t>」の答えを満たす解を割り当てます。</a:t>
            </a:r>
            <a:endParaRPr lang="en-US" altLang="ja-JP" dirty="0"/>
          </a:p>
          <a:p>
            <a:r>
              <a:rPr lang="ja-JP" altLang="en-US" dirty="0" smtClean="0"/>
              <a:t>今回は、</a:t>
            </a:r>
            <a:endParaRPr lang="en-US" altLang="ja-JP" dirty="0"/>
          </a:p>
          <a:p>
            <a:r>
              <a:rPr kumimoji="1" lang="en-US" altLang="ja-JP" dirty="0" smtClean="0"/>
              <a:t>1 + 1 = 2</a:t>
            </a:r>
          </a:p>
          <a:p>
            <a:r>
              <a:rPr lang="ja-JP" altLang="en-US" dirty="0" smtClean="0"/>
              <a:t>となり、何も問題ありません！</a:t>
            </a:r>
            <a:endParaRPr lang="en-US" altLang="ja-JP" dirty="0" smtClean="0"/>
          </a:p>
          <a:p>
            <a:r>
              <a:rPr kumimoji="1" lang="ja-JP" altLang="en-US" dirty="0"/>
              <a:t>この時</a:t>
            </a:r>
            <a:r>
              <a:rPr kumimoji="1" lang="ja-JP" altLang="en-US" dirty="0" smtClean="0"/>
              <a:t>点で「</a:t>
            </a:r>
            <a:r>
              <a:rPr lang="en-US" altLang="ja-JP" dirty="0" smtClean="0"/>
              <a:t>M=1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>C=2</a:t>
            </a:r>
            <a:r>
              <a:rPr lang="ja-JP" altLang="en-US" dirty="0" smtClean="0"/>
              <a:t>としかならない。」</a:t>
            </a:r>
            <a:endParaRPr lang="en-US" altLang="ja-JP" dirty="0" smtClean="0"/>
          </a:p>
          <a:p>
            <a:r>
              <a:rPr kumimoji="1" lang="ja-JP" altLang="en-US" dirty="0" smtClean="0"/>
              <a:t>という探索になるので</a:t>
            </a:r>
            <a:r>
              <a:rPr kumimoji="1" lang="ja-JP" altLang="en-US" dirty="0" smtClean="0">
                <a:solidFill>
                  <a:srgbClr val="FF0000"/>
                </a:solidFill>
              </a:rPr>
              <a:t>枝狩り</a:t>
            </a:r>
            <a:r>
              <a:rPr kumimoji="1" lang="ja-JP" altLang="en-US" dirty="0" smtClean="0"/>
              <a:t>できています。</a:t>
            </a:r>
            <a:endParaRPr kumimoji="1" lang="ja-JP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5888" y="91423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4516" y="3936459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既に出たアルファベットの場合は</a:t>
            </a:r>
            <a:r>
              <a:rPr lang="ja-JP" altLang="en-US" dirty="0" smtClean="0"/>
              <a:t>同じ数を割り当て。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9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5888" y="91423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4516" y="3936459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違うアルファベットが来たら、</a:t>
            </a:r>
            <a:endParaRPr lang="en-US" altLang="ja-JP" dirty="0"/>
          </a:p>
          <a:p>
            <a:r>
              <a:rPr lang="ja-JP" altLang="en-US" dirty="0" smtClean="0"/>
              <a:t>使っていない数の中で最も小さい数から</a:t>
            </a:r>
            <a:endParaRPr lang="en-US" altLang="ja-JP" dirty="0" smtClean="0"/>
          </a:p>
          <a:p>
            <a:r>
              <a:rPr lang="ja-JP" altLang="en-US" dirty="0"/>
              <a:t>割り当てていきます。</a:t>
            </a:r>
            <a:endParaRPr lang="en-US" altLang="ja-JP" dirty="0"/>
          </a:p>
        </p:txBody>
      </p:sp>
      <p:sp>
        <p:nvSpPr>
          <p:cNvPr id="21" name="TextBox 20"/>
          <p:cNvSpPr txBox="1"/>
          <p:nvPr/>
        </p:nvSpPr>
        <p:spPr>
          <a:xfrm>
            <a:off x="4985888" y="169906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5888" y="91423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4516" y="3936459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2+3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を</a:t>
            </a:r>
            <a:r>
              <a:rPr lang="en-US" altLang="ja-JP" dirty="0" smtClean="0"/>
              <a:t>P</a:t>
            </a:r>
            <a:r>
              <a:rPr lang="ja-JP" altLang="en-US" dirty="0" smtClean="0"/>
              <a:t>に当てはめる。</a:t>
            </a:r>
            <a:endParaRPr lang="en-US" altLang="ja-JP" dirty="0"/>
          </a:p>
        </p:txBody>
      </p:sp>
      <p:sp>
        <p:nvSpPr>
          <p:cNvPr id="21" name="TextBox 20"/>
          <p:cNvSpPr txBox="1"/>
          <p:nvPr/>
        </p:nvSpPr>
        <p:spPr>
          <a:xfrm>
            <a:off x="4985888" y="169906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5888" y="256432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4516" y="5013176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も、もういいかな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lang="ja-JP" altLang="en-US" dirty="0"/>
              <a:t>というわけで</a:t>
            </a:r>
            <a:r>
              <a:rPr lang="ja-JP" altLang="en-US" dirty="0" smtClean="0"/>
              <a:t>、以降同様です。</a:t>
            </a:r>
            <a:endParaRPr lang="en-US" altLang="ja-JP" dirty="0"/>
          </a:p>
        </p:txBody>
      </p:sp>
      <p:pic>
        <p:nvPicPr>
          <p:cNvPr id="6146" name="Picture 2" descr="http://www.ttrinity.jp/_img/product/15/15985/1422195/design_img_f_1422195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7088"/>
            <a:ext cx="2990912" cy="29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正解例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838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8382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8382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9284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99872" y="393645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ここまでキタよ！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88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正解例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838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2786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8382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8382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9284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1722" y="3936459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今まで出ていない数で最も小さい数、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を当てはめる。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63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正解例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838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86537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2786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8382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8382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9284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1722" y="3936459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9+1=0</a:t>
            </a:r>
          </a:p>
          <a:p>
            <a:r>
              <a:rPr lang="ja-JP" altLang="en-US" dirty="0" smtClean="0"/>
              <a:t>繰り上がったかどうかの情報も保持しておく。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63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正解例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838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86537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870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2786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8382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8382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9284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17410" name="Picture 2" descr="http://cdn-ak.f.st-hatena.com/images/fotolife/w/wtia/20061025/20061025213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78" y="3645024"/>
            <a:ext cx="38195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0934" y="3608036"/>
            <a:ext cx="72715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整数の各桁は</a:t>
            </a:r>
            <a:r>
              <a:rPr lang="en-US" altLang="ja-JP" sz="1400" dirty="0"/>
              <a:t>10</a:t>
            </a:r>
            <a:r>
              <a:rPr lang="ja-JP" altLang="en-US" sz="1400" dirty="0"/>
              <a:t>種類の数字</a:t>
            </a:r>
            <a:r>
              <a:rPr lang="en-US" altLang="ja-JP" sz="1400" dirty="0"/>
              <a:t>'0'</a:t>
            </a:r>
            <a:r>
              <a:rPr lang="ja-JP" altLang="en-US" sz="1400" dirty="0"/>
              <a:t>～</a:t>
            </a:r>
            <a:r>
              <a:rPr lang="en-US" altLang="ja-JP" sz="1400" dirty="0"/>
              <a:t>'9'</a:t>
            </a:r>
            <a:r>
              <a:rPr lang="ja-JP" altLang="en-US" sz="1400" dirty="0"/>
              <a:t>で表されるが</a:t>
            </a:r>
            <a:r>
              <a:rPr lang="ja-JP" altLang="en-US" sz="1400" dirty="0" smtClean="0"/>
              <a:t>，</a:t>
            </a:r>
            <a:endParaRPr lang="en-US" altLang="ja-JP" sz="1400" dirty="0" smtClean="0"/>
          </a:p>
          <a:p>
            <a:r>
              <a:rPr lang="ja-JP" altLang="en-US" sz="1400" dirty="0" smtClean="0"/>
              <a:t>す</a:t>
            </a:r>
            <a:r>
              <a:rPr lang="ja-JP" altLang="en-US" sz="1400" dirty="0"/>
              <a:t>べての数字は アルファベット文字</a:t>
            </a:r>
            <a:r>
              <a:rPr lang="en-US" altLang="ja-JP" sz="1400" dirty="0"/>
              <a:t>'A'</a:t>
            </a:r>
            <a:r>
              <a:rPr lang="ja-JP" altLang="en-US" sz="1400" dirty="0"/>
              <a:t>～</a:t>
            </a:r>
            <a:r>
              <a:rPr lang="en-US" altLang="ja-JP" sz="1400" dirty="0"/>
              <a:t>'Z'</a:t>
            </a:r>
            <a:r>
              <a:rPr lang="ja-JP" altLang="en-US" sz="1400" dirty="0"/>
              <a:t>で隠されている．</a:t>
            </a:r>
          </a:p>
          <a:p>
            <a:r>
              <a:rPr lang="ja-JP" altLang="en-US" sz="1400" dirty="0"/>
              <a:t>等式の複数箇所に現れる同一のアルファベット文字は，同じ数字を隠している． </a:t>
            </a:r>
            <a:endParaRPr lang="en-US" altLang="ja-JP" sz="1400" dirty="0" smtClean="0"/>
          </a:p>
          <a:p>
            <a:r>
              <a:rPr lang="ja-JP" altLang="en-US" sz="1400" dirty="0" smtClean="0"/>
              <a:t>ま</a:t>
            </a:r>
            <a:r>
              <a:rPr lang="ja-JP" altLang="en-US" sz="1400" dirty="0"/>
              <a:t>た，同じ数字はすべて，同じアルファベット文字で隠されている． </a:t>
            </a:r>
            <a:endParaRPr lang="en-US" altLang="ja-JP" sz="1400" dirty="0" smtClean="0"/>
          </a:p>
          <a:p>
            <a:r>
              <a:rPr lang="ja-JP" altLang="en-US" sz="1400" dirty="0" smtClean="0"/>
              <a:t>す</a:t>
            </a:r>
            <a:r>
              <a:rPr lang="ja-JP" altLang="en-US" sz="1400" dirty="0"/>
              <a:t>なわち，等式中の異なるアルファベット文字は異なる数字を表している．</a:t>
            </a:r>
          </a:p>
          <a:p>
            <a:r>
              <a:rPr lang="ja-JP" altLang="en-US" sz="1400" dirty="0"/>
              <a:t>ゼロが</a:t>
            </a:r>
            <a:r>
              <a:rPr lang="en-US" altLang="ja-JP" sz="1400" dirty="0"/>
              <a:t>'0'</a:t>
            </a:r>
            <a:r>
              <a:rPr lang="ja-JP" altLang="en-US" sz="1400" dirty="0"/>
              <a:t>という一文字で表される場合を除いて， 最上位の桁の数字は</a:t>
            </a:r>
            <a:r>
              <a:rPr lang="en-US" altLang="ja-JP" sz="1400" dirty="0"/>
              <a:t>0</a:t>
            </a:r>
            <a:r>
              <a:rPr lang="ja-JP" altLang="en-US" sz="1400" dirty="0"/>
              <a:t>になってはいけない． </a:t>
            </a:r>
            <a:endParaRPr lang="en-US" altLang="ja-JP" sz="1400" dirty="0" smtClean="0"/>
          </a:p>
          <a:p>
            <a:r>
              <a:rPr lang="ja-JP" altLang="en-US" sz="1400" dirty="0" smtClean="0"/>
              <a:t>つ</a:t>
            </a:r>
            <a:r>
              <a:rPr lang="ja-JP" altLang="en-US" sz="1400" dirty="0"/>
              <a:t>まり，</a:t>
            </a:r>
            <a:r>
              <a:rPr lang="en-US" altLang="ja-JP" sz="1400" dirty="0"/>
              <a:t>"00"</a:t>
            </a:r>
            <a:r>
              <a:rPr lang="ja-JP" altLang="en-US" sz="1400" dirty="0"/>
              <a:t>や</a:t>
            </a:r>
            <a:r>
              <a:rPr lang="en-US" altLang="ja-JP" sz="1400" dirty="0"/>
              <a:t>"0123"</a:t>
            </a:r>
            <a:r>
              <a:rPr lang="ja-JP" altLang="en-US" sz="1400" dirty="0"/>
              <a:t>などの表現は許されない．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99592" y="5572697"/>
            <a:ext cx="381264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1403648" y="5378154"/>
            <a:ext cx="561662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等式を満たすような数字の割り当てが何通りあるかを， </a:t>
            </a:r>
            <a:endParaRPr lang="en-US" altLang="ja-JP" dirty="0" smtClean="0"/>
          </a:p>
          <a:p>
            <a:r>
              <a:rPr lang="ja-JP" altLang="en-US" dirty="0" smtClean="0"/>
              <a:t>各</a:t>
            </a:r>
            <a:r>
              <a:rPr lang="ja-JP" altLang="en-US" dirty="0"/>
              <a:t>データセットに対してそれぞれ</a:t>
            </a:r>
            <a:r>
              <a:rPr lang="en-US" altLang="ja-JP" dirty="0"/>
              <a:t>1</a:t>
            </a:r>
            <a:r>
              <a:rPr lang="ja-JP" altLang="en-US" dirty="0"/>
              <a:t>行で出力しなさい</a:t>
            </a:r>
            <a:r>
              <a:rPr lang="ja-JP" altLang="en-US" dirty="0" smtClean="0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1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ソースコー</a:t>
            </a:r>
            <a:r>
              <a:rPr lang="ja-JP" altLang="en-US" dirty="0" smtClean="0"/>
              <a:t>ド内の変数</a:t>
            </a:r>
            <a:endParaRPr kumimoji="1" lang="ja-JP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58522"/>
              </p:ext>
            </p:extLst>
          </p:nvPr>
        </p:nvGraphicFramePr>
        <p:xfrm>
          <a:off x="457200" y="1700808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656"/>
                <a:gridCol w="541094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ans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出力を保持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入力の数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s[n]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入力が格納されている配列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used[10]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使われた数値を示す配列 </a:t>
                      </a:r>
                      <a:r>
                        <a:rPr kumimoji="1" lang="en-US" altLang="ja-JP" dirty="0" err="1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assign[26]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アルファベットの割り当てを示す配列 </a:t>
                      </a:r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0880" y="133108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グローバル変数</a:t>
            </a:r>
            <a:endParaRPr kumimoji="1" lang="ja-JP" alt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877368"/>
              </p:ext>
            </p:extLst>
          </p:nvPr>
        </p:nvGraphicFramePr>
        <p:xfrm>
          <a:off x="457200" y="4077072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656"/>
                <a:gridCol w="541094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後ろから何文字目を参照しているか。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何番目の入力を参照しているか。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sum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合計値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pos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前から何番目を参照しているか。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s[m][</a:t>
                      </a:r>
                      <a:r>
                        <a:rPr kumimoji="1" lang="en-US" altLang="ja-JP" dirty="0" err="1" smtClean="0"/>
                        <a:t>pos</a:t>
                      </a:r>
                      <a:r>
                        <a:rPr kumimoji="1" lang="en-US" altLang="ja-JP" dirty="0" smtClean="0"/>
                        <a:t>]</a:t>
                      </a:r>
                      <a:r>
                        <a:rPr kumimoji="1" lang="ja-JP" altLang="en-US" dirty="0" smtClean="0"/>
                        <a:t>に格納されているアルファベットの数値表現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0880" y="370735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ja-JP" altLang="en-US" dirty="0" smtClean="0"/>
              <a:t>ｆｓ関数内変数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6226255"/>
            <a:ext cx="757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 smtClean="0">
                <a:hlinkClick r:id="rId2"/>
              </a:rPr>
              <a:t>http://d.hatena.ne.jp/nanikaka/20111128/1322468212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4106" y="6228819"/>
            <a:ext cx="757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引用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：</a:t>
            </a:r>
            <a:r>
              <a:rPr lang="en-US" altLang="ja-JP" dirty="0" smtClean="0">
                <a:hlinkClick r:id="rId2"/>
              </a:rPr>
              <a:t>http://d.hatena.ne.jp/nanikaka/20111128/1322468212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9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0934" y="3608036"/>
            <a:ext cx="72715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整数の各桁は</a:t>
            </a:r>
            <a:r>
              <a:rPr lang="en-US" altLang="ja-JP" sz="1400" dirty="0"/>
              <a:t>10</a:t>
            </a:r>
            <a:r>
              <a:rPr lang="ja-JP" altLang="en-US" sz="1400" dirty="0"/>
              <a:t>種類の数字</a:t>
            </a:r>
            <a:r>
              <a:rPr lang="en-US" altLang="ja-JP" sz="1400" dirty="0"/>
              <a:t>'0'</a:t>
            </a:r>
            <a:r>
              <a:rPr lang="ja-JP" altLang="en-US" sz="1400" dirty="0"/>
              <a:t>～</a:t>
            </a:r>
            <a:r>
              <a:rPr lang="en-US" altLang="ja-JP" sz="1400" dirty="0"/>
              <a:t>'9'</a:t>
            </a:r>
            <a:r>
              <a:rPr lang="ja-JP" altLang="en-US" sz="1400" dirty="0"/>
              <a:t>で表されるが</a:t>
            </a:r>
            <a:r>
              <a:rPr lang="ja-JP" altLang="en-US" sz="1400" dirty="0" smtClean="0"/>
              <a:t>，</a:t>
            </a:r>
            <a:endParaRPr lang="en-US" altLang="ja-JP" sz="1400" dirty="0" smtClean="0"/>
          </a:p>
          <a:p>
            <a:r>
              <a:rPr lang="ja-JP" altLang="en-US" sz="1400" dirty="0" smtClean="0"/>
              <a:t>す</a:t>
            </a:r>
            <a:r>
              <a:rPr lang="ja-JP" altLang="en-US" sz="1400" dirty="0"/>
              <a:t>べての数字は アルファベット文字</a:t>
            </a:r>
            <a:r>
              <a:rPr lang="en-US" altLang="ja-JP" sz="1400" dirty="0"/>
              <a:t>'A'</a:t>
            </a:r>
            <a:r>
              <a:rPr lang="ja-JP" altLang="en-US" sz="1400" dirty="0"/>
              <a:t>～</a:t>
            </a:r>
            <a:r>
              <a:rPr lang="en-US" altLang="ja-JP" sz="1400" dirty="0"/>
              <a:t>'Z'</a:t>
            </a:r>
            <a:r>
              <a:rPr lang="ja-JP" altLang="en-US" sz="1400" dirty="0"/>
              <a:t>で隠されている．</a:t>
            </a:r>
          </a:p>
          <a:p>
            <a:r>
              <a:rPr lang="ja-JP" altLang="en-US" sz="1400" dirty="0"/>
              <a:t>等式の複数箇所に現れる同一のアルファベット文字は，同じ数字を隠している． </a:t>
            </a:r>
            <a:endParaRPr lang="en-US" altLang="ja-JP" sz="1400" dirty="0" smtClean="0"/>
          </a:p>
          <a:p>
            <a:r>
              <a:rPr lang="ja-JP" altLang="en-US" sz="1400" dirty="0" smtClean="0"/>
              <a:t>ま</a:t>
            </a:r>
            <a:r>
              <a:rPr lang="ja-JP" altLang="en-US" sz="1400" dirty="0"/>
              <a:t>た，同じ数字はすべて，同じアルファベット文字で隠されている． </a:t>
            </a:r>
            <a:endParaRPr lang="en-US" altLang="ja-JP" sz="1400" dirty="0" smtClean="0"/>
          </a:p>
          <a:p>
            <a:r>
              <a:rPr lang="ja-JP" altLang="en-US" sz="1400" dirty="0" smtClean="0"/>
              <a:t>す</a:t>
            </a:r>
            <a:r>
              <a:rPr lang="ja-JP" altLang="en-US" sz="1400" dirty="0"/>
              <a:t>なわち，等式中の異なるアルファベット文字は異なる数字を表している．</a:t>
            </a:r>
          </a:p>
          <a:p>
            <a:r>
              <a:rPr lang="ja-JP" altLang="en-US" sz="1400" dirty="0"/>
              <a:t>ゼロが</a:t>
            </a:r>
            <a:r>
              <a:rPr lang="en-US" altLang="ja-JP" sz="1400" dirty="0"/>
              <a:t>'0'</a:t>
            </a:r>
            <a:r>
              <a:rPr lang="ja-JP" altLang="en-US" sz="1400" dirty="0"/>
              <a:t>という一文字で表される場合を除いて， 最上位の桁の数字は</a:t>
            </a:r>
            <a:r>
              <a:rPr lang="en-US" altLang="ja-JP" sz="1400" dirty="0"/>
              <a:t>0</a:t>
            </a:r>
            <a:r>
              <a:rPr lang="ja-JP" altLang="en-US" sz="1400" dirty="0"/>
              <a:t>になってはいけない． </a:t>
            </a:r>
            <a:endParaRPr lang="en-US" altLang="ja-JP" sz="1400" dirty="0" smtClean="0"/>
          </a:p>
          <a:p>
            <a:r>
              <a:rPr lang="ja-JP" altLang="en-US" sz="1400" dirty="0" smtClean="0"/>
              <a:t>つ</a:t>
            </a:r>
            <a:r>
              <a:rPr lang="ja-JP" altLang="en-US" sz="1400" dirty="0"/>
              <a:t>まり，</a:t>
            </a:r>
            <a:r>
              <a:rPr lang="en-US" altLang="ja-JP" sz="1400" dirty="0"/>
              <a:t>"00"</a:t>
            </a:r>
            <a:r>
              <a:rPr lang="ja-JP" altLang="en-US" sz="1400" dirty="0"/>
              <a:t>や</a:t>
            </a:r>
            <a:r>
              <a:rPr lang="en-US" altLang="ja-JP" sz="1400" dirty="0"/>
              <a:t>"0123"</a:t>
            </a:r>
            <a:r>
              <a:rPr lang="ja-JP" altLang="en-US" sz="1400" dirty="0"/>
              <a:t>などの表現は許されない．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99592" y="5572697"/>
            <a:ext cx="381264" cy="288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1403648" y="5378154"/>
            <a:ext cx="561662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等式を満たすような数字の割り当てが何通りあるかを， </a:t>
            </a:r>
            <a:endParaRPr lang="en-US" altLang="ja-JP" dirty="0" smtClean="0"/>
          </a:p>
          <a:p>
            <a:r>
              <a:rPr lang="ja-JP" altLang="en-US" dirty="0" smtClean="0"/>
              <a:t>各</a:t>
            </a:r>
            <a:r>
              <a:rPr lang="ja-JP" altLang="en-US" dirty="0"/>
              <a:t>データセットに対してそれぞれ</a:t>
            </a:r>
            <a:r>
              <a:rPr lang="en-US" altLang="ja-JP" dirty="0"/>
              <a:t>1</a:t>
            </a:r>
            <a:r>
              <a:rPr lang="ja-JP" altLang="en-US" dirty="0"/>
              <a:t>行で出力しなさい</a:t>
            </a:r>
            <a:r>
              <a:rPr lang="ja-JP" altLang="en-US" dirty="0" smtClean="0"/>
              <a:t>．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418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838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6537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8702" y="25704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22786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8382" y="16889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8382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9284" y="92297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6407" y="2185717"/>
            <a:ext cx="2448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600" dirty="0" smtClean="0"/>
              <a:t>全</a:t>
            </a:r>
            <a:endParaRPr kumimoji="1" lang="ja-JP" altLang="en-US" sz="16600" dirty="0"/>
          </a:p>
        </p:txBody>
      </p:sp>
      <p:sp>
        <p:nvSpPr>
          <p:cNvPr id="5" name="TextBox 4"/>
          <p:cNvSpPr txBox="1"/>
          <p:nvPr/>
        </p:nvSpPr>
        <p:spPr>
          <a:xfrm>
            <a:off x="3494679" y="2185717"/>
            <a:ext cx="2448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600" dirty="0" smtClean="0"/>
              <a:t>探</a:t>
            </a:r>
            <a:endParaRPr kumimoji="1" lang="ja-JP" altLang="en-US" sz="166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2185717"/>
            <a:ext cx="24482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600" dirty="0" smtClean="0"/>
              <a:t>索</a:t>
            </a:r>
            <a:endParaRPr kumimoji="1" lang="ja-JP" altLang="en-US" sz="16600" dirty="0"/>
          </a:p>
        </p:txBody>
      </p:sp>
      <p:sp>
        <p:nvSpPr>
          <p:cNvPr id="7" name="TextBox 6"/>
          <p:cNvSpPr txBox="1"/>
          <p:nvPr/>
        </p:nvSpPr>
        <p:spPr>
          <a:xfrm>
            <a:off x="5003985" y="5677464"/>
            <a:ext cx="3696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/>
              <a:t>全探索なら皆わかりますよね！？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以上で今回の説明を終わります。</a:t>
            </a:r>
            <a:endParaRPr kumimoji="1" lang="en-US" altLang="ja-JP" dirty="0" smtClean="0"/>
          </a:p>
          <a:p>
            <a:pPr algn="r"/>
            <a:r>
              <a:rPr lang="ja-JP" altLang="en-US" dirty="0"/>
              <a:t>苑</a:t>
            </a:r>
            <a:r>
              <a:rPr lang="ja-JP" altLang="en-US" dirty="0" smtClean="0"/>
              <a:t>田</a:t>
            </a:r>
            <a:r>
              <a:rPr lang="ja-JP" altLang="en-US" dirty="0"/>
              <a:t>先</a:t>
            </a:r>
            <a:r>
              <a:rPr lang="ja-JP" altLang="en-US" dirty="0" smtClean="0"/>
              <a:t>生の次回作にご期待下さい。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9332" y="4540208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～</a:t>
            </a:r>
            <a:r>
              <a:rPr kumimoji="1" lang="en-US" altLang="ja-JP" sz="3200" dirty="0" smtClean="0"/>
              <a:t>END</a:t>
            </a:r>
            <a:r>
              <a:rPr kumimoji="1"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75230" y="1268760"/>
            <a:ext cx="3312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本番の</a:t>
            </a:r>
            <a:r>
              <a:rPr lang="en-US" altLang="ja-JP" sz="1200" dirty="0"/>
              <a:t>ICPC</a:t>
            </a:r>
            <a:r>
              <a:rPr lang="ja-JP" altLang="en-US" sz="1200" dirty="0"/>
              <a:t>でも多くの方が全探索したようです</a:t>
            </a:r>
            <a:r>
              <a:rPr lang="ja-JP" altLang="en-US" sz="1200" dirty="0" smtClean="0"/>
              <a:t>。</a:t>
            </a:r>
            <a:endParaRPr lang="en-US" altLang="ja-JP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177281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ぜ　ん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5926" y="177281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　ん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2" y="17728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さ　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36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-108520" y="-27384"/>
            <a:ext cx="9505056" cy="70567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5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39760"/>
          </a:xfrm>
        </p:spPr>
        <p:txBody>
          <a:bodyPr/>
          <a:lstStyle/>
          <a:p>
            <a:r>
              <a:rPr kumimoji="1" lang="ja-JP" altLang="en-US" dirty="0" smtClean="0"/>
              <a:t>ありえない入力と出力ではないかをチェック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出力</a:t>
            </a:r>
            <a:r>
              <a:rPr lang="en-US" altLang="ja-JP" dirty="0"/>
              <a:t>3</a:t>
            </a:r>
            <a:r>
              <a:rPr lang="ja-JP" altLang="en-US" dirty="0"/>
              <a:t>桁　</a:t>
            </a:r>
            <a:r>
              <a:rPr lang="en-US" altLang="ja-JP" dirty="0"/>
              <a:t>&lt; </a:t>
            </a:r>
            <a:r>
              <a:rPr lang="ja-JP" altLang="en-US" dirty="0"/>
              <a:t>入力</a:t>
            </a:r>
            <a:r>
              <a:rPr lang="en-US" altLang="ja-JP" dirty="0"/>
              <a:t>MAX4</a:t>
            </a:r>
            <a:r>
              <a:rPr lang="ja-JP" altLang="en-US" dirty="0"/>
              <a:t>桁 </a:t>
            </a:r>
            <a:r>
              <a:rPr lang="en-US" altLang="ja-JP" dirty="0"/>
              <a:t>=&gt;</a:t>
            </a:r>
            <a:r>
              <a:rPr lang="ja-JP" altLang="en-US" dirty="0"/>
              <a:t>　ありえな</a:t>
            </a:r>
            <a:r>
              <a:rPr lang="ja-JP" altLang="en-US" dirty="0" smtClean="0"/>
              <a:t>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全探索＋枝刈り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最上</a:t>
            </a:r>
            <a:r>
              <a:rPr lang="ja-JP" altLang="en-US" dirty="0" smtClean="0"/>
              <a:t>位が</a:t>
            </a:r>
            <a:r>
              <a:rPr lang="en-US" altLang="ja-JP" dirty="0" smtClean="0"/>
              <a:t>0</a:t>
            </a:r>
            <a:r>
              <a:rPr lang="ja-JP" altLang="en-US" dirty="0"/>
              <a:t>に</a:t>
            </a:r>
            <a:r>
              <a:rPr lang="ja-JP" altLang="en-US" dirty="0" smtClean="0"/>
              <a:t>なるように割り当てられたら枝刈り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の位から見ていき、和の結果と見比べながら枝刈り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4" name="Right Arrow 3"/>
          <p:cNvSpPr/>
          <p:nvPr/>
        </p:nvSpPr>
        <p:spPr>
          <a:xfrm>
            <a:off x="755576" y="4797152"/>
            <a:ext cx="7920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4623969"/>
            <a:ext cx="5099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ごめんなさい。</a:t>
            </a:r>
            <a:endParaRPr kumimoji="1" lang="en-US" altLang="ja-JP" sz="2400" dirty="0" smtClean="0"/>
          </a:p>
          <a:p>
            <a:r>
              <a:rPr lang="ja-JP" altLang="en-US" sz="2400" dirty="0"/>
              <a:t>うま</a:t>
            </a:r>
            <a:r>
              <a:rPr lang="ja-JP" altLang="en-US" sz="2400" dirty="0" smtClean="0"/>
              <a:t>く言語化できないので図解します。</a:t>
            </a:r>
            <a:endParaRPr kumimoji="1" lang="ja-JP" altLang="en-US" sz="2400" dirty="0"/>
          </a:p>
        </p:txBody>
      </p:sp>
      <p:pic>
        <p:nvPicPr>
          <p:cNvPr id="4104" name="Picture 8" descr="http://www.moaibu.com/chara/haruhi/naga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52237"/>
            <a:ext cx="1728192" cy="208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108520" y="-168715"/>
            <a:ext cx="9505056" cy="70567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7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4516" y="3936459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の</a:t>
            </a:r>
            <a:r>
              <a:rPr lang="ja-JP" altLang="en-US" dirty="0" smtClean="0"/>
              <a:t>位</a:t>
            </a:r>
            <a:r>
              <a:rPr lang="ja-JP" altLang="en-US" dirty="0"/>
              <a:t>か</a:t>
            </a:r>
            <a:r>
              <a:rPr lang="ja-JP" altLang="en-US" dirty="0" smtClean="0"/>
              <a:t>ら数値を割り当てていきます。</a:t>
            </a:r>
            <a:endParaRPr lang="en-US" altLang="ja-JP" dirty="0" smtClean="0"/>
          </a:p>
          <a:p>
            <a:r>
              <a:rPr lang="ja-JP" altLang="en-US" dirty="0"/>
              <a:t>最</a:t>
            </a:r>
            <a:r>
              <a:rPr lang="ja-JP" altLang="en-US" dirty="0" smtClean="0"/>
              <a:t>も</a:t>
            </a:r>
            <a:r>
              <a:rPr lang="ja-JP" altLang="en-US" dirty="0"/>
              <a:t>小さ</a:t>
            </a:r>
            <a:r>
              <a:rPr lang="ja-JP" altLang="en-US" dirty="0" smtClean="0"/>
              <a:t>い</a:t>
            </a:r>
            <a:r>
              <a:rPr lang="en-US" altLang="ja-JP" dirty="0" smtClean="0"/>
              <a:t>0</a:t>
            </a:r>
            <a:r>
              <a:rPr lang="ja-JP" altLang="en-US" dirty="0" smtClean="0"/>
              <a:t>から割り当てていきます。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46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4516" y="3936459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既に出たアルファベットの場合は</a:t>
            </a:r>
            <a:r>
              <a:rPr lang="ja-JP" altLang="en-US" dirty="0"/>
              <a:t>同じ数</a:t>
            </a:r>
            <a:r>
              <a:rPr lang="ja-JP" altLang="en-US" dirty="0" smtClean="0"/>
              <a:t>を</a:t>
            </a:r>
            <a:r>
              <a:rPr lang="ja-JP" altLang="en-US" dirty="0"/>
              <a:t>割り当</a:t>
            </a:r>
            <a:r>
              <a:rPr lang="ja-JP" altLang="en-US" dirty="0" smtClean="0"/>
              <a:t>て。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5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821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</a:t>
            </a:r>
            <a:endParaRPr kumimoji="1" lang="ja-JP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33" y="10527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05273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21" y="1844824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76933" y="1844824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</a:t>
            </a:r>
            <a:endParaRPr kumimoji="1" lang="ja-JP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9522" y="184482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9522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6933" y="2708920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</a:t>
            </a:r>
            <a:endParaRPr kumimoji="1" lang="ja-JP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8821" y="270892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</a:t>
            </a:r>
            <a:endParaRPr kumimoji="1" lang="ja-JP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0709" y="2708920"/>
            <a:ext cx="3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</a:t>
            </a:r>
            <a:endParaRPr kumimoji="1" lang="ja-JP" alt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88701" y="2564904"/>
            <a:ext cx="38164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22418" y="91654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418" y="257042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?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2418" y="16990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0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4516" y="3936459"/>
            <a:ext cx="4681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0+0</a:t>
            </a:r>
            <a:r>
              <a:rPr lang="en-US" altLang="ja-JP" dirty="0" smtClean="0"/>
              <a:t>=0</a:t>
            </a:r>
          </a:p>
          <a:p>
            <a:r>
              <a:rPr lang="ja-JP" altLang="en-US" dirty="0" smtClean="0"/>
              <a:t>となるため、解の</a:t>
            </a:r>
            <a:r>
              <a:rPr lang="en-US" altLang="ja-JP" dirty="0" smtClean="0"/>
              <a:t>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割り当てようとします。</a:t>
            </a:r>
            <a:endParaRPr kumimoji="1" lang="en-US" altLang="ja-JP" dirty="0" smtClean="0"/>
          </a:p>
          <a:p>
            <a:r>
              <a:rPr lang="ja-JP" altLang="en-US" dirty="0"/>
              <a:t>しかし</a:t>
            </a:r>
            <a:r>
              <a:rPr lang="ja-JP" altLang="en-US" dirty="0" smtClean="0"/>
              <a:t>、この場合</a:t>
            </a:r>
            <a:endParaRPr lang="en-US" altLang="ja-JP" dirty="0" smtClean="0"/>
          </a:p>
          <a:p>
            <a:r>
              <a:rPr lang="en-US" altLang="ja-JP" dirty="0" smtClean="0"/>
              <a:t>M</a:t>
            </a:r>
            <a:r>
              <a:rPr lang="ja-JP" altLang="en-US" dirty="0" smtClean="0"/>
              <a:t>≠</a:t>
            </a:r>
            <a:r>
              <a:rPr lang="en-US" altLang="ja-JP" dirty="0" smtClean="0"/>
              <a:t>C</a:t>
            </a:r>
            <a:r>
              <a:rPr lang="ja-JP" altLang="en-US" dirty="0"/>
              <a:t>となっていないた</a:t>
            </a:r>
            <a:r>
              <a:rPr lang="ja-JP" altLang="en-US" dirty="0" smtClean="0"/>
              <a:t>め不適。</a:t>
            </a:r>
            <a:endParaRPr lang="en-US" altLang="ja-JP" dirty="0" smtClean="0"/>
          </a:p>
          <a:p>
            <a:r>
              <a:rPr kumimoji="1" lang="ja-JP" altLang="en-US" dirty="0"/>
              <a:t>つまり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になることはありえないので、</a:t>
            </a:r>
            <a:endParaRPr kumimoji="1" lang="en-US" altLang="ja-JP" dirty="0" smtClean="0"/>
          </a:p>
          <a:p>
            <a:r>
              <a:rPr lang="ja-JP" altLang="en-US" dirty="0"/>
              <a:t>この先</a:t>
            </a:r>
            <a:r>
              <a:rPr lang="ja-JP" altLang="en-US" dirty="0" smtClean="0"/>
              <a:t>の探索を</a:t>
            </a:r>
            <a:r>
              <a:rPr lang="ja-JP" altLang="en-US" dirty="0" smtClean="0">
                <a:solidFill>
                  <a:srgbClr val="FF0000"/>
                </a:solidFill>
              </a:rPr>
              <a:t>枝狩り</a:t>
            </a:r>
            <a:r>
              <a:rPr lang="ja-JP" altLang="en-US" dirty="0" smtClean="0"/>
              <a:t>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1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1560</Words>
  <Application>Microsoft Office PowerPoint</Application>
  <PresentationFormat>On-screen Show (4:3)</PresentationFormat>
  <Paragraphs>334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覆面算</vt:lpstr>
      <vt:lpstr>問題</vt:lpstr>
      <vt:lpstr>例</vt:lpstr>
      <vt:lpstr>アルゴリズム</vt:lpstr>
      <vt:lpstr>　</vt:lpstr>
      <vt:lpstr>アルゴリズム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正解例</vt:lpstr>
      <vt:lpstr>正解例</vt:lpstr>
      <vt:lpstr>正解例</vt:lpstr>
      <vt:lpstr>正解例</vt:lpstr>
      <vt:lpstr>ソースコード内の変数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覆面算</dc:title>
  <dc:creator>me</dc:creator>
  <cp:lastModifiedBy>me</cp:lastModifiedBy>
  <cp:revision>9</cp:revision>
  <dcterms:created xsi:type="dcterms:W3CDTF">2012-05-06T17:57:39Z</dcterms:created>
  <dcterms:modified xsi:type="dcterms:W3CDTF">2012-05-06T19:16:18Z</dcterms:modified>
</cp:coreProperties>
</file>