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6"/>
  </p:notesMasterIdLst>
  <p:sldIdLst>
    <p:sldId id="258" r:id="rId3"/>
    <p:sldId id="259" r:id="rId4"/>
    <p:sldId id="271" r:id="rId5"/>
    <p:sldId id="263" r:id="rId6"/>
    <p:sldId id="264" r:id="rId7"/>
    <p:sldId id="262" r:id="rId8"/>
    <p:sldId id="260" r:id="rId9"/>
    <p:sldId id="261" r:id="rId10"/>
    <p:sldId id="266" r:id="rId11"/>
    <p:sldId id="269" r:id="rId12"/>
    <p:sldId id="265" r:id="rId13"/>
    <p:sldId id="268" r:id="rId14"/>
    <p:sldId id="270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B2294-3ECD-4507-B8CC-1166D09B1541}" type="datetimeFigureOut">
              <a:rPr kumimoji="1" lang="ja-JP" altLang="en-US" smtClean="0"/>
              <a:t>2012/6/11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788F1-DA30-40B0-8A50-33AC143EF2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889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27B9-9C94-4AC1-B496-4FA01581A3C0}" type="datetime1">
              <a:rPr kumimoji="1" lang="ja-JP" altLang="en-US" smtClean="0"/>
              <a:t>2012/6/11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0B26-0CD7-407D-B5C3-226416012BB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F35C-29E7-4697-B4B3-18C3FC8230C7}" type="datetime1">
              <a:rPr kumimoji="1" lang="ja-JP" altLang="en-US" smtClean="0"/>
              <a:t>2012/6/11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0B26-0CD7-407D-B5C3-226416012BB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3DF6-1685-46E4-8C03-9F876A565F82}" type="datetime1">
              <a:rPr kumimoji="1" lang="ja-JP" altLang="en-US" smtClean="0"/>
              <a:t>2012/6/11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0B26-0CD7-407D-B5C3-226416012BB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ctrTitle" hasCustomPrompt="1"/>
          </p:nvPr>
        </p:nvSpPr>
        <p:spPr>
          <a:xfrm>
            <a:off x="539552" y="1340768"/>
            <a:ext cx="8064896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6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6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6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ja-JP" sz="4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複数言語対応ソースコード処理フレームワーク</a:t>
            </a:r>
            <a:endParaRPr kumimoji="0" lang="en-US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539552" y="3212976"/>
            <a:ext cx="8064896" cy="632512"/>
          </a:xfrm>
        </p:spPr>
        <p:txBody>
          <a:bodyPr lIns="0" rIns="18288"/>
          <a:lstStyle>
            <a:lvl1pPr marL="0" marR="4572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dirty="0" smtClean="0"/>
              <a:t>マスタ サブタイトルの書式設定</a:t>
            </a:r>
            <a:endParaRPr kumimoji="0" lang="en-US" dirty="0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D2EC9-7070-4B5B-B5A7-ADBBE061208B}" type="datetime1">
              <a:rPr kumimoji="1" lang="ja-JP" altLang="en-US" smtClean="0"/>
              <a:t>2012/6/11</a:t>
            </a:fld>
            <a:endParaRPr kumimoji="1"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0B26-0CD7-407D-B5C3-226416012BB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dirty="0" smtClean="0"/>
              <a:t>マスタ タイトルの書式設定</a:t>
            </a:r>
            <a:endParaRPr kumimoji="0" 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9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CAC5F-2FC0-404B-A334-6FCC3586B883}" type="datetime1">
              <a:rPr kumimoji="1" lang="ja-JP" altLang="en-US" smtClean="0"/>
              <a:t>2012/6/11</a:t>
            </a:fld>
            <a:endParaRPr kumimoji="1" lang="ja-JP" altLang="en-US"/>
          </a:p>
        </p:txBody>
      </p:sp>
      <p:sp>
        <p:nvSpPr>
          <p:cNvPr id="10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0B26-0CD7-407D-B5C3-226416012BB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60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6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6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ja-JP" sz="4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複数言語対応ソースコード処理フレームワーク</a:t>
            </a:r>
            <a:endParaRPr kumimoji="0" 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0A2F1-9732-4CA0-94F0-FFE627BB38FC}" type="datetime1">
              <a:rPr kumimoji="1" lang="ja-JP" altLang="en-US" smtClean="0"/>
              <a:t>2012/6/11</a:t>
            </a:fld>
            <a:endParaRPr kumimoji="1"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0B26-0CD7-407D-B5C3-226416012BB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80182-CCF6-4F5D-ABE2-3F743C6EB6D7}" type="datetime1">
              <a:rPr kumimoji="1" lang="ja-JP" altLang="en-US" smtClean="0"/>
              <a:t>2012/6/11</a:t>
            </a:fld>
            <a:endParaRPr kumimoji="1" lang="ja-JP" altLang="en-US"/>
          </a:p>
        </p:txBody>
      </p:sp>
      <p:sp>
        <p:nvSpPr>
          <p:cNvPr id="11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2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0B26-0CD7-407D-B5C3-226416012BB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2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5DDBC-49C4-4994-A050-46D93ACE2A84}" type="datetime1">
              <a:rPr kumimoji="1" lang="ja-JP" altLang="en-US" smtClean="0"/>
              <a:t>2012/6/11</a:t>
            </a:fld>
            <a:endParaRPr kumimoji="1" lang="ja-JP" altLang="en-US"/>
          </a:p>
        </p:txBody>
      </p:sp>
      <p:sp>
        <p:nvSpPr>
          <p:cNvPr id="13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0B26-0CD7-407D-B5C3-226416012BB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6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B5B87-438E-48B6-891B-56A19B257552}" type="datetime1">
              <a:rPr kumimoji="1" lang="ja-JP" altLang="en-US" smtClean="0"/>
              <a:t>2012/6/11</a:t>
            </a:fld>
            <a:endParaRPr kumimoji="1" lang="ja-JP" altLang="en-US"/>
          </a:p>
        </p:txBody>
      </p:sp>
      <p:sp>
        <p:nvSpPr>
          <p:cNvPr id="7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8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0B26-0CD7-407D-B5C3-226416012BB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B2096-3ABD-49BF-9DEF-0E88D3BC56A7}" type="datetime1">
              <a:rPr kumimoji="1" lang="ja-JP" altLang="en-US" smtClean="0"/>
              <a:t>2012/6/11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0B26-0CD7-407D-B5C3-226416012BB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D9613-AED5-4957-87A6-2A206002F1D8}" type="datetime1">
              <a:rPr kumimoji="1" lang="ja-JP" altLang="en-US" smtClean="0"/>
              <a:t>2012/6/11</a:t>
            </a:fld>
            <a:endParaRPr kumimoji="1" lang="ja-JP" altLang="en-US"/>
          </a:p>
        </p:txBody>
      </p:sp>
      <p:sp>
        <p:nvSpPr>
          <p:cNvPr id="9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0B26-0CD7-407D-B5C3-226416012BB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EBD1-A921-45CE-9514-1490B6165027}" type="datetime1">
              <a:rPr kumimoji="1" lang="ja-JP" altLang="en-US" smtClean="0"/>
              <a:t>2012/6/11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0B26-0CD7-407D-B5C3-226416012BB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339752" y="1268760"/>
            <a:ext cx="6804248" cy="0"/>
          </a:xfrm>
          <a:prstGeom prst="line">
            <a:avLst/>
          </a:prstGeom>
          <a:ln w="101600"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10800000" scaled="0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 userDrawn="1"/>
        </p:nvCxnSpPr>
        <p:spPr>
          <a:xfrm>
            <a:off x="0" y="6309320"/>
            <a:ext cx="6804248" cy="0"/>
          </a:xfrm>
          <a:prstGeom prst="line">
            <a:avLst/>
          </a:prstGeom>
          <a:ln w="101600"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つの角を丸めた四角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10" name="フリーフォーム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フリーフォーム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C989D-2200-4150-9964-1B7FC99C69F5}" type="datetime1">
              <a:rPr kumimoji="1" lang="ja-JP" altLang="en-US" smtClean="0"/>
              <a:t>2012/6/11</a:t>
            </a:fld>
            <a:endParaRPr kumimoji="1" lang="ja-JP" altLang="en-US"/>
          </a:p>
        </p:txBody>
      </p:sp>
      <p:sp>
        <p:nvSpPr>
          <p:cNvPr id="14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5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0B26-0CD7-407D-B5C3-226416012BB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804F9-0671-4D75-BC2E-44CD9CA88399}" type="datetime1">
              <a:rPr kumimoji="1" lang="ja-JP" altLang="en-US" smtClean="0"/>
              <a:t>2012/6/11</a:t>
            </a:fld>
            <a:endParaRPr kumimoji="1"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0B26-0CD7-407D-B5C3-226416012BB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1B2C1-806F-46C7-80D1-18D567EDBE8C}" type="datetime1">
              <a:rPr kumimoji="1" lang="ja-JP" altLang="en-US" smtClean="0"/>
              <a:t>2012/6/11</a:t>
            </a:fld>
            <a:endParaRPr kumimoji="1"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0B26-0CD7-407D-B5C3-226416012BB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9F4C-5A8B-4E4B-AD70-1F365A7E4D3D}" type="datetime1">
              <a:rPr kumimoji="1" lang="ja-JP" altLang="en-US" smtClean="0"/>
              <a:t>2012/6/11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0B26-0CD7-407D-B5C3-226416012BB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4922-98E2-4839-BC01-B8FB754A7173}" type="datetime1">
              <a:rPr kumimoji="1" lang="ja-JP" altLang="en-US" smtClean="0"/>
              <a:t>2012/6/11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0B26-0CD7-407D-B5C3-226416012BB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339752" y="1268760"/>
            <a:ext cx="6804248" cy="0"/>
          </a:xfrm>
          <a:prstGeom prst="line">
            <a:avLst/>
          </a:prstGeom>
          <a:ln w="101600"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10800000" scaled="0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 userDrawn="1"/>
        </p:nvCxnSpPr>
        <p:spPr>
          <a:xfrm>
            <a:off x="0" y="6309320"/>
            <a:ext cx="6804248" cy="0"/>
          </a:xfrm>
          <a:prstGeom prst="line">
            <a:avLst/>
          </a:prstGeom>
          <a:ln w="101600"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6406-A082-4E09-BE0B-835FD73C9637}" type="datetime1">
              <a:rPr kumimoji="1" lang="ja-JP" altLang="en-US" smtClean="0"/>
              <a:t>2012/6/11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0B26-0CD7-407D-B5C3-226416012BB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6309320"/>
            <a:ext cx="6804248" cy="0"/>
          </a:xfrm>
          <a:prstGeom prst="line">
            <a:avLst/>
          </a:prstGeom>
          <a:ln w="101600"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 userDrawn="1"/>
        </p:nvCxnSpPr>
        <p:spPr>
          <a:xfrm>
            <a:off x="2339752" y="1268760"/>
            <a:ext cx="6804248" cy="0"/>
          </a:xfrm>
          <a:prstGeom prst="line">
            <a:avLst/>
          </a:prstGeom>
          <a:ln w="101600"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10800000" scaled="0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995A-B49E-4214-992C-75B8D56FD6BE}" type="datetime1">
              <a:rPr kumimoji="1" lang="ja-JP" altLang="en-US" smtClean="0"/>
              <a:t>2012/6/11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0B26-0CD7-407D-B5C3-226416012BB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FC78-744E-43C6-842C-36F3EA517FF8}" type="datetime1">
              <a:rPr kumimoji="1" lang="ja-JP" altLang="en-US" smtClean="0"/>
              <a:t>2012/6/11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0B26-0CD7-407D-B5C3-226416012BB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E127-74D3-4A05-B125-9DD2834C1C01}" type="datetime1">
              <a:rPr kumimoji="1" lang="ja-JP" altLang="en-US" smtClean="0"/>
              <a:t>2012/6/11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0B26-0CD7-407D-B5C3-226416012BB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68FA-6B93-4E80-BA0C-91185004AB3F}" type="datetime1">
              <a:rPr kumimoji="1" lang="ja-JP" altLang="en-US" smtClean="0"/>
              <a:t>2012/6/11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0B26-0CD7-407D-B5C3-226416012BB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919A0-A27D-4880-B5F0-F1092DB28EED}" type="datetime1">
              <a:rPr kumimoji="1" lang="ja-JP" altLang="en-US" smtClean="0"/>
              <a:t>2012/6/11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0B26-0CD7-407D-B5C3-226416012BB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フリーフォーム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フリーフォーム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21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8EBA9-42C5-4A1A-81E1-E179854F3622}" type="datetime1">
              <a:rPr kumimoji="1" lang="ja-JP" altLang="en-US" smtClean="0"/>
              <a:t>2012/6/11</a:t>
            </a:fld>
            <a:endParaRPr kumimoji="1" lang="ja-JP" altLang="en-US"/>
          </a:p>
        </p:txBody>
      </p:sp>
      <p:sp>
        <p:nvSpPr>
          <p:cNvPr id="23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4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0B26-0CD7-407D-B5C3-226416012BB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1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323528" y="1340768"/>
            <a:ext cx="8496944" cy="18288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拡張ダイクストラ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WUPC2012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E</a:t>
            </a:r>
            <a:r>
              <a:rPr lang="ja-JP" altLang="en-US" dirty="0" smtClean="0"/>
              <a:t> </a:t>
            </a:r>
            <a:r>
              <a:rPr lang="en-US" altLang="ja-JP" dirty="0" smtClean="0"/>
              <a:t>- </a:t>
            </a:r>
            <a:r>
              <a:rPr lang="ja-JP" altLang="en-US" dirty="0" smtClean="0"/>
              <a:t>会場</a:t>
            </a:r>
            <a:r>
              <a:rPr lang="ja-JP" altLang="en-US" dirty="0"/>
              <a:t>への道</a:t>
            </a:r>
            <a:endParaRPr kumimoji="1" lang="ja-JP" altLang="en-US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1411560" y="4005064"/>
            <a:ext cx="6400800" cy="7200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2012</a:t>
            </a: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6</a:t>
            </a: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10</a:t>
            </a: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日</a:t>
            </a:r>
            <a:endParaRPr kumimoji="1" lang="en-US" altLang="ja-JP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1979712" y="4797152"/>
            <a:ext cx="5400600" cy="1574420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早稲田大学 情報理工学研究科　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坂本 一憲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ダイクストラ法のルーチン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1340768"/>
            <a:ext cx="9036496" cy="4968552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優先度付きキューの初期化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優先度＝最短経路に該当する概念：経路長やコスト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スタート状態の追加</a:t>
            </a:r>
            <a:endParaRPr lang="en-US" altLang="ja-JP" dirty="0" smtClean="0"/>
          </a:p>
          <a:p>
            <a:r>
              <a:rPr lang="en-US" altLang="ja-JP" dirty="0">
                <a:solidFill>
                  <a:schemeClr val="tx2"/>
                </a:solidFill>
              </a:rPr>
              <a:t>while</a:t>
            </a:r>
            <a:r>
              <a:rPr lang="en-US" altLang="ja-JP" dirty="0"/>
              <a:t> (!</a:t>
            </a:r>
            <a:r>
              <a:rPr lang="en-US" altLang="ja-JP" dirty="0" err="1"/>
              <a:t>que.isEmpty</a:t>
            </a:r>
            <a:r>
              <a:rPr lang="en-US" altLang="ja-JP" dirty="0" smtClean="0"/>
              <a:t>()) {/*</a:t>
            </a:r>
            <a:r>
              <a:rPr lang="ja-JP" altLang="en-US" dirty="0" smtClean="0"/>
              <a:t>探索処理</a:t>
            </a:r>
            <a:r>
              <a:rPr lang="en-US" altLang="ja-JP" dirty="0" smtClean="0"/>
              <a:t>*/} </a:t>
            </a:r>
            <a:r>
              <a:rPr lang="ja-JP" altLang="en-US" dirty="0" smtClean="0"/>
              <a:t>を書く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ループ</a:t>
            </a:r>
            <a:r>
              <a:rPr kumimoji="1" lang="ja-JP" altLang="en-US" dirty="0" smtClean="0"/>
              <a:t>を抜ける＝経路がない</a:t>
            </a:r>
            <a:endParaRPr kumimoji="1" lang="en-US" altLang="ja-JP" dirty="0" smtClean="0"/>
          </a:p>
          <a:p>
            <a:r>
              <a:rPr kumimoji="1" lang="en-US" altLang="ja-JP" dirty="0" smtClean="0"/>
              <a:t>while</a:t>
            </a:r>
            <a:r>
              <a:rPr kumimoji="1" lang="ja-JP" altLang="en-US" dirty="0" smtClean="0"/>
              <a:t>ループ内で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キューから状態を取り出す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最短</a:t>
            </a:r>
            <a:r>
              <a:rPr lang="ja-JP" altLang="en-US" dirty="0" smtClean="0"/>
              <a:t>経路順，つまり，</a:t>
            </a:r>
            <a:r>
              <a:rPr kumimoji="1" lang="ja-JP" altLang="en-US" dirty="0" smtClean="0"/>
              <a:t>コストが少ない順に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ゴール判定：取り出した状態がゴールかどうか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到達</a:t>
            </a:r>
            <a:r>
              <a:rPr lang="ja-JP" altLang="en-US" dirty="0" smtClean="0"/>
              <a:t>判定：既に到達した状態なら次の状態へ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遷移可能な次の状態を全てキューに追加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EBD1-A921-45CE-9514-1490B6165027}" type="datetime1">
              <a:rPr kumimoji="1" lang="ja-JP" altLang="en-US" smtClean="0"/>
              <a:t>2012/6/11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0B26-0CD7-407D-B5C3-226416012BB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5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や</a:t>
            </a:r>
            <a:r>
              <a:rPr kumimoji="1" lang="en-US" altLang="ja-JP" dirty="0" smtClean="0"/>
              <a:t>7</a:t>
            </a:r>
            <a:r>
              <a:rPr kumimoji="1" lang="ja-JP" altLang="en-US" dirty="0" smtClean="0"/>
              <a:t>の倍数の制約なし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EBD1-A921-45CE-9514-1490B6165027}" type="datetime1">
              <a:rPr kumimoji="1" lang="ja-JP" altLang="en-US" smtClean="0"/>
              <a:t>2012/6/11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0B26-0CD7-407D-B5C3-226416012BB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864" y="620688"/>
            <a:ext cx="8229600" cy="6264696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chemeClr val="tx2"/>
                </a:solidFill>
              </a:rPr>
              <a:t>private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chemeClr val="tx2"/>
                </a:solidFill>
              </a:rPr>
              <a:t>int</a:t>
            </a:r>
            <a:r>
              <a:rPr lang="en-US" altLang="ja-JP" dirty="0"/>
              <a:t> </a:t>
            </a:r>
            <a:r>
              <a:rPr lang="en-US" altLang="ja-JP" dirty="0" err="1"/>
              <a:t>dijkstra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chemeClr val="tx2"/>
                </a:solidFill>
              </a:rPr>
              <a:t>int</a:t>
            </a:r>
            <a:r>
              <a:rPr lang="en-US" altLang="ja-JP" dirty="0"/>
              <a:t> start, </a:t>
            </a:r>
            <a:r>
              <a:rPr lang="en-US" altLang="ja-JP" dirty="0" err="1">
                <a:solidFill>
                  <a:schemeClr val="tx2"/>
                </a:solidFill>
              </a:rPr>
              <a:t>int</a:t>
            </a:r>
            <a:r>
              <a:rPr lang="en-US" altLang="ja-JP" dirty="0"/>
              <a:t> goal, Town[] towns) {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>
                <a:solidFill>
                  <a:schemeClr val="accent3">
                    <a:lumMod val="50000"/>
                  </a:schemeClr>
                </a:solidFill>
              </a:rPr>
              <a:t>// </a:t>
            </a:r>
            <a:r>
              <a:rPr lang="ja-JP" altLang="en-US" dirty="0">
                <a:solidFill>
                  <a:schemeClr val="accent3">
                    <a:lumMod val="50000"/>
                  </a:schemeClr>
                </a:solidFill>
              </a:rPr>
              <a:t>到達済みかどうかチェックするためのテーブル</a:t>
            </a:r>
          </a:p>
          <a:p>
            <a:pPr marL="0" indent="0">
              <a:buNone/>
            </a:pPr>
            <a:r>
              <a:rPr lang="ja-JP" altLang="en-US" dirty="0"/>
              <a:t>  </a:t>
            </a:r>
            <a:r>
              <a:rPr lang="en-US" altLang="ja-JP" dirty="0" err="1">
                <a:solidFill>
                  <a:schemeClr val="tx2"/>
                </a:solidFill>
              </a:rPr>
              <a:t>boolean</a:t>
            </a:r>
            <a:r>
              <a:rPr lang="en-US" altLang="ja-JP" dirty="0" smtClean="0"/>
              <a:t>[] </a:t>
            </a:r>
            <a:r>
              <a:rPr lang="en-US" altLang="ja-JP" dirty="0"/>
              <a:t>reached = </a:t>
            </a:r>
            <a:r>
              <a:rPr lang="en-US" altLang="ja-JP" dirty="0">
                <a:solidFill>
                  <a:schemeClr val="tx2"/>
                </a:solidFill>
              </a:rPr>
              <a:t>new</a:t>
            </a:r>
            <a:r>
              <a:rPr lang="en-US" altLang="ja-JP" dirty="0"/>
              <a:t> </a:t>
            </a:r>
            <a:r>
              <a:rPr lang="en-US" altLang="ja-JP" dirty="0" err="1"/>
              <a:t>boolean</a:t>
            </a:r>
            <a:r>
              <a:rPr lang="en-US" altLang="ja-JP" dirty="0"/>
              <a:t>[</a:t>
            </a:r>
            <a:r>
              <a:rPr lang="en-US" altLang="ja-JP" dirty="0" err="1"/>
              <a:t>towns.length</a:t>
            </a:r>
            <a:r>
              <a:rPr lang="en-US" altLang="ja-JP" dirty="0" smtClean="0"/>
              <a:t>];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>
                <a:solidFill>
                  <a:schemeClr val="accent3">
                    <a:lumMod val="50000"/>
                  </a:schemeClr>
                </a:solidFill>
              </a:rPr>
              <a:t>// </a:t>
            </a:r>
            <a:r>
              <a:rPr lang="ja-JP" altLang="en-US" dirty="0">
                <a:solidFill>
                  <a:schemeClr val="accent3">
                    <a:lumMod val="50000"/>
                  </a:schemeClr>
                </a:solidFill>
              </a:rPr>
              <a:t>初期状態の生成</a:t>
            </a:r>
          </a:p>
          <a:p>
            <a:pPr marL="0" indent="0">
              <a:buNone/>
            </a:pPr>
            <a:r>
              <a:rPr lang="ja-JP" altLang="en-US" dirty="0"/>
              <a:t>  </a:t>
            </a:r>
            <a:r>
              <a:rPr lang="en-US" altLang="ja-JP" dirty="0" err="1"/>
              <a:t>PriorityQueue</a:t>
            </a:r>
            <a:r>
              <a:rPr lang="en-US" altLang="ja-JP" dirty="0"/>
              <a:t>&lt;State&gt; </a:t>
            </a:r>
            <a:r>
              <a:rPr lang="en-US" altLang="ja-JP" dirty="0" err="1"/>
              <a:t>que</a:t>
            </a:r>
            <a:r>
              <a:rPr lang="en-US" altLang="ja-JP" dirty="0"/>
              <a:t> = </a:t>
            </a:r>
            <a:r>
              <a:rPr lang="en-US" altLang="ja-JP" dirty="0">
                <a:solidFill>
                  <a:schemeClr val="tx2"/>
                </a:solidFill>
              </a:rPr>
              <a:t>new</a:t>
            </a:r>
            <a:r>
              <a:rPr lang="en-US" altLang="ja-JP" dirty="0"/>
              <a:t> </a:t>
            </a:r>
            <a:r>
              <a:rPr lang="en-US" altLang="ja-JP" dirty="0" err="1"/>
              <a:t>PriorityQueue</a:t>
            </a:r>
            <a:r>
              <a:rPr lang="en-US" altLang="ja-JP" dirty="0"/>
              <a:t>&lt;State&gt;();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que.add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chemeClr val="tx2"/>
                </a:solidFill>
              </a:rPr>
              <a:t>new</a:t>
            </a:r>
            <a:r>
              <a:rPr lang="en-US" altLang="ja-JP" dirty="0"/>
              <a:t> State(start, 0));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>
                <a:solidFill>
                  <a:schemeClr val="tx2"/>
                </a:solidFill>
              </a:rPr>
              <a:t>while</a:t>
            </a:r>
            <a:r>
              <a:rPr lang="en-US" altLang="ja-JP" dirty="0"/>
              <a:t> (!</a:t>
            </a:r>
            <a:r>
              <a:rPr lang="en-US" altLang="ja-JP" dirty="0" err="1"/>
              <a:t>que.isEmpty</a:t>
            </a:r>
            <a:r>
              <a:rPr lang="en-US" altLang="ja-JP" dirty="0"/>
              <a:t>()) {</a:t>
            </a:r>
          </a:p>
          <a:p>
            <a:pPr marL="0" indent="0">
              <a:buNone/>
            </a:pPr>
            <a:r>
              <a:rPr lang="en-US" altLang="ja-JP" dirty="0"/>
              <a:t>    State </a:t>
            </a:r>
            <a:r>
              <a:rPr lang="en-US" altLang="ja-JP" dirty="0" err="1"/>
              <a:t>state</a:t>
            </a:r>
            <a:r>
              <a:rPr lang="en-US" altLang="ja-JP" dirty="0"/>
              <a:t> = </a:t>
            </a:r>
            <a:r>
              <a:rPr lang="en-US" altLang="ja-JP" dirty="0" err="1"/>
              <a:t>que.poll</a:t>
            </a:r>
            <a:r>
              <a:rPr lang="en-US" altLang="ja-JP" dirty="0"/>
              <a:t>();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>
                <a:solidFill>
                  <a:schemeClr val="accent3">
                    <a:lumMod val="50000"/>
                  </a:schemeClr>
                </a:solidFill>
              </a:rPr>
              <a:t>// </a:t>
            </a:r>
            <a:r>
              <a:rPr lang="ja-JP" altLang="en-US" dirty="0">
                <a:solidFill>
                  <a:schemeClr val="accent3">
                    <a:lumMod val="50000"/>
                  </a:schemeClr>
                </a:solidFill>
              </a:rPr>
              <a:t>ゴール判定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>
                <a:solidFill>
                  <a:schemeClr val="tx2"/>
                </a:solidFill>
              </a:rPr>
              <a:t>if</a:t>
            </a:r>
            <a:r>
              <a:rPr lang="en-US" altLang="ja-JP" dirty="0"/>
              <a:t> (</a:t>
            </a:r>
            <a:r>
              <a:rPr lang="en-US" altLang="ja-JP" dirty="0" err="1"/>
              <a:t>state.town</a:t>
            </a:r>
            <a:r>
              <a:rPr lang="en-US" altLang="ja-JP" dirty="0"/>
              <a:t> == goal) </a:t>
            </a:r>
            <a:r>
              <a:rPr lang="en-US" altLang="ja-JP" dirty="0" smtClean="0"/>
              <a:t>{ </a:t>
            </a:r>
            <a:r>
              <a:rPr lang="en-US" altLang="ja-JP" dirty="0" smtClean="0">
                <a:solidFill>
                  <a:schemeClr val="tx2"/>
                </a:solidFill>
              </a:rPr>
              <a:t>return</a:t>
            </a:r>
            <a:r>
              <a:rPr lang="en-US" altLang="ja-JP" dirty="0" smtClean="0"/>
              <a:t> </a:t>
            </a:r>
            <a:r>
              <a:rPr lang="en-US" altLang="ja-JP" dirty="0" err="1"/>
              <a:t>state.cost</a:t>
            </a:r>
            <a:r>
              <a:rPr lang="en-US" altLang="ja-JP" dirty="0" smtClean="0"/>
              <a:t>; }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// </a:t>
            </a:r>
            <a:r>
              <a:rPr lang="ja-JP" altLang="en-US" dirty="0">
                <a:solidFill>
                  <a:schemeClr val="accent3">
                    <a:lumMod val="50000"/>
                  </a:schemeClr>
                </a:solidFill>
              </a:rPr>
              <a:t>到達済みチェック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>
                <a:solidFill>
                  <a:schemeClr val="tx2"/>
                </a:solidFill>
              </a:rPr>
              <a:t>if</a:t>
            </a:r>
            <a:r>
              <a:rPr lang="en-US" altLang="ja-JP" dirty="0"/>
              <a:t> (reached[</a:t>
            </a:r>
            <a:r>
              <a:rPr lang="en-US" altLang="ja-JP" dirty="0" err="1"/>
              <a:t>state.town</a:t>
            </a:r>
            <a:r>
              <a:rPr lang="en-US" altLang="ja-JP" dirty="0" smtClean="0"/>
              <a:t>]) { </a:t>
            </a:r>
            <a:r>
              <a:rPr lang="en-US" altLang="ja-JP" dirty="0" smtClean="0">
                <a:solidFill>
                  <a:schemeClr val="tx2"/>
                </a:solidFill>
              </a:rPr>
              <a:t>continue</a:t>
            </a:r>
            <a:r>
              <a:rPr lang="en-US" altLang="ja-JP" dirty="0" smtClean="0"/>
              <a:t>; }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reached[</a:t>
            </a:r>
            <a:r>
              <a:rPr lang="en-US" altLang="ja-JP" dirty="0" err="1"/>
              <a:t>state.town</a:t>
            </a:r>
            <a:r>
              <a:rPr lang="en-US" altLang="ja-JP" dirty="0" smtClean="0"/>
              <a:t>] </a:t>
            </a:r>
            <a:r>
              <a:rPr lang="en-US" altLang="ja-JP" dirty="0"/>
              <a:t>= </a:t>
            </a:r>
            <a:r>
              <a:rPr lang="en-US" altLang="ja-JP" dirty="0">
                <a:solidFill>
                  <a:schemeClr val="tx2"/>
                </a:solidFill>
              </a:rPr>
              <a:t>true</a:t>
            </a:r>
            <a:r>
              <a:rPr lang="en-US" altLang="ja-JP" dirty="0"/>
              <a:t>;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>
                <a:solidFill>
                  <a:schemeClr val="accent3">
                    <a:lumMod val="50000"/>
                  </a:schemeClr>
                </a:solidFill>
              </a:rPr>
              <a:t>// </a:t>
            </a:r>
            <a:r>
              <a:rPr lang="ja-JP" altLang="en-US" dirty="0">
                <a:solidFill>
                  <a:schemeClr val="accent3">
                    <a:lumMod val="50000"/>
                  </a:schemeClr>
                </a:solidFill>
              </a:rPr>
              <a:t>現在の状態から到達可能な状態をキューに追加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>
                <a:solidFill>
                  <a:schemeClr val="tx2"/>
                </a:solidFill>
              </a:rPr>
              <a:t>for</a:t>
            </a:r>
            <a:r>
              <a:rPr lang="en-US" altLang="ja-JP" dirty="0"/>
              <a:t> (Road </a:t>
            </a:r>
            <a:r>
              <a:rPr lang="en-US" altLang="ja-JP" dirty="0" err="1"/>
              <a:t>road</a:t>
            </a:r>
            <a:r>
              <a:rPr lang="en-US" altLang="ja-JP" dirty="0"/>
              <a:t> : towns[</a:t>
            </a:r>
            <a:r>
              <a:rPr lang="en-US" altLang="ja-JP" dirty="0" err="1"/>
              <a:t>state.town</a:t>
            </a:r>
            <a:r>
              <a:rPr lang="en-US" altLang="ja-JP" dirty="0"/>
              <a:t>].roads) {</a:t>
            </a:r>
          </a:p>
          <a:p>
            <a:pPr marL="0" indent="0">
              <a:buNone/>
            </a:pPr>
            <a:r>
              <a:rPr lang="en-US" altLang="ja-JP" dirty="0"/>
              <a:t>      </a:t>
            </a:r>
            <a:r>
              <a:rPr lang="en-US" altLang="ja-JP" dirty="0" err="1"/>
              <a:t>que.add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chemeClr val="tx2"/>
                </a:solidFill>
              </a:rPr>
              <a:t>new</a:t>
            </a:r>
            <a:r>
              <a:rPr lang="en-US" altLang="ja-JP" dirty="0"/>
              <a:t> State(road.to, </a:t>
            </a:r>
            <a:r>
              <a:rPr lang="en-US" altLang="ja-JP" dirty="0" err="1"/>
              <a:t>state.cost</a:t>
            </a:r>
            <a:r>
              <a:rPr lang="en-US" altLang="ja-JP" dirty="0"/>
              <a:t> + </a:t>
            </a:r>
            <a:r>
              <a:rPr lang="en-US" altLang="ja-JP" dirty="0" err="1"/>
              <a:t>road.cost</a:t>
            </a:r>
            <a:r>
              <a:rPr lang="en-US" altLang="ja-JP" dirty="0"/>
              <a:t>));</a:t>
            </a:r>
          </a:p>
          <a:p>
            <a:pPr marL="0" indent="0">
              <a:buNone/>
            </a:pPr>
            <a:r>
              <a:rPr lang="en-US" altLang="ja-JP" dirty="0"/>
              <a:t>    }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smtClean="0"/>
              <a:t>}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>
                <a:solidFill>
                  <a:schemeClr val="accent3">
                    <a:lumMod val="50000"/>
                  </a:schemeClr>
                </a:solidFill>
              </a:rPr>
              <a:t>// </a:t>
            </a:r>
            <a:r>
              <a:rPr lang="ja-JP" altLang="en-US" dirty="0">
                <a:solidFill>
                  <a:schemeClr val="accent3">
                    <a:lumMod val="50000"/>
                  </a:schemeClr>
                </a:solidFill>
              </a:rPr>
              <a:t>念の為に非検査例外（</a:t>
            </a:r>
            <a:r>
              <a:rPr lang="en-US" altLang="ja-JP" dirty="0">
                <a:solidFill>
                  <a:schemeClr val="accent3">
                    <a:lumMod val="50000"/>
                  </a:schemeClr>
                </a:solidFill>
              </a:rPr>
              <a:t>try</a:t>
            </a:r>
            <a:r>
              <a:rPr lang="ja-JP" altLang="en-US" dirty="0">
                <a:solidFill>
                  <a:schemeClr val="accent3">
                    <a:lumMod val="50000"/>
                  </a:schemeClr>
                </a:solidFill>
              </a:rPr>
              <a:t>で囲む必要のない例外）を投げておく</a:t>
            </a:r>
          </a:p>
          <a:p>
            <a:pPr marL="0" indent="0">
              <a:buNone/>
            </a:pPr>
            <a:r>
              <a:rPr lang="ja-JP" altLang="en-US" dirty="0"/>
              <a:t>  </a:t>
            </a:r>
            <a:r>
              <a:rPr lang="en-US" altLang="ja-JP" dirty="0">
                <a:solidFill>
                  <a:schemeClr val="tx2"/>
                </a:solidFill>
              </a:rPr>
              <a:t>throw new</a:t>
            </a:r>
            <a:r>
              <a:rPr lang="en-US" altLang="ja-JP" dirty="0"/>
              <a:t> </a:t>
            </a:r>
            <a:r>
              <a:rPr lang="en-US" altLang="ja-JP" dirty="0" err="1"/>
              <a:t>RuntimeException</a:t>
            </a:r>
            <a:r>
              <a:rPr lang="en-US" altLang="ja-JP" dirty="0"/>
              <a:t>();</a:t>
            </a:r>
          </a:p>
          <a:p>
            <a:pPr marL="0" indent="0">
              <a:buNone/>
            </a:pPr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653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ja-JP" altLang="en-US" dirty="0"/>
              <a:t>や</a:t>
            </a:r>
            <a:r>
              <a:rPr lang="en-US" altLang="ja-JP" dirty="0"/>
              <a:t>7</a:t>
            </a:r>
            <a:r>
              <a:rPr lang="ja-JP" altLang="en-US" dirty="0"/>
              <a:t>の倍数の</a:t>
            </a:r>
            <a:r>
              <a:rPr lang="ja-JP" altLang="en-US" dirty="0" smtClean="0"/>
              <a:t>制約</a:t>
            </a:r>
            <a:r>
              <a:rPr lang="ja-JP" altLang="en-US" dirty="0"/>
              <a:t>あり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EBD1-A921-45CE-9514-1490B6165027}" type="datetime1">
              <a:rPr kumimoji="1" lang="ja-JP" altLang="en-US" smtClean="0"/>
              <a:t>2012/6/11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0B26-0CD7-407D-B5C3-226416012BB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864" y="864096"/>
            <a:ext cx="8229600" cy="5805264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chemeClr val="tx2"/>
                </a:solidFill>
              </a:rPr>
              <a:t>private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chemeClr val="tx2"/>
                </a:solidFill>
              </a:rPr>
              <a:t>int</a:t>
            </a:r>
            <a:r>
              <a:rPr lang="en-US" altLang="ja-JP" dirty="0"/>
              <a:t> </a:t>
            </a:r>
            <a:r>
              <a:rPr lang="en-US" altLang="ja-JP" dirty="0" err="1"/>
              <a:t>dijkstra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chemeClr val="tx2"/>
                </a:solidFill>
              </a:rPr>
              <a:t>int</a:t>
            </a:r>
            <a:r>
              <a:rPr lang="en-US" altLang="ja-JP" dirty="0"/>
              <a:t> start, </a:t>
            </a:r>
            <a:r>
              <a:rPr lang="en-US" altLang="ja-JP" dirty="0" err="1">
                <a:solidFill>
                  <a:schemeClr val="tx2"/>
                </a:solidFill>
              </a:rPr>
              <a:t>int</a:t>
            </a:r>
            <a:r>
              <a:rPr lang="en-US" altLang="ja-JP" dirty="0"/>
              <a:t> goal, Town[] towns) {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>
                <a:solidFill>
                  <a:schemeClr val="accent3">
                    <a:lumMod val="50000"/>
                  </a:schemeClr>
                </a:solidFill>
              </a:rPr>
              <a:t>// </a:t>
            </a:r>
            <a:r>
              <a:rPr lang="ja-JP" altLang="en-US" dirty="0">
                <a:solidFill>
                  <a:schemeClr val="accent3">
                    <a:lumMod val="50000"/>
                  </a:schemeClr>
                </a:solidFill>
              </a:rPr>
              <a:t>到達済みかどうかチェックするためのテーブル</a:t>
            </a:r>
          </a:p>
          <a:p>
            <a:pPr marL="0" indent="0">
              <a:buNone/>
            </a:pPr>
            <a:r>
              <a:rPr lang="ja-JP" altLang="en-US" dirty="0"/>
              <a:t>  </a:t>
            </a:r>
            <a:r>
              <a:rPr lang="en-US" altLang="ja-JP" dirty="0" err="1">
                <a:solidFill>
                  <a:schemeClr val="tx2"/>
                </a:solidFill>
              </a:rPr>
              <a:t>boolean</a:t>
            </a:r>
            <a:r>
              <a:rPr lang="en-US" altLang="ja-JP" dirty="0"/>
              <a:t>[][] reached = </a:t>
            </a:r>
            <a:r>
              <a:rPr lang="en-US" altLang="ja-JP" dirty="0">
                <a:solidFill>
                  <a:schemeClr val="tx2"/>
                </a:solidFill>
              </a:rPr>
              <a:t>new</a:t>
            </a:r>
            <a:r>
              <a:rPr lang="en-US" altLang="ja-JP" dirty="0"/>
              <a:t> </a:t>
            </a:r>
            <a:r>
              <a:rPr lang="en-US" altLang="ja-JP" dirty="0" err="1"/>
              <a:t>boolean</a:t>
            </a:r>
            <a:r>
              <a:rPr lang="en-US" altLang="ja-JP" dirty="0"/>
              <a:t>[</a:t>
            </a:r>
            <a:r>
              <a:rPr lang="en-US" altLang="ja-JP" dirty="0" err="1"/>
              <a:t>towns.length</a:t>
            </a:r>
            <a:r>
              <a:rPr lang="en-US" altLang="ja-JP" dirty="0"/>
              <a:t>][4 * 7];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>
                <a:solidFill>
                  <a:schemeClr val="accent3">
                    <a:lumMod val="50000"/>
                  </a:schemeClr>
                </a:solidFill>
              </a:rPr>
              <a:t>// </a:t>
            </a:r>
            <a:r>
              <a:rPr lang="ja-JP" altLang="en-US" dirty="0">
                <a:solidFill>
                  <a:schemeClr val="accent3">
                    <a:lumMod val="50000"/>
                  </a:schemeClr>
                </a:solidFill>
              </a:rPr>
              <a:t>初期状態の生成</a:t>
            </a:r>
          </a:p>
          <a:p>
            <a:pPr marL="0" indent="0">
              <a:buNone/>
            </a:pPr>
            <a:r>
              <a:rPr lang="ja-JP" altLang="en-US" dirty="0"/>
              <a:t>  </a:t>
            </a:r>
            <a:r>
              <a:rPr lang="en-US" altLang="ja-JP" dirty="0" err="1"/>
              <a:t>PriorityQueue</a:t>
            </a:r>
            <a:r>
              <a:rPr lang="en-US" altLang="ja-JP" dirty="0"/>
              <a:t>&lt;State&gt; </a:t>
            </a:r>
            <a:r>
              <a:rPr lang="en-US" altLang="ja-JP" dirty="0" err="1"/>
              <a:t>que</a:t>
            </a:r>
            <a:r>
              <a:rPr lang="en-US" altLang="ja-JP" dirty="0"/>
              <a:t> = </a:t>
            </a:r>
            <a:r>
              <a:rPr lang="en-US" altLang="ja-JP" dirty="0">
                <a:solidFill>
                  <a:schemeClr val="tx2"/>
                </a:solidFill>
              </a:rPr>
              <a:t>new</a:t>
            </a:r>
            <a:r>
              <a:rPr lang="en-US" altLang="ja-JP" dirty="0"/>
              <a:t> </a:t>
            </a:r>
            <a:r>
              <a:rPr lang="en-US" altLang="ja-JP" dirty="0" err="1"/>
              <a:t>PriorityQueue</a:t>
            </a:r>
            <a:r>
              <a:rPr lang="en-US" altLang="ja-JP" dirty="0"/>
              <a:t>&lt;State&gt;();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que.add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chemeClr val="tx2"/>
                </a:solidFill>
              </a:rPr>
              <a:t>new</a:t>
            </a:r>
            <a:r>
              <a:rPr lang="en-US" altLang="ja-JP" dirty="0"/>
              <a:t> State(start, 0</a:t>
            </a:r>
            <a:r>
              <a:rPr lang="en-US" altLang="ja-JP" dirty="0" smtClean="0"/>
              <a:t>));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>
                <a:solidFill>
                  <a:schemeClr val="tx2"/>
                </a:solidFill>
              </a:rPr>
              <a:t>while</a:t>
            </a:r>
            <a:r>
              <a:rPr lang="en-US" altLang="ja-JP" dirty="0"/>
              <a:t> (!</a:t>
            </a:r>
            <a:r>
              <a:rPr lang="en-US" altLang="ja-JP" dirty="0" err="1"/>
              <a:t>que.isEmpty</a:t>
            </a:r>
            <a:r>
              <a:rPr lang="en-US" altLang="ja-JP" dirty="0"/>
              <a:t>()) {</a:t>
            </a:r>
          </a:p>
          <a:p>
            <a:pPr marL="0" indent="0">
              <a:buNone/>
            </a:pPr>
            <a:r>
              <a:rPr lang="en-US" altLang="ja-JP" dirty="0"/>
              <a:t>    State </a:t>
            </a:r>
            <a:r>
              <a:rPr lang="en-US" altLang="ja-JP" dirty="0" err="1"/>
              <a:t>state</a:t>
            </a:r>
            <a:r>
              <a:rPr lang="en-US" altLang="ja-JP" dirty="0"/>
              <a:t> = </a:t>
            </a:r>
            <a:r>
              <a:rPr lang="en-US" altLang="ja-JP" dirty="0" err="1"/>
              <a:t>que.poll</a:t>
            </a:r>
            <a:r>
              <a:rPr lang="en-US" altLang="ja-JP" dirty="0"/>
              <a:t>();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>
                <a:solidFill>
                  <a:schemeClr val="accent3">
                    <a:lumMod val="50000"/>
                  </a:schemeClr>
                </a:solidFill>
              </a:rPr>
              <a:t>// </a:t>
            </a:r>
            <a:r>
              <a:rPr lang="ja-JP" altLang="en-US" dirty="0">
                <a:solidFill>
                  <a:schemeClr val="accent3">
                    <a:lumMod val="50000"/>
                  </a:schemeClr>
                </a:solidFill>
              </a:rPr>
              <a:t>ゴール判定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>
                <a:solidFill>
                  <a:schemeClr val="tx2"/>
                </a:solidFill>
              </a:rPr>
              <a:t>if</a:t>
            </a:r>
            <a:r>
              <a:rPr lang="en-US" altLang="ja-JP" dirty="0"/>
              <a:t> (</a:t>
            </a:r>
            <a:r>
              <a:rPr lang="en-US" altLang="ja-JP" dirty="0" err="1"/>
              <a:t>state.town</a:t>
            </a:r>
            <a:r>
              <a:rPr lang="en-US" altLang="ja-JP" dirty="0"/>
              <a:t> == goal) {</a:t>
            </a:r>
          </a:p>
          <a:p>
            <a:pPr marL="0" indent="0">
              <a:buNone/>
            </a:pPr>
            <a:r>
              <a:rPr lang="en-US" altLang="ja-JP" dirty="0"/>
              <a:t>      </a:t>
            </a:r>
            <a:r>
              <a:rPr lang="en-US" altLang="ja-JP" dirty="0">
                <a:solidFill>
                  <a:schemeClr val="tx2"/>
                </a:solidFill>
              </a:rPr>
              <a:t>if</a:t>
            </a:r>
            <a:r>
              <a:rPr lang="en-US" altLang="ja-JP" dirty="0"/>
              <a:t> (</a:t>
            </a:r>
            <a:r>
              <a:rPr lang="en-US" altLang="ja-JP" dirty="0" err="1"/>
              <a:t>state.cost</a:t>
            </a:r>
            <a:r>
              <a:rPr lang="en-US" altLang="ja-JP" dirty="0"/>
              <a:t> % 4 == 0 || </a:t>
            </a:r>
            <a:r>
              <a:rPr lang="en-US" altLang="ja-JP" dirty="0" err="1"/>
              <a:t>state.cost</a:t>
            </a:r>
            <a:r>
              <a:rPr lang="en-US" altLang="ja-JP" dirty="0"/>
              <a:t> % 7 == 0) </a:t>
            </a:r>
            <a:r>
              <a:rPr lang="en-US" altLang="ja-JP" dirty="0" smtClean="0"/>
              <a:t>{ </a:t>
            </a:r>
            <a:r>
              <a:rPr lang="en-US" altLang="ja-JP" dirty="0" smtClean="0">
                <a:solidFill>
                  <a:schemeClr val="tx2"/>
                </a:solidFill>
              </a:rPr>
              <a:t>return</a:t>
            </a:r>
            <a:r>
              <a:rPr lang="en-US" altLang="ja-JP" dirty="0" smtClean="0"/>
              <a:t> </a:t>
            </a:r>
            <a:r>
              <a:rPr lang="en-US" altLang="ja-JP" dirty="0" err="1"/>
              <a:t>state.cost</a:t>
            </a:r>
            <a:r>
              <a:rPr lang="en-US" altLang="ja-JP" dirty="0" smtClean="0"/>
              <a:t>; }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</a:t>
            </a:r>
            <a:r>
              <a:rPr lang="en-US" altLang="ja-JP" dirty="0">
                <a:solidFill>
                  <a:schemeClr val="accent3">
                    <a:lumMod val="50000"/>
                  </a:schemeClr>
                </a:solidFill>
              </a:rPr>
              <a:t>// </a:t>
            </a:r>
            <a:r>
              <a:rPr lang="ja-JP" altLang="en-US" dirty="0">
                <a:solidFill>
                  <a:schemeClr val="accent3">
                    <a:lumMod val="50000"/>
                  </a:schemeClr>
                </a:solidFill>
              </a:rPr>
              <a:t>特別ルール「一度会場に着いたらそれ以上移動することはできない」</a:t>
            </a:r>
          </a:p>
          <a:p>
            <a:pPr marL="0" indent="0">
              <a:buNone/>
            </a:pPr>
            <a:r>
              <a:rPr lang="ja-JP" altLang="en-US" dirty="0"/>
              <a:t>      </a:t>
            </a:r>
            <a:r>
              <a:rPr lang="en-US" altLang="ja-JP" dirty="0">
                <a:solidFill>
                  <a:schemeClr val="tx2"/>
                </a:solidFill>
              </a:rPr>
              <a:t>continue</a:t>
            </a:r>
            <a:r>
              <a:rPr lang="en-US" altLang="ja-JP" dirty="0"/>
              <a:t>;</a:t>
            </a:r>
          </a:p>
          <a:p>
            <a:pPr marL="0" indent="0">
              <a:buNone/>
            </a:pPr>
            <a:r>
              <a:rPr lang="en-US" altLang="ja-JP" dirty="0"/>
              <a:t>    }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>
                <a:solidFill>
                  <a:schemeClr val="accent3">
                    <a:lumMod val="50000"/>
                  </a:schemeClr>
                </a:solidFill>
              </a:rPr>
              <a:t>// </a:t>
            </a:r>
            <a:r>
              <a:rPr lang="ja-JP" altLang="en-US" dirty="0">
                <a:solidFill>
                  <a:schemeClr val="accent3">
                    <a:lumMod val="50000"/>
                  </a:schemeClr>
                </a:solidFill>
              </a:rPr>
              <a:t>到達済みチェック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>
                <a:solidFill>
                  <a:schemeClr val="tx2"/>
                </a:solidFill>
              </a:rPr>
              <a:t>if</a:t>
            </a:r>
            <a:r>
              <a:rPr lang="en-US" altLang="ja-JP" dirty="0"/>
              <a:t> (reached[</a:t>
            </a:r>
            <a:r>
              <a:rPr lang="en-US" altLang="ja-JP" dirty="0" err="1"/>
              <a:t>state.town</a:t>
            </a:r>
            <a:r>
              <a:rPr lang="en-US" altLang="ja-JP" dirty="0"/>
              <a:t>][</a:t>
            </a:r>
            <a:r>
              <a:rPr lang="en-US" altLang="ja-JP" dirty="0" err="1"/>
              <a:t>state.cost</a:t>
            </a:r>
            <a:r>
              <a:rPr lang="en-US" altLang="ja-JP" dirty="0"/>
              <a:t> % 28]) </a:t>
            </a:r>
            <a:r>
              <a:rPr lang="en-US" altLang="ja-JP" dirty="0" smtClean="0"/>
              <a:t>{ </a:t>
            </a:r>
            <a:r>
              <a:rPr lang="en-US" altLang="ja-JP" dirty="0" smtClean="0">
                <a:solidFill>
                  <a:schemeClr val="tx2"/>
                </a:solidFill>
              </a:rPr>
              <a:t>continue</a:t>
            </a:r>
            <a:r>
              <a:rPr lang="en-US" altLang="ja-JP" dirty="0" smtClean="0"/>
              <a:t>; }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reached[</a:t>
            </a:r>
            <a:r>
              <a:rPr lang="en-US" altLang="ja-JP" dirty="0" err="1"/>
              <a:t>state.town</a:t>
            </a:r>
            <a:r>
              <a:rPr lang="en-US" altLang="ja-JP" dirty="0"/>
              <a:t>][</a:t>
            </a:r>
            <a:r>
              <a:rPr lang="en-US" altLang="ja-JP" dirty="0" err="1"/>
              <a:t>state.cost</a:t>
            </a:r>
            <a:r>
              <a:rPr lang="en-US" altLang="ja-JP" dirty="0"/>
              <a:t> % 28] = </a:t>
            </a:r>
            <a:r>
              <a:rPr lang="en-US" altLang="ja-JP" dirty="0">
                <a:solidFill>
                  <a:schemeClr val="tx2"/>
                </a:solidFill>
              </a:rPr>
              <a:t>true</a:t>
            </a:r>
            <a:r>
              <a:rPr lang="en-US" altLang="ja-JP" dirty="0"/>
              <a:t>;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>
                <a:solidFill>
                  <a:schemeClr val="accent3">
                    <a:lumMod val="50000"/>
                  </a:schemeClr>
                </a:solidFill>
              </a:rPr>
              <a:t>// </a:t>
            </a:r>
            <a:r>
              <a:rPr lang="ja-JP" altLang="en-US" dirty="0">
                <a:solidFill>
                  <a:schemeClr val="accent3">
                    <a:lumMod val="50000"/>
                  </a:schemeClr>
                </a:solidFill>
              </a:rPr>
              <a:t>現在の状態から到達可能な状態をキューに追加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>
                <a:solidFill>
                  <a:schemeClr val="tx2"/>
                </a:solidFill>
              </a:rPr>
              <a:t>for</a:t>
            </a:r>
            <a:r>
              <a:rPr lang="en-US" altLang="ja-JP" dirty="0"/>
              <a:t> (Road </a:t>
            </a:r>
            <a:r>
              <a:rPr lang="en-US" altLang="ja-JP" dirty="0" err="1"/>
              <a:t>road</a:t>
            </a:r>
            <a:r>
              <a:rPr lang="en-US" altLang="ja-JP" dirty="0"/>
              <a:t> : towns[</a:t>
            </a:r>
            <a:r>
              <a:rPr lang="en-US" altLang="ja-JP" dirty="0" err="1"/>
              <a:t>state.town</a:t>
            </a:r>
            <a:r>
              <a:rPr lang="en-US" altLang="ja-JP" dirty="0"/>
              <a:t>].roads) {</a:t>
            </a:r>
          </a:p>
          <a:p>
            <a:pPr marL="0" indent="0">
              <a:buNone/>
            </a:pPr>
            <a:r>
              <a:rPr lang="en-US" altLang="ja-JP" dirty="0"/>
              <a:t>      </a:t>
            </a:r>
            <a:r>
              <a:rPr lang="en-US" altLang="ja-JP" dirty="0" err="1"/>
              <a:t>que.add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chemeClr val="tx2"/>
                </a:solidFill>
              </a:rPr>
              <a:t>new</a:t>
            </a:r>
            <a:r>
              <a:rPr lang="en-US" altLang="ja-JP" dirty="0"/>
              <a:t> State(road.to, </a:t>
            </a:r>
            <a:r>
              <a:rPr lang="en-US" altLang="ja-JP" dirty="0" err="1"/>
              <a:t>state.cost</a:t>
            </a:r>
            <a:r>
              <a:rPr lang="en-US" altLang="ja-JP" dirty="0"/>
              <a:t> + </a:t>
            </a:r>
            <a:r>
              <a:rPr lang="en-US" altLang="ja-JP" dirty="0" err="1"/>
              <a:t>road.cost</a:t>
            </a:r>
            <a:r>
              <a:rPr lang="en-US" altLang="ja-JP" dirty="0"/>
              <a:t>));</a:t>
            </a:r>
          </a:p>
          <a:p>
            <a:pPr marL="0" indent="0">
              <a:buNone/>
            </a:pPr>
            <a:r>
              <a:rPr lang="en-US" altLang="ja-JP" dirty="0"/>
              <a:t>    }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smtClean="0"/>
              <a:t>}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>
                <a:solidFill>
                  <a:schemeClr val="accent3">
                    <a:lumMod val="50000"/>
                  </a:schemeClr>
                </a:solidFill>
              </a:rPr>
              <a:t>// </a:t>
            </a:r>
            <a:r>
              <a:rPr lang="ja-JP" altLang="en-US" dirty="0">
                <a:solidFill>
                  <a:schemeClr val="accent3">
                    <a:lumMod val="50000"/>
                  </a:schemeClr>
                </a:solidFill>
              </a:rPr>
              <a:t>念の為に非検査例外（</a:t>
            </a:r>
            <a:r>
              <a:rPr lang="en-US" altLang="ja-JP" dirty="0">
                <a:solidFill>
                  <a:schemeClr val="accent3">
                    <a:lumMod val="50000"/>
                  </a:schemeClr>
                </a:solidFill>
              </a:rPr>
              <a:t>try</a:t>
            </a:r>
            <a:r>
              <a:rPr lang="ja-JP" altLang="en-US" dirty="0">
                <a:solidFill>
                  <a:schemeClr val="accent3">
                    <a:lumMod val="50000"/>
                  </a:schemeClr>
                </a:solidFill>
              </a:rPr>
              <a:t>で囲む必要のない例外）を投げておく</a:t>
            </a:r>
          </a:p>
          <a:p>
            <a:pPr marL="0" indent="0">
              <a:buNone/>
            </a:pPr>
            <a:r>
              <a:rPr lang="ja-JP" altLang="en-US" dirty="0"/>
              <a:t>  </a:t>
            </a:r>
            <a:r>
              <a:rPr lang="en-US" altLang="ja-JP" dirty="0">
                <a:solidFill>
                  <a:schemeClr val="tx2"/>
                </a:solidFill>
              </a:rPr>
              <a:t>throw new</a:t>
            </a:r>
            <a:r>
              <a:rPr lang="en-US" altLang="ja-JP" dirty="0"/>
              <a:t> </a:t>
            </a:r>
            <a:r>
              <a:rPr lang="en-US" altLang="ja-JP" dirty="0" err="1"/>
              <a:t>RuntimeException</a:t>
            </a:r>
            <a:r>
              <a:rPr lang="en-US" altLang="ja-JP" dirty="0"/>
              <a:t>();</a:t>
            </a:r>
          </a:p>
          <a:p>
            <a:pPr marL="0" indent="0">
              <a:buNone/>
            </a:pPr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367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Tips</a:t>
            </a:r>
            <a:r>
              <a:rPr kumimoji="1" lang="ja-JP" altLang="en-US" dirty="0" smtClean="0"/>
              <a:t>とまとめ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900810"/>
          </a:xfrm>
        </p:spPr>
        <p:txBody>
          <a:bodyPr>
            <a:normAutofit fontScale="85000" lnSpcReduction="10000"/>
          </a:bodyPr>
          <a:lstStyle/>
          <a:p>
            <a:r>
              <a:rPr kumimoji="1" lang="ja-JP" altLang="en-US" dirty="0" smtClean="0"/>
              <a:t>幅優先は遷移回数を最短にしたダイクストラ法</a:t>
            </a:r>
            <a:endParaRPr kumimoji="1" lang="en-US" altLang="ja-JP" dirty="0" smtClean="0"/>
          </a:p>
          <a:p>
            <a:r>
              <a:rPr kumimoji="1" lang="ja-JP" altLang="en-US" dirty="0" smtClean="0"/>
              <a:t>到達判定は</a:t>
            </a:r>
            <a:r>
              <a:rPr kumimoji="1" lang="en-US" altLang="ja-JP" dirty="0" err="1" smtClean="0"/>
              <a:t>HashSet</a:t>
            </a:r>
            <a:r>
              <a:rPr kumimoji="1" lang="ja-JP" altLang="en-US" dirty="0" smtClean="0"/>
              <a:t>を使っても良い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その際は，</a:t>
            </a:r>
            <a:r>
              <a:rPr kumimoji="1" lang="en-US" altLang="ja-JP" dirty="0" err="1" smtClean="0"/>
              <a:t>hashCode</a:t>
            </a:r>
            <a:r>
              <a:rPr kumimoji="1" lang="en-US" altLang="ja-JP" dirty="0" smtClean="0"/>
              <a:t>(), equals() 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適切にオーバーライド</a:t>
            </a:r>
            <a:endParaRPr lang="en-US" altLang="ja-JP" dirty="0" smtClean="0"/>
          </a:p>
          <a:p>
            <a:r>
              <a:rPr lang="ja-JP" altLang="en-US" dirty="0"/>
              <a:t>まとめ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優先度付きキューの初期化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キューに要素が存在する限りループ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抜けたら最短経路が存在しない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キューから状態を取り出す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ゴール</a:t>
            </a:r>
            <a:r>
              <a:rPr lang="ja-JP" altLang="en-US" dirty="0" smtClean="0"/>
              <a:t>判定，到達済み判定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遷移可能</a:t>
            </a:r>
            <a:r>
              <a:rPr kumimoji="1" lang="ja-JP" altLang="en-US" dirty="0" smtClean="0"/>
              <a:t>な</a:t>
            </a:r>
            <a:r>
              <a:rPr kumimoji="1" lang="ja-JP" altLang="en-US" dirty="0"/>
              <a:t>次</a:t>
            </a:r>
            <a:r>
              <a:rPr kumimoji="1" lang="ja-JP" altLang="en-US" dirty="0" smtClean="0"/>
              <a:t>の</a:t>
            </a:r>
            <a:r>
              <a:rPr kumimoji="1" lang="ja-JP" altLang="en-US" dirty="0"/>
              <a:t>状態</a:t>
            </a:r>
            <a:r>
              <a:rPr kumimoji="1" lang="ja-JP" altLang="en-US" dirty="0" smtClean="0"/>
              <a:t>をキューに追加</a:t>
            </a:r>
            <a:endParaRPr kumimoji="1" lang="en-US" altLang="ja-JP" dirty="0" smtClean="0"/>
          </a:p>
          <a:p>
            <a:r>
              <a:rPr lang="ja-JP" altLang="en-US" dirty="0"/>
              <a:t>拡張</a:t>
            </a:r>
            <a:r>
              <a:rPr lang="ja-JP" altLang="en-US" dirty="0" smtClean="0"/>
              <a:t>ダイクストラ：探索空間を拡張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EBD1-A921-45CE-9514-1490B6165027}" type="datetime1">
              <a:rPr kumimoji="1" lang="ja-JP" altLang="en-US" smtClean="0"/>
              <a:t>2012/6/11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0B26-0CD7-407D-B5C3-226416012BB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68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WUPC2012</a:t>
            </a:r>
            <a:r>
              <a:rPr lang="ja-JP" altLang="en-US" dirty="0"/>
              <a:t> </a:t>
            </a:r>
            <a:r>
              <a:rPr lang="en-US" altLang="ja-JP" dirty="0" smtClean="0"/>
              <a:t>E</a:t>
            </a:r>
            <a:r>
              <a:rPr lang="ja-JP" altLang="en-US" dirty="0" smtClean="0"/>
              <a:t> </a:t>
            </a:r>
            <a:r>
              <a:rPr lang="en-US" altLang="ja-JP" dirty="0"/>
              <a:t>- </a:t>
            </a:r>
            <a:r>
              <a:rPr lang="ja-JP" altLang="en-US" dirty="0"/>
              <a:t>会場への</a:t>
            </a:r>
            <a:r>
              <a:rPr lang="ja-JP" altLang="en-US" dirty="0" smtClean="0"/>
              <a:t>道</a:t>
            </a:r>
            <a:endParaRPr kumimoji="1" lang="ja-JP" altLang="en-US" dirty="0"/>
          </a:p>
        </p:txBody>
      </p:sp>
      <p:sp>
        <p:nvSpPr>
          <p:cNvPr id="8" name="コンテンツ プレースホルダ 7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5040560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/>
              <a:t>典型的</a:t>
            </a:r>
            <a:r>
              <a:rPr lang="ja-JP" altLang="en-US" dirty="0" smtClean="0"/>
              <a:t>な拡張ダイクストラ問題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ダイクストラ法で解けるようにグラフを拡張</a:t>
            </a:r>
            <a:endParaRPr lang="en-US" altLang="ja-JP" dirty="0" smtClean="0"/>
          </a:p>
          <a:p>
            <a:pPr lvl="1"/>
            <a:r>
              <a:rPr lang="ja-JP" altLang="en-US" dirty="0"/>
              <a:t>制約</a:t>
            </a:r>
            <a:r>
              <a:rPr lang="ja-JP" altLang="en-US" dirty="0" smtClean="0"/>
              <a:t>を</a:t>
            </a:r>
            <a:r>
              <a:rPr lang="ja-JP" altLang="en-US" dirty="0"/>
              <a:t>満たすよう</a:t>
            </a:r>
            <a:r>
              <a:rPr lang="ja-JP" altLang="en-US" dirty="0" smtClean="0"/>
              <a:t>に</a:t>
            </a:r>
            <a:r>
              <a:rPr lang="ja-JP" altLang="en-US" dirty="0"/>
              <a:t>グラフ</a:t>
            </a:r>
            <a:r>
              <a:rPr lang="ja-JP" altLang="en-US" dirty="0" smtClean="0"/>
              <a:t>を</a:t>
            </a:r>
            <a:r>
              <a:rPr lang="ja-JP" altLang="en-US" dirty="0"/>
              <a:t>変形</a:t>
            </a:r>
            <a:r>
              <a:rPr lang="ja-JP" altLang="en-US" dirty="0" smtClean="0"/>
              <a:t>する手法</a:t>
            </a:r>
            <a:endParaRPr lang="en-US" altLang="ja-JP" dirty="0" smtClean="0"/>
          </a:p>
          <a:p>
            <a:r>
              <a:rPr kumimoji="1" lang="ja-JP" altLang="en-US" dirty="0" smtClean="0"/>
              <a:t>ダイクストラ法の制約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</a:t>
            </a:r>
            <a:r>
              <a:rPr lang="ja-JP" altLang="en-US" dirty="0"/>
              <a:t> </a:t>
            </a:r>
            <a:r>
              <a:rPr lang="ja-JP" altLang="en-US" dirty="0" smtClean="0"/>
              <a:t>→ </a:t>
            </a:r>
            <a:r>
              <a:rPr lang="en-US" altLang="ja-JP" dirty="0" smtClean="0"/>
              <a:t>X</a:t>
            </a:r>
            <a:r>
              <a:rPr lang="ja-JP" altLang="en-US" dirty="0" smtClean="0"/>
              <a:t> → </a:t>
            </a:r>
            <a:r>
              <a:rPr lang="en-US" altLang="ja-JP" dirty="0" smtClean="0"/>
              <a:t>G</a:t>
            </a:r>
            <a:r>
              <a:rPr lang="ja-JP" altLang="en-US" dirty="0" smtClean="0"/>
              <a:t>という経路について，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S</a:t>
            </a:r>
            <a:r>
              <a:rPr lang="ja-JP" altLang="en-US" dirty="0" smtClean="0"/>
              <a:t> </a:t>
            </a:r>
            <a:r>
              <a:rPr lang="ja-JP" altLang="en-US" dirty="0"/>
              <a:t>→ </a:t>
            </a:r>
            <a:r>
              <a:rPr lang="en-US" altLang="ja-JP" dirty="0"/>
              <a:t>X</a:t>
            </a:r>
            <a:r>
              <a:rPr lang="ja-JP" altLang="en-US" dirty="0"/>
              <a:t> → </a:t>
            </a:r>
            <a:r>
              <a:rPr lang="en-US" altLang="ja-JP" dirty="0"/>
              <a:t>G </a:t>
            </a:r>
            <a:r>
              <a:rPr lang="ja-JP" altLang="en-US" dirty="0" smtClean="0"/>
              <a:t>の最短経路は </a:t>
            </a:r>
            <a:r>
              <a:rPr lang="en-US" altLang="ja-JP" dirty="0" smtClean="0"/>
              <a:t>S</a:t>
            </a:r>
            <a:r>
              <a:rPr lang="ja-JP" altLang="en-US" dirty="0" smtClean="0"/>
              <a:t> </a:t>
            </a:r>
            <a:r>
              <a:rPr lang="ja-JP" altLang="en-US" dirty="0"/>
              <a:t>→ </a:t>
            </a:r>
            <a:r>
              <a:rPr lang="en-US" altLang="ja-JP" dirty="0" smtClean="0"/>
              <a:t>X</a:t>
            </a:r>
            <a:r>
              <a:rPr lang="ja-JP" altLang="en-US" dirty="0" smtClean="0"/>
              <a:t>の最短経路を内包</a:t>
            </a:r>
            <a:endParaRPr lang="en-US" altLang="ja-JP" dirty="0" smtClean="0"/>
          </a:p>
          <a:p>
            <a:pPr lvl="2"/>
            <a:r>
              <a:rPr lang="ja-JP" altLang="en-US" dirty="0"/>
              <a:t>拡張</a:t>
            </a:r>
            <a:r>
              <a:rPr lang="ja-JP" altLang="en-US" dirty="0" smtClean="0"/>
              <a:t>ダイクストラ法で対処可能かも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負の閉路がない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ベルマンフォード法で検出可能（</a:t>
            </a:r>
            <a:r>
              <a:rPr lang="en-US" altLang="ja-JP" dirty="0" smtClean="0"/>
              <a:t>cf. </a:t>
            </a:r>
            <a:r>
              <a:rPr lang="ja-JP" altLang="en-US" dirty="0" smtClean="0"/>
              <a:t>最強の呪文）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ダイクストラ法では負の閉路があるかどうかも判定負荷</a:t>
            </a:r>
            <a:endParaRPr lang="en-US" altLang="ja-JP" dirty="0" smtClean="0"/>
          </a:p>
          <a:p>
            <a:r>
              <a:rPr lang="ja-JP" altLang="en-US" dirty="0" smtClean="0"/>
              <a:t>今回の問題は？</a:t>
            </a:r>
            <a:endParaRPr lang="en-US" altLang="ja-JP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187C-93C4-431F-8DE8-28CC81064EC5}" type="datetime1">
              <a:rPr kumimoji="1" lang="ja-JP" altLang="en-US" smtClean="0"/>
              <a:t>2012/6/11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0B26-0CD7-407D-B5C3-226416012BB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制約</a:t>
            </a:r>
            <a:r>
              <a:rPr lang="ja-JP" altLang="en-US" dirty="0" smtClean="0"/>
              <a:t>に反する</a:t>
            </a:r>
            <a:r>
              <a:rPr lang="ja-JP" altLang="en-US" dirty="0"/>
              <a:t>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4005064"/>
            <a:ext cx="5904656" cy="896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800" dirty="0" smtClean="0"/>
              <a:t>× (</a:t>
            </a:r>
            <a:r>
              <a:rPr lang="ja-JP" altLang="en-US" sz="2800" dirty="0" smtClean="0"/>
              <a:t>コスト</a:t>
            </a:r>
            <a:r>
              <a:rPr lang="en-US" altLang="ja-JP" sz="2800" dirty="0" smtClean="0"/>
              <a:t>3)</a:t>
            </a:r>
            <a:r>
              <a:rPr lang="ja-JP" altLang="en-US" sz="2800" dirty="0" smtClean="0"/>
              <a:t>　</a:t>
            </a:r>
            <a:r>
              <a:rPr kumimoji="1" lang="en-US" altLang="ja-JP" sz="2800" dirty="0" smtClean="0"/>
              <a:t>0 </a:t>
            </a:r>
            <a:r>
              <a:rPr kumimoji="1" lang="ja-JP" altLang="en-US" sz="2800" dirty="0" smtClean="0"/>
              <a:t>→ </a:t>
            </a:r>
            <a:r>
              <a:rPr kumimoji="1" lang="en-US" altLang="ja-JP" sz="2800" dirty="0" smtClean="0"/>
              <a:t>1 </a:t>
            </a:r>
            <a:r>
              <a:rPr lang="ja-JP" altLang="en-US" sz="2800" dirty="0" smtClean="0"/>
              <a:t>→ </a:t>
            </a:r>
            <a:r>
              <a:rPr lang="en-US" altLang="ja-JP" sz="2800" dirty="0" smtClean="0"/>
              <a:t>2 </a:t>
            </a:r>
            <a:r>
              <a:rPr lang="ja-JP" altLang="en-US" sz="2800" dirty="0" smtClean="0"/>
              <a:t>→ </a:t>
            </a:r>
            <a:r>
              <a:rPr lang="en-US" altLang="ja-JP" sz="2800" dirty="0" smtClean="0"/>
              <a:t>3</a:t>
            </a:r>
          </a:p>
          <a:p>
            <a:pPr marL="0" indent="0">
              <a:buNone/>
            </a:pPr>
            <a:r>
              <a:rPr kumimoji="1" lang="ja-JP" altLang="en-US" sz="2800" dirty="0" smtClean="0"/>
              <a:t>○ 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コスト</a:t>
            </a:r>
            <a:r>
              <a:rPr lang="en-US" altLang="ja-JP" sz="2800" dirty="0" smtClean="0"/>
              <a:t>4)</a:t>
            </a:r>
            <a:r>
              <a:rPr lang="ja-JP" altLang="en-US" sz="2800" dirty="0"/>
              <a:t>　</a:t>
            </a:r>
            <a:r>
              <a:rPr lang="en-US" altLang="ja-JP" sz="2800" dirty="0" smtClean="0"/>
              <a:t>0 </a:t>
            </a:r>
            <a:r>
              <a:rPr lang="ja-JP" altLang="en-US" sz="2800" dirty="0"/>
              <a:t>→ </a:t>
            </a:r>
            <a:r>
              <a:rPr lang="en-US" altLang="ja-JP" sz="2800" dirty="0" smtClean="0"/>
              <a:t>2 </a:t>
            </a:r>
            <a:r>
              <a:rPr lang="ja-JP" altLang="en-US" sz="2800" dirty="0"/>
              <a:t>→ </a:t>
            </a:r>
            <a:r>
              <a:rPr lang="en-US" altLang="ja-JP" sz="2800" dirty="0" smtClean="0"/>
              <a:t>3</a:t>
            </a:r>
            <a:endParaRPr kumimoji="1" lang="ja-JP" altLang="en-US" sz="28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EBD1-A921-45CE-9514-1490B6165027}" type="datetime1">
              <a:rPr kumimoji="1" lang="ja-JP" altLang="en-US" smtClean="0"/>
              <a:t>2012/6/11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0B26-0CD7-407D-B5C3-226416012BB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51520" y="2175247"/>
            <a:ext cx="158417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街</a:t>
            </a:r>
            <a:r>
              <a:rPr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2699792" y="2175247"/>
            <a:ext cx="158417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街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5004048" y="2175247"/>
            <a:ext cx="158417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街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7" idx="6"/>
            <a:endCxn id="9" idx="2"/>
          </p:cNvCxnSpPr>
          <p:nvPr/>
        </p:nvCxnSpPr>
        <p:spPr>
          <a:xfrm>
            <a:off x="1835696" y="2571291"/>
            <a:ext cx="86409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051720" y="2175247"/>
            <a:ext cx="43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1</a:t>
            </a:r>
            <a:endParaRPr kumimoji="1" lang="ja-JP" altLang="en-US" sz="2400" dirty="0"/>
          </a:p>
        </p:txBody>
      </p:sp>
      <p:cxnSp>
        <p:nvCxnSpPr>
          <p:cNvPr id="14" name="直線矢印コネクタ 13"/>
          <p:cNvCxnSpPr>
            <a:stCxn id="9" idx="6"/>
            <a:endCxn id="10" idx="2"/>
          </p:cNvCxnSpPr>
          <p:nvPr/>
        </p:nvCxnSpPr>
        <p:spPr>
          <a:xfrm>
            <a:off x="4283968" y="2571291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427984" y="2175247"/>
            <a:ext cx="43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1</a:t>
            </a:r>
            <a:endParaRPr kumimoji="1" lang="ja-JP" altLang="en-US" sz="2400" dirty="0"/>
          </a:p>
        </p:txBody>
      </p:sp>
      <p:sp>
        <p:nvSpPr>
          <p:cNvPr id="15" name="円/楕円 14"/>
          <p:cNvSpPr/>
          <p:nvPr/>
        </p:nvSpPr>
        <p:spPr>
          <a:xfrm>
            <a:off x="7236296" y="2175247"/>
            <a:ext cx="158417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街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cxnSp>
        <p:nvCxnSpPr>
          <p:cNvPr id="19" name="曲線コネクタ 18"/>
          <p:cNvCxnSpPr>
            <a:stCxn id="7" idx="4"/>
            <a:endCxn id="10" idx="4"/>
          </p:cNvCxnSpPr>
          <p:nvPr/>
        </p:nvCxnSpPr>
        <p:spPr>
          <a:xfrm rot="16200000" flipH="1">
            <a:off x="3419872" y="591071"/>
            <a:ext cx="12700" cy="4752528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209639" y="3255367"/>
            <a:ext cx="43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3</a:t>
            </a:r>
            <a:endParaRPr kumimoji="1" lang="ja-JP" altLang="en-US" sz="2400" dirty="0"/>
          </a:p>
        </p:txBody>
      </p:sp>
      <p:cxnSp>
        <p:nvCxnSpPr>
          <p:cNvPr id="23" name="直線矢印コネクタ 22"/>
          <p:cNvCxnSpPr>
            <a:stCxn id="10" idx="6"/>
            <a:endCxn id="15" idx="2"/>
          </p:cNvCxnSpPr>
          <p:nvPr/>
        </p:nvCxnSpPr>
        <p:spPr>
          <a:xfrm>
            <a:off x="6588224" y="2571291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6731125" y="2175247"/>
            <a:ext cx="43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1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973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問題文中のサンプル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5229200"/>
            <a:ext cx="8892480" cy="896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800" dirty="0" smtClean="0"/>
              <a:t>× (</a:t>
            </a:r>
            <a:r>
              <a:rPr lang="ja-JP" altLang="en-US" sz="2800" dirty="0" smtClean="0"/>
              <a:t>コスト</a:t>
            </a:r>
            <a:r>
              <a:rPr lang="en-US" altLang="ja-JP" sz="2800" dirty="0" smtClean="0"/>
              <a:t>4)</a:t>
            </a:r>
            <a:r>
              <a:rPr lang="ja-JP" altLang="en-US" sz="2800" dirty="0" smtClean="0"/>
              <a:t>　</a:t>
            </a:r>
            <a:r>
              <a:rPr kumimoji="1" lang="en-US" altLang="ja-JP" sz="2800" dirty="0" smtClean="0"/>
              <a:t>0 </a:t>
            </a:r>
            <a:r>
              <a:rPr kumimoji="1" lang="ja-JP" altLang="en-US" sz="2800" dirty="0" smtClean="0"/>
              <a:t>→ </a:t>
            </a:r>
            <a:r>
              <a:rPr kumimoji="1" lang="en-US" altLang="ja-JP" sz="2800" dirty="0" smtClean="0"/>
              <a:t>1 </a:t>
            </a:r>
            <a:r>
              <a:rPr lang="ja-JP" altLang="en-US" sz="2800" dirty="0" smtClean="0"/>
              <a:t>→ </a:t>
            </a:r>
            <a:r>
              <a:rPr lang="en-US" altLang="ja-JP" sz="2800" dirty="0" smtClean="0"/>
              <a:t>2 </a:t>
            </a:r>
            <a:r>
              <a:rPr lang="ja-JP" altLang="en-US" sz="2800" dirty="0" smtClean="0"/>
              <a:t>→ </a:t>
            </a:r>
            <a:r>
              <a:rPr lang="en-US" altLang="ja-JP" sz="2800" dirty="0" smtClean="0"/>
              <a:t>3</a:t>
            </a:r>
          </a:p>
          <a:p>
            <a:pPr marL="0" indent="0">
              <a:buNone/>
            </a:pPr>
            <a:r>
              <a:rPr kumimoji="1" lang="ja-JP" altLang="en-US" sz="2800" dirty="0" smtClean="0"/>
              <a:t>○ 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コスト</a:t>
            </a:r>
            <a:r>
              <a:rPr lang="en-US" altLang="ja-JP" sz="2800" dirty="0" smtClean="0"/>
              <a:t>7)</a:t>
            </a:r>
            <a:r>
              <a:rPr lang="ja-JP" altLang="en-US" sz="2800" dirty="0"/>
              <a:t>　</a:t>
            </a:r>
            <a:r>
              <a:rPr lang="en-US" altLang="ja-JP" sz="2800" dirty="0" smtClean="0"/>
              <a:t>0 </a:t>
            </a:r>
            <a:r>
              <a:rPr lang="ja-JP" altLang="en-US" sz="2800" dirty="0"/>
              <a:t>→ </a:t>
            </a:r>
            <a:r>
              <a:rPr lang="en-US" altLang="ja-JP" sz="2800" dirty="0"/>
              <a:t>1 </a:t>
            </a:r>
            <a:r>
              <a:rPr lang="ja-JP" altLang="en-US" sz="2800" dirty="0"/>
              <a:t>→ </a:t>
            </a:r>
            <a:r>
              <a:rPr lang="en-US" altLang="ja-JP" sz="2800" dirty="0" smtClean="0"/>
              <a:t>2</a:t>
            </a:r>
            <a:r>
              <a:rPr lang="en-US" altLang="ja-JP" sz="2800" dirty="0"/>
              <a:t> </a:t>
            </a:r>
            <a:r>
              <a:rPr lang="ja-JP" altLang="en-US" sz="2800" dirty="0"/>
              <a:t>→ </a:t>
            </a:r>
            <a:r>
              <a:rPr lang="en-US" altLang="ja-JP" sz="2800" dirty="0" smtClean="0"/>
              <a:t>1 </a:t>
            </a:r>
            <a:r>
              <a:rPr lang="ja-JP" altLang="en-US" sz="2800" dirty="0"/>
              <a:t>→ </a:t>
            </a:r>
            <a:r>
              <a:rPr lang="en-US" altLang="ja-JP" sz="2800" dirty="0" smtClean="0"/>
              <a:t>2</a:t>
            </a:r>
            <a:r>
              <a:rPr lang="en-US" altLang="ja-JP" sz="2800" dirty="0"/>
              <a:t> </a:t>
            </a:r>
            <a:r>
              <a:rPr lang="ja-JP" altLang="en-US" sz="2800" dirty="0"/>
              <a:t>→ </a:t>
            </a:r>
            <a:r>
              <a:rPr lang="en-US" altLang="ja-JP" sz="2800" dirty="0"/>
              <a:t>1 </a:t>
            </a:r>
            <a:r>
              <a:rPr lang="ja-JP" altLang="en-US" sz="2800" dirty="0"/>
              <a:t>→ </a:t>
            </a:r>
            <a:r>
              <a:rPr lang="en-US" altLang="ja-JP" sz="2800" dirty="0" smtClean="0"/>
              <a:t>2 </a:t>
            </a:r>
            <a:r>
              <a:rPr lang="ja-JP" altLang="en-US" sz="2800" dirty="0"/>
              <a:t>→ </a:t>
            </a:r>
            <a:r>
              <a:rPr lang="en-US" altLang="ja-JP" sz="2800" dirty="0"/>
              <a:t>3</a:t>
            </a:r>
            <a:endParaRPr kumimoji="1" lang="ja-JP" altLang="en-US" sz="28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EBD1-A921-45CE-9514-1490B6165027}" type="datetime1">
              <a:rPr kumimoji="1" lang="ja-JP" altLang="en-US" smtClean="0"/>
              <a:t>2012/6/11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0B26-0CD7-407D-B5C3-226416012BB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pic>
        <p:nvPicPr>
          <p:cNvPr id="1026" name="Picture 2" descr="http://wupc2012-closed.contest.atcoder.jp/img/other/wupc2012/5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56792"/>
            <a:ext cx="5400600" cy="361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66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拡張ダイクストラ法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EBD1-A921-45CE-9514-1490B6165027}" type="datetime1">
              <a:rPr kumimoji="1" lang="ja-JP" altLang="en-US" smtClean="0"/>
              <a:t>2012/6/11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0B26-0CD7-407D-B5C3-226416012BB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07504" y="1340768"/>
            <a:ext cx="194421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街</a:t>
            </a:r>
            <a:r>
              <a:rPr kumimoji="1" lang="en-US" altLang="ja-JP" sz="2400" dirty="0" smtClean="0"/>
              <a:t>0</a:t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コスト</a:t>
            </a:r>
            <a:r>
              <a:rPr kumimoji="1" lang="en-US" altLang="ja-JP" sz="2400" dirty="0" smtClean="0"/>
              <a:t>0</a:t>
            </a:r>
            <a:endParaRPr kumimoji="1" lang="ja-JP" altLang="en-US" sz="2400" dirty="0"/>
          </a:p>
        </p:txBody>
      </p:sp>
      <p:sp>
        <p:nvSpPr>
          <p:cNvPr id="8" name="円/楕円 7"/>
          <p:cNvSpPr/>
          <p:nvPr/>
        </p:nvSpPr>
        <p:spPr>
          <a:xfrm>
            <a:off x="2339752" y="1340768"/>
            <a:ext cx="194421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街</a:t>
            </a:r>
            <a:r>
              <a:rPr kumimoji="1" lang="en-US" altLang="ja-JP" sz="2400" dirty="0" smtClean="0"/>
              <a:t>1</a:t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コスト</a:t>
            </a:r>
            <a:r>
              <a:rPr kumimoji="1" lang="en-US" altLang="ja-JP" sz="2400" dirty="0" smtClean="0"/>
              <a:t>1</a:t>
            </a:r>
            <a:endParaRPr kumimoji="1" lang="ja-JP" altLang="en-US" sz="2400" dirty="0"/>
          </a:p>
        </p:txBody>
      </p:sp>
      <p:sp>
        <p:nvSpPr>
          <p:cNvPr id="9" name="円/楕円 8"/>
          <p:cNvSpPr/>
          <p:nvPr/>
        </p:nvSpPr>
        <p:spPr>
          <a:xfrm>
            <a:off x="4716016" y="1340768"/>
            <a:ext cx="194421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街</a:t>
            </a:r>
            <a:r>
              <a:rPr kumimoji="1" lang="en-US" altLang="ja-JP" sz="2400" dirty="0" smtClean="0"/>
              <a:t>2</a:t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コスト</a:t>
            </a:r>
            <a:r>
              <a:rPr kumimoji="1" lang="en-US" altLang="ja-JP" sz="2400" dirty="0" smtClean="0"/>
              <a:t>2</a:t>
            </a:r>
            <a:endParaRPr kumimoji="1" lang="ja-JP" altLang="en-US" sz="2400" dirty="0"/>
          </a:p>
        </p:txBody>
      </p:sp>
      <p:sp>
        <p:nvSpPr>
          <p:cNvPr id="10" name="円/楕円 9"/>
          <p:cNvSpPr/>
          <p:nvPr/>
        </p:nvSpPr>
        <p:spPr>
          <a:xfrm>
            <a:off x="2339752" y="2564904"/>
            <a:ext cx="194421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街</a:t>
            </a:r>
            <a:r>
              <a:rPr kumimoji="1" lang="en-US" altLang="ja-JP" sz="2400" dirty="0" smtClean="0"/>
              <a:t>1</a:t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コスト</a:t>
            </a:r>
            <a:r>
              <a:rPr kumimoji="1" lang="en-US" altLang="ja-JP" sz="2400" dirty="0" smtClean="0"/>
              <a:t>3</a:t>
            </a:r>
            <a:endParaRPr kumimoji="1" lang="ja-JP" altLang="en-US" sz="2400" dirty="0"/>
          </a:p>
        </p:txBody>
      </p:sp>
      <p:sp>
        <p:nvSpPr>
          <p:cNvPr id="11" name="円/楕円 10"/>
          <p:cNvSpPr/>
          <p:nvPr/>
        </p:nvSpPr>
        <p:spPr>
          <a:xfrm>
            <a:off x="7059183" y="1340768"/>
            <a:ext cx="194421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街</a:t>
            </a:r>
            <a:r>
              <a:rPr kumimoji="1" lang="en-US" altLang="ja-JP" sz="2400" dirty="0" smtClean="0"/>
              <a:t>3</a:t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コスト</a:t>
            </a:r>
            <a:r>
              <a:rPr kumimoji="1" lang="en-US" altLang="ja-JP" sz="2400" dirty="0" smtClean="0"/>
              <a:t>3</a:t>
            </a:r>
            <a:endParaRPr kumimoji="1" lang="ja-JP" altLang="en-US" sz="2400" dirty="0"/>
          </a:p>
        </p:txBody>
      </p:sp>
      <p:sp>
        <p:nvSpPr>
          <p:cNvPr id="12" name="円/楕円 11"/>
          <p:cNvSpPr/>
          <p:nvPr/>
        </p:nvSpPr>
        <p:spPr>
          <a:xfrm>
            <a:off x="4716016" y="2564904"/>
            <a:ext cx="194421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街</a:t>
            </a:r>
            <a:r>
              <a:rPr kumimoji="1" lang="en-US" altLang="ja-JP" sz="2400" dirty="0" smtClean="0"/>
              <a:t>2</a:t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コスト</a:t>
            </a:r>
            <a:r>
              <a:rPr kumimoji="1" lang="en-US" altLang="ja-JP" sz="2400" dirty="0" smtClean="0"/>
              <a:t>4</a:t>
            </a:r>
            <a:endParaRPr kumimoji="1" lang="ja-JP" altLang="en-US" sz="2400" dirty="0"/>
          </a:p>
        </p:txBody>
      </p:sp>
      <p:sp>
        <p:nvSpPr>
          <p:cNvPr id="13" name="円/楕円 12"/>
          <p:cNvSpPr/>
          <p:nvPr/>
        </p:nvSpPr>
        <p:spPr>
          <a:xfrm>
            <a:off x="7059183" y="2564904"/>
            <a:ext cx="194421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街</a:t>
            </a:r>
            <a:r>
              <a:rPr kumimoji="1" lang="en-US" altLang="ja-JP" sz="2400" dirty="0" smtClean="0"/>
              <a:t>3</a:t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コスト</a:t>
            </a:r>
            <a:r>
              <a:rPr kumimoji="1" lang="en-US" altLang="ja-JP" sz="2400" dirty="0" smtClean="0"/>
              <a:t>5</a:t>
            </a:r>
            <a:endParaRPr kumimoji="1" lang="ja-JP" altLang="en-US" sz="2400" dirty="0"/>
          </a:p>
        </p:txBody>
      </p:sp>
      <p:sp>
        <p:nvSpPr>
          <p:cNvPr id="14" name="円/楕円 13"/>
          <p:cNvSpPr/>
          <p:nvPr/>
        </p:nvSpPr>
        <p:spPr>
          <a:xfrm>
            <a:off x="2339752" y="3789040"/>
            <a:ext cx="194421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街</a:t>
            </a:r>
            <a:r>
              <a:rPr kumimoji="1" lang="en-US" altLang="ja-JP" sz="2400" dirty="0" smtClean="0"/>
              <a:t>1</a:t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コスト</a:t>
            </a:r>
            <a:r>
              <a:rPr kumimoji="1" lang="en-US" altLang="ja-JP" sz="2400" dirty="0" smtClean="0"/>
              <a:t>5</a:t>
            </a:r>
            <a:endParaRPr kumimoji="1" lang="ja-JP" altLang="en-US" sz="2400" dirty="0"/>
          </a:p>
        </p:txBody>
      </p:sp>
      <p:sp>
        <p:nvSpPr>
          <p:cNvPr id="15" name="円/楕円 14"/>
          <p:cNvSpPr/>
          <p:nvPr/>
        </p:nvSpPr>
        <p:spPr>
          <a:xfrm>
            <a:off x="4716016" y="3789040"/>
            <a:ext cx="194421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街</a:t>
            </a:r>
            <a:r>
              <a:rPr kumimoji="1" lang="en-US" altLang="ja-JP" sz="2400" dirty="0" smtClean="0"/>
              <a:t>2</a:t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コスト</a:t>
            </a:r>
            <a:r>
              <a:rPr kumimoji="1" lang="en-US" altLang="ja-JP" sz="2400" dirty="0" smtClean="0"/>
              <a:t>6</a:t>
            </a:r>
            <a:endParaRPr kumimoji="1" lang="ja-JP" altLang="en-US" sz="2400" dirty="0"/>
          </a:p>
        </p:txBody>
      </p:sp>
      <p:sp>
        <p:nvSpPr>
          <p:cNvPr id="16" name="円/楕円 15"/>
          <p:cNvSpPr/>
          <p:nvPr/>
        </p:nvSpPr>
        <p:spPr>
          <a:xfrm>
            <a:off x="7059183" y="3789040"/>
            <a:ext cx="194421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街</a:t>
            </a:r>
            <a:r>
              <a:rPr kumimoji="1" lang="en-US" altLang="ja-JP" sz="2400" dirty="0" smtClean="0"/>
              <a:t>3</a:t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コスト</a:t>
            </a:r>
            <a:r>
              <a:rPr kumimoji="1" lang="en-US" altLang="ja-JP" sz="2400" dirty="0" smtClean="0"/>
              <a:t>7</a:t>
            </a:r>
            <a:endParaRPr kumimoji="1" lang="ja-JP" altLang="en-US" sz="2400" dirty="0"/>
          </a:p>
        </p:txBody>
      </p:sp>
      <p:sp>
        <p:nvSpPr>
          <p:cNvPr id="17" name="円/楕円 16"/>
          <p:cNvSpPr/>
          <p:nvPr/>
        </p:nvSpPr>
        <p:spPr>
          <a:xfrm>
            <a:off x="2339752" y="4941168"/>
            <a:ext cx="194421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街</a:t>
            </a:r>
            <a:r>
              <a:rPr kumimoji="1" lang="en-US" altLang="ja-JP" sz="2400" dirty="0" smtClean="0"/>
              <a:t>1</a:t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コスト</a:t>
            </a:r>
            <a:r>
              <a:rPr kumimoji="1" lang="en-US" altLang="ja-JP" sz="2400" dirty="0" smtClean="0"/>
              <a:t>8</a:t>
            </a:r>
            <a:endParaRPr kumimoji="1" lang="ja-JP" altLang="en-US" sz="2400" dirty="0"/>
          </a:p>
        </p:txBody>
      </p:sp>
      <p:sp>
        <p:nvSpPr>
          <p:cNvPr id="18" name="円/楕円 17"/>
          <p:cNvSpPr/>
          <p:nvPr/>
        </p:nvSpPr>
        <p:spPr>
          <a:xfrm>
            <a:off x="4716016" y="4941168"/>
            <a:ext cx="194421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街</a:t>
            </a:r>
            <a:r>
              <a:rPr kumimoji="1" lang="en-US" altLang="ja-JP" sz="2400" dirty="0" smtClean="0"/>
              <a:t>2</a:t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コスト</a:t>
            </a:r>
            <a:r>
              <a:rPr kumimoji="1" lang="en-US" altLang="ja-JP" sz="2400" dirty="0" smtClean="0"/>
              <a:t>9</a:t>
            </a:r>
            <a:endParaRPr kumimoji="1" lang="ja-JP" altLang="en-US" sz="2400" dirty="0"/>
          </a:p>
        </p:txBody>
      </p:sp>
      <p:sp>
        <p:nvSpPr>
          <p:cNvPr id="19" name="円/楕円 18"/>
          <p:cNvSpPr/>
          <p:nvPr/>
        </p:nvSpPr>
        <p:spPr>
          <a:xfrm>
            <a:off x="7059183" y="4941168"/>
            <a:ext cx="194421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街</a:t>
            </a:r>
            <a:r>
              <a:rPr kumimoji="1" lang="en-US" altLang="ja-JP" sz="2000" dirty="0" smtClean="0"/>
              <a:t>3</a:t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コスト</a:t>
            </a:r>
            <a:r>
              <a:rPr kumimoji="1" lang="en-US" altLang="ja-JP" sz="2000" dirty="0" smtClean="0"/>
              <a:t>10</a:t>
            </a:r>
            <a:endParaRPr kumimoji="1" lang="ja-JP" altLang="en-US" sz="2400" dirty="0"/>
          </a:p>
        </p:txBody>
      </p:sp>
      <p:cxnSp>
        <p:nvCxnSpPr>
          <p:cNvPr id="21" name="直線矢印コネクタ 20"/>
          <p:cNvCxnSpPr>
            <a:stCxn id="7" idx="6"/>
            <a:endCxn id="8" idx="2"/>
          </p:cNvCxnSpPr>
          <p:nvPr/>
        </p:nvCxnSpPr>
        <p:spPr>
          <a:xfrm>
            <a:off x="2051720" y="1844824"/>
            <a:ext cx="288032" cy="0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8" idx="6"/>
            <a:endCxn id="9" idx="2"/>
          </p:cNvCxnSpPr>
          <p:nvPr/>
        </p:nvCxnSpPr>
        <p:spPr>
          <a:xfrm>
            <a:off x="4283968" y="1844824"/>
            <a:ext cx="432048" cy="0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9" idx="6"/>
            <a:endCxn id="11" idx="2"/>
          </p:cNvCxnSpPr>
          <p:nvPr/>
        </p:nvCxnSpPr>
        <p:spPr>
          <a:xfrm>
            <a:off x="6660232" y="1844824"/>
            <a:ext cx="39895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9" idx="3"/>
            <a:endCxn id="10" idx="7"/>
          </p:cNvCxnSpPr>
          <p:nvPr/>
        </p:nvCxnSpPr>
        <p:spPr>
          <a:xfrm flipH="1">
            <a:off x="3999244" y="2201245"/>
            <a:ext cx="1001496" cy="511294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0" idx="6"/>
            <a:endCxn id="12" idx="2"/>
          </p:cNvCxnSpPr>
          <p:nvPr/>
        </p:nvCxnSpPr>
        <p:spPr>
          <a:xfrm>
            <a:off x="4283968" y="3068960"/>
            <a:ext cx="432048" cy="0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12" idx="6"/>
            <a:endCxn id="13" idx="2"/>
          </p:cNvCxnSpPr>
          <p:nvPr/>
        </p:nvCxnSpPr>
        <p:spPr>
          <a:xfrm>
            <a:off x="6660232" y="3068960"/>
            <a:ext cx="39895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2" idx="3"/>
            <a:endCxn id="14" idx="7"/>
          </p:cNvCxnSpPr>
          <p:nvPr/>
        </p:nvCxnSpPr>
        <p:spPr>
          <a:xfrm flipH="1">
            <a:off x="3999244" y="3425381"/>
            <a:ext cx="1001496" cy="511294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14" idx="6"/>
            <a:endCxn id="15" idx="2"/>
          </p:cNvCxnSpPr>
          <p:nvPr/>
        </p:nvCxnSpPr>
        <p:spPr>
          <a:xfrm>
            <a:off x="4283968" y="4293096"/>
            <a:ext cx="432048" cy="0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15" idx="6"/>
            <a:endCxn id="16" idx="2"/>
          </p:cNvCxnSpPr>
          <p:nvPr/>
        </p:nvCxnSpPr>
        <p:spPr>
          <a:xfrm>
            <a:off x="6660232" y="4293096"/>
            <a:ext cx="398951" cy="0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15" idx="3"/>
            <a:endCxn id="17" idx="7"/>
          </p:cNvCxnSpPr>
          <p:nvPr/>
        </p:nvCxnSpPr>
        <p:spPr>
          <a:xfrm flipH="1">
            <a:off x="3999244" y="4649517"/>
            <a:ext cx="1001496" cy="4392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17" idx="6"/>
            <a:endCxn id="18" idx="2"/>
          </p:cNvCxnSpPr>
          <p:nvPr/>
        </p:nvCxnSpPr>
        <p:spPr>
          <a:xfrm>
            <a:off x="4283968" y="5445224"/>
            <a:ext cx="43204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18" idx="6"/>
            <a:endCxn id="19" idx="2"/>
          </p:cNvCxnSpPr>
          <p:nvPr/>
        </p:nvCxnSpPr>
        <p:spPr>
          <a:xfrm>
            <a:off x="6660232" y="5445224"/>
            <a:ext cx="39895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79512" y="2924944"/>
            <a:ext cx="20162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街とコストの組み合わせた</a:t>
            </a:r>
            <a:r>
              <a:rPr kumimoji="1" lang="ja-JP" altLang="en-US" sz="2800" dirty="0" smtClean="0">
                <a:solidFill>
                  <a:srgbClr val="C00000"/>
                </a:solidFill>
              </a:rPr>
              <a:t>拡張グラフ</a:t>
            </a:r>
            <a:r>
              <a:rPr kumimoji="1" lang="ja-JP" altLang="en-US" sz="2800" dirty="0" smtClean="0"/>
              <a:t>について，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最短経路を探索！</a:t>
            </a:r>
            <a:endParaRPr kumimoji="1" lang="ja-JP" altLang="en-US" sz="2800" dirty="0"/>
          </a:p>
        </p:txBody>
      </p:sp>
      <p:sp>
        <p:nvSpPr>
          <p:cNvPr id="45" name="角丸四角形吹き出し 44"/>
          <p:cNvSpPr/>
          <p:nvPr/>
        </p:nvSpPr>
        <p:spPr>
          <a:xfrm>
            <a:off x="4355976" y="5949280"/>
            <a:ext cx="3240360" cy="764704"/>
          </a:xfrm>
          <a:prstGeom prst="wedgeRoundRectCallout">
            <a:avLst>
              <a:gd name="adj1" fmla="val -62548"/>
              <a:gd name="adj2" fmla="val -48411"/>
              <a:gd name="adj3" fmla="val 16667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コストのバリエーションは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どこまで？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539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ダイクストラ法</a:t>
            </a:r>
            <a:r>
              <a:rPr lang="ja-JP" altLang="en-US" dirty="0"/>
              <a:t>の</a:t>
            </a:r>
            <a:r>
              <a:rPr kumimoji="1" lang="ja-JP" altLang="en-US" dirty="0" smtClean="0"/>
              <a:t>テンプレ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元々のグラフの定義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探索する状態空間上の状態の定義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単純なケースでは，</a:t>
            </a:r>
            <a:r>
              <a:rPr lang="ja-JP" altLang="en-US" dirty="0"/>
              <a:t>探索</a:t>
            </a:r>
            <a:r>
              <a:rPr lang="ja-JP" altLang="en-US" dirty="0" smtClean="0"/>
              <a:t>状態空間＝元々</a:t>
            </a:r>
            <a:r>
              <a:rPr lang="ja-JP" altLang="en-US" dirty="0"/>
              <a:t>の</a:t>
            </a:r>
            <a:r>
              <a:rPr lang="ja-JP" altLang="en-US" dirty="0" smtClean="0"/>
              <a:t>グラフ</a:t>
            </a:r>
            <a:endParaRPr lang="en-US" altLang="ja-JP" dirty="0" smtClean="0"/>
          </a:p>
          <a:p>
            <a:pPr lvl="1"/>
            <a:r>
              <a:rPr lang="ja-JP" altLang="en-US" dirty="0"/>
              <a:t>複雑であれば</a:t>
            </a:r>
            <a:r>
              <a:rPr lang="ja-JP" altLang="en-US" dirty="0" smtClean="0"/>
              <a:t>，解けるように拡張したグラフ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グラフ構築のルーチン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ダイクストラ法のルーチン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EBD1-A921-45CE-9514-1490B6165027}" type="datetime1">
              <a:rPr kumimoji="1" lang="ja-JP" altLang="en-US" smtClean="0"/>
              <a:t>2012/6/11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0B26-0CD7-407D-B5C3-226416012BB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00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元々のグラフの定義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496" y="1124744"/>
            <a:ext cx="5328592" cy="5188844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chemeClr val="tx2"/>
                </a:solidFill>
              </a:rPr>
              <a:t>static class </a:t>
            </a:r>
            <a:r>
              <a:rPr lang="en-US" altLang="ja-JP" dirty="0"/>
              <a:t>Town {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>
                <a:solidFill>
                  <a:schemeClr val="tx2"/>
                </a:solidFill>
              </a:rPr>
              <a:t>public </a:t>
            </a:r>
            <a:r>
              <a:rPr lang="en-US" altLang="ja-JP" dirty="0"/>
              <a:t>List&lt;Road&gt; roads</a:t>
            </a:r>
            <a:r>
              <a:rPr lang="en-US" altLang="ja-JP" dirty="0" smtClean="0"/>
              <a:t>;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>
                <a:solidFill>
                  <a:schemeClr val="tx2"/>
                </a:solidFill>
              </a:rPr>
              <a:t>public </a:t>
            </a:r>
            <a:r>
              <a:rPr lang="en-US" altLang="ja-JP" dirty="0"/>
              <a:t>Town() {</a:t>
            </a:r>
          </a:p>
          <a:p>
            <a:pPr marL="0" indent="0">
              <a:buNone/>
            </a:pPr>
            <a:r>
              <a:rPr lang="en-US" altLang="ja-JP" dirty="0"/>
              <a:t>    roads = </a:t>
            </a:r>
            <a:r>
              <a:rPr lang="en-US" altLang="ja-JP" dirty="0">
                <a:solidFill>
                  <a:schemeClr val="tx2"/>
                </a:solidFill>
              </a:rPr>
              <a:t>new </a:t>
            </a:r>
            <a:r>
              <a:rPr lang="en-US" altLang="ja-JP" dirty="0" err="1"/>
              <a:t>ArrayList</a:t>
            </a:r>
            <a:r>
              <a:rPr lang="en-US" altLang="ja-JP" dirty="0"/>
              <a:t>&lt;Road&gt;();</a:t>
            </a:r>
          </a:p>
          <a:p>
            <a:pPr marL="0" indent="0">
              <a:buNone/>
            </a:pPr>
            <a:r>
              <a:rPr lang="en-US" altLang="ja-JP" dirty="0"/>
              <a:t>  }</a:t>
            </a:r>
          </a:p>
          <a:p>
            <a:pPr marL="0" indent="0">
              <a:buNone/>
            </a:pPr>
            <a:r>
              <a:rPr lang="en-US" altLang="ja-JP" dirty="0" smtClean="0"/>
              <a:t>}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solidFill>
                  <a:schemeClr val="tx2"/>
                </a:solidFill>
              </a:rPr>
              <a:t>static class</a:t>
            </a:r>
            <a:r>
              <a:rPr lang="en-US" altLang="ja-JP" dirty="0"/>
              <a:t> Road {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tx2"/>
                </a:solidFill>
              </a:rPr>
              <a:t>  public </a:t>
            </a:r>
            <a:r>
              <a:rPr lang="en-US" altLang="ja-JP" dirty="0" err="1">
                <a:solidFill>
                  <a:schemeClr val="tx2"/>
                </a:solidFill>
              </a:rPr>
              <a:t>int</a:t>
            </a:r>
            <a:r>
              <a:rPr lang="en-US" altLang="ja-JP" dirty="0">
                <a:solidFill>
                  <a:schemeClr val="tx2"/>
                </a:solidFill>
              </a:rPr>
              <a:t> </a:t>
            </a:r>
            <a:r>
              <a:rPr lang="en-US" altLang="ja-JP" dirty="0" smtClean="0"/>
              <a:t>to, cost;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tx2"/>
                </a:solidFill>
              </a:rPr>
              <a:t>  public</a:t>
            </a:r>
            <a:r>
              <a:rPr lang="en-US" altLang="ja-JP" dirty="0" smtClean="0"/>
              <a:t> </a:t>
            </a:r>
            <a:r>
              <a:rPr lang="en-US" altLang="ja-JP" dirty="0"/>
              <a:t>Road(</a:t>
            </a:r>
            <a:r>
              <a:rPr lang="en-US" altLang="ja-JP" dirty="0" err="1">
                <a:solidFill>
                  <a:schemeClr val="tx2"/>
                </a:solidFill>
              </a:rPr>
              <a:t>int</a:t>
            </a:r>
            <a:r>
              <a:rPr lang="en-US" altLang="ja-JP" dirty="0"/>
              <a:t> to, </a:t>
            </a:r>
            <a:r>
              <a:rPr lang="en-US" altLang="ja-JP" dirty="0" err="1">
                <a:solidFill>
                  <a:schemeClr val="tx2"/>
                </a:solidFill>
              </a:rPr>
              <a:t>int</a:t>
            </a:r>
            <a:r>
              <a:rPr lang="en-US" altLang="ja-JP" dirty="0"/>
              <a:t> cost) {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>
                <a:solidFill>
                  <a:schemeClr val="tx2"/>
                </a:solidFill>
              </a:rPr>
              <a:t>super</a:t>
            </a:r>
            <a:r>
              <a:rPr lang="en-US" altLang="ja-JP" dirty="0"/>
              <a:t>();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>
                <a:solidFill>
                  <a:schemeClr val="tx2"/>
                </a:solidFill>
              </a:rPr>
              <a:t>this</a:t>
            </a:r>
            <a:r>
              <a:rPr lang="en-US" altLang="ja-JP" dirty="0"/>
              <a:t>.to = to;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>
                <a:solidFill>
                  <a:schemeClr val="tx2"/>
                </a:solidFill>
              </a:rPr>
              <a:t>this</a:t>
            </a:r>
            <a:r>
              <a:rPr lang="en-US" altLang="ja-JP" dirty="0" err="1"/>
              <a:t>.cost</a:t>
            </a:r>
            <a:r>
              <a:rPr lang="en-US" altLang="ja-JP" dirty="0"/>
              <a:t> = cost;</a:t>
            </a:r>
          </a:p>
          <a:p>
            <a:pPr marL="0" indent="0">
              <a:buNone/>
            </a:pPr>
            <a:r>
              <a:rPr lang="en-US" altLang="ja-JP" dirty="0"/>
              <a:t>  }</a:t>
            </a:r>
          </a:p>
          <a:p>
            <a:pPr marL="0" indent="0">
              <a:buNone/>
            </a:pPr>
            <a:r>
              <a:rPr lang="en-US" altLang="ja-JP" dirty="0" smtClean="0"/>
              <a:t>}</a:t>
            </a:r>
          </a:p>
          <a:p>
            <a:pPr marL="0" indent="0" algn="ctr">
              <a:buNone/>
            </a:pPr>
            <a:r>
              <a:rPr lang="en-US" altLang="ja-JP" sz="4000" dirty="0" smtClean="0"/>
              <a:t>Node/Edge</a:t>
            </a:r>
            <a:r>
              <a:rPr lang="ja-JP" altLang="en-US" sz="4000" dirty="0" smtClean="0"/>
              <a:t>による定義</a:t>
            </a: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EBD1-A921-45CE-9514-1490B6165027}" type="datetime1">
              <a:rPr kumimoji="1" lang="ja-JP" altLang="en-US" smtClean="0"/>
              <a:t>2012/6/11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0B26-0CD7-407D-B5C3-226416012BB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5652120" y="1124744"/>
            <a:ext cx="3384376" cy="52565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 err="1" smtClean="0">
                <a:solidFill>
                  <a:schemeClr val="tx2"/>
                </a:solidFill>
              </a:rPr>
              <a:t>int</a:t>
            </a:r>
            <a:r>
              <a:rPr lang="en-US" altLang="ja-JP" sz="2400" dirty="0" smtClean="0"/>
              <a:t>[][] graph;</a:t>
            </a:r>
          </a:p>
          <a:p>
            <a:pPr marL="0" indent="0">
              <a:buNone/>
            </a:pPr>
            <a:r>
              <a:rPr lang="en-US" altLang="ja-JP" sz="2400" dirty="0"/>
              <a:t>graph</a:t>
            </a:r>
            <a:r>
              <a:rPr lang="en-US" altLang="ja-JP" sz="2400" dirty="0" smtClean="0"/>
              <a:t>[from][to]</a:t>
            </a:r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 = cost;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 smtClean="0"/>
              <a:t>二次元配列による定義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07076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25760"/>
            <a:ext cx="9144000" cy="1143000"/>
          </a:xfrm>
        </p:spPr>
        <p:txBody>
          <a:bodyPr/>
          <a:lstStyle/>
          <a:p>
            <a:r>
              <a:rPr lang="ja-JP" altLang="en-US" dirty="0"/>
              <a:t>探索</a:t>
            </a:r>
            <a:r>
              <a:rPr lang="ja-JP" altLang="en-US" dirty="0" smtClean="0"/>
              <a:t>状態</a:t>
            </a:r>
            <a:r>
              <a:rPr lang="ja-JP" altLang="en-US" dirty="0"/>
              <a:t>空間上の状態の定義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36500"/>
            <a:ext cx="8229600" cy="533286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chemeClr val="tx2"/>
                </a:solidFill>
              </a:rPr>
              <a:t>static class</a:t>
            </a:r>
            <a:r>
              <a:rPr lang="en-US" altLang="ja-JP" dirty="0"/>
              <a:t> State </a:t>
            </a:r>
            <a:r>
              <a:rPr lang="en-US" altLang="ja-JP" dirty="0">
                <a:solidFill>
                  <a:schemeClr val="tx2"/>
                </a:solidFill>
              </a:rPr>
              <a:t>implements</a:t>
            </a:r>
            <a:r>
              <a:rPr lang="en-US" altLang="ja-JP" dirty="0"/>
              <a:t> Comparable&lt;State&gt; {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>
                <a:solidFill>
                  <a:schemeClr val="tx2"/>
                </a:solidFill>
              </a:rPr>
              <a:t>public </a:t>
            </a:r>
            <a:r>
              <a:rPr lang="en-US" altLang="ja-JP" dirty="0" err="1">
                <a:solidFill>
                  <a:schemeClr val="tx2"/>
                </a:solidFill>
              </a:rPr>
              <a:t>int</a:t>
            </a:r>
            <a:r>
              <a:rPr lang="en-US" altLang="ja-JP" dirty="0"/>
              <a:t> town;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>
                <a:solidFill>
                  <a:schemeClr val="tx2"/>
                </a:solidFill>
              </a:rPr>
              <a:t>public </a:t>
            </a:r>
            <a:r>
              <a:rPr lang="en-US" altLang="ja-JP" dirty="0" err="1">
                <a:solidFill>
                  <a:schemeClr val="tx2"/>
                </a:solidFill>
              </a:rPr>
              <a:t>int</a:t>
            </a:r>
            <a:r>
              <a:rPr lang="en-US" altLang="ja-JP" dirty="0"/>
              <a:t> cost;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>
                <a:solidFill>
                  <a:schemeClr val="tx2"/>
                </a:solidFill>
              </a:rPr>
              <a:t>public</a:t>
            </a:r>
            <a:r>
              <a:rPr lang="en-US" altLang="ja-JP" dirty="0"/>
              <a:t> State(</a:t>
            </a:r>
            <a:r>
              <a:rPr lang="en-US" altLang="ja-JP" dirty="0" err="1">
                <a:solidFill>
                  <a:schemeClr val="tx2"/>
                </a:solidFill>
              </a:rPr>
              <a:t>int</a:t>
            </a:r>
            <a:r>
              <a:rPr lang="en-US" altLang="ja-JP" dirty="0"/>
              <a:t> </a:t>
            </a:r>
            <a:r>
              <a:rPr lang="en-US" altLang="ja-JP" dirty="0" smtClean="0"/>
              <a:t>town, </a:t>
            </a:r>
            <a:r>
              <a:rPr lang="en-US" altLang="ja-JP" dirty="0" err="1">
                <a:solidFill>
                  <a:schemeClr val="tx2"/>
                </a:solidFill>
              </a:rPr>
              <a:t>int</a:t>
            </a:r>
            <a:r>
              <a:rPr lang="en-US" altLang="ja-JP" dirty="0"/>
              <a:t> cost) {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>
                <a:solidFill>
                  <a:schemeClr val="tx2"/>
                </a:solidFill>
              </a:rPr>
              <a:t>super</a:t>
            </a:r>
            <a:r>
              <a:rPr lang="en-US" altLang="ja-JP" dirty="0"/>
              <a:t>();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this.town</a:t>
            </a:r>
            <a:r>
              <a:rPr lang="en-US" altLang="ja-JP" dirty="0"/>
              <a:t> = </a:t>
            </a:r>
            <a:r>
              <a:rPr lang="en-US" altLang="ja-JP" dirty="0" smtClean="0"/>
              <a:t>town;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this.cost</a:t>
            </a:r>
            <a:r>
              <a:rPr lang="en-US" altLang="ja-JP" dirty="0"/>
              <a:t> = cost;</a:t>
            </a:r>
          </a:p>
          <a:p>
            <a:pPr marL="0" indent="0">
              <a:buNone/>
            </a:pPr>
            <a:r>
              <a:rPr lang="en-US" altLang="ja-JP" dirty="0"/>
              <a:t>  }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@Override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>
                <a:solidFill>
                  <a:schemeClr val="tx2"/>
                </a:solidFill>
              </a:rPr>
              <a:t>public </a:t>
            </a:r>
            <a:r>
              <a:rPr lang="en-US" altLang="ja-JP" dirty="0" err="1">
                <a:solidFill>
                  <a:schemeClr val="tx2"/>
                </a:solidFill>
              </a:rPr>
              <a:t>int</a:t>
            </a:r>
            <a:r>
              <a:rPr lang="en-US" altLang="ja-JP" dirty="0"/>
              <a:t> </a:t>
            </a:r>
            <a:r>
              <a:rPr lang="en-US" altLang="ja-JP" dirty="0" err="1"/>
              <a:t>compareTo</a:t>
            </a:r>
            <a:r>
              <a:rPr lang="en-US" altLang="ja-JP" dirty="0"/>
              <a:t>(State o) {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>
                <a:solidFill>
                  <a:schemeClr val="accent3">
                    <a:lumMod val="50000"/>
                  </a:schemeClr>
                </a:solidFill>
              </a:rPr>
              <a:t>// </a:t>
            </a:r>
            <a:r>
              <a:rPr lang="ja-JP" altLang="en-US" dirty="0">
                <a:solidFill>
                  <a:schemeClr val="accent3">
                    <a:lumMod val="50000"/>
                  </a:schemeClr>
                </a:solidFill>
              </a:rPr>
              <a:t>コストが小さい順（昇順）にソートするための比較演算子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>
                <a:solidFill>
                  <a:schemeClr val="accent3">
                    <a:lumMod val="50000"/>
                  </a:schemeClr>
                </a:solidFill>
              </a:rPr>
              <a:t>// Quiz: </a:t>
            </a:r>
            <a:r>
              <a:rPr lang="ja-JP" altLang="en-US" dirty="0">
                <a:solidFill>
                  <a:schemeClr val="accent3">
                    <a:lumMod val="50000"/>
                  </a:schemeClr>
                </a:solidFill>
              </a:rPr>
              <a:t>コストが大きい順にソートするためには？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>
                <a:solidFill>
                  <a:schemeClr val="tx2"/>
                </a:solidFill>
              </a:rPr>
              <a:t>return</a:t>
            </a:r>
            <a:r>
              <a:rPr lang="en-US" altLang="ja-JP" dirty="0"/>
              <a:t> cost - </a:t>
            </a:r>
            <a:r>
              <a:rPr lang="en-US" altLang="ja-JP" dirty="0" err="1"/>
              <a:t>o.cost</a:t>
            </a:r>
            <a:r>
              <a:rPr lang="en-US" altLang="ja-JP" dirty="0"/>
              <a:t>;</a:t>
            </a:r>
          </a:p>
          <a:p>
            <a:pPr marL="0" indent="0">
              <a:buNone/>
            </a:pPr>
            <a:r>
              <a:rPr lang="en-US" altLang="ja-JP" dirty="0"/>
              <a:t>  }</a:t>
            </a:r>
          </a:p>
          <a:p>
            <a:pPr marL="0" indent="0">
              <a:buNone/>
            </a:pPr>
            <a:r>
              <a:rPr lang="en-US" altLang="ja-JP" dirty="0" smtClean="0"/>
              <a:t>}</a:t>
            </a: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EBD1-A921-45CE-9514-1490B6165027}" type="datetime1">
              <a:rPr kumimoji="1" lang="ja-JP" altLang="en-US" smtClean="0"/>
              <a:t>2012/6/11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0B26-0CD7-407D-B5C3-226416012BB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4644008" y="2924944"/>
            <a:ext cx="4392488" cy="1152128"/>
          </a:xfrm>
          <a:prstGeom prst="wedgeRoundRectCallout">
            <a:avLst>
              <a:gd name="adj1" fmla="val -48908"/>
              <a:gd name="adj2" fmla="val 1134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最短</a:t>
            </a:r>
            <a:r>
              <a:rPr lang="ja-JP" altLang="en-US" sz="2400" dirty="0" smtClean="0"/>
              <a:t>経路の最短について定義</a:t>
            </a:r>
            <a:endParaRPr lang="en-US" altLang="ja-JP" sz="2400" dirty="0" smtClean="0"/>
          </a:p>
          <a:p>
            <a:pPr algn="ctr"/>
            <a:r>
              <a:rPr lang="ja-JP" altLang="en-US" sz="2400" dirty="0"/>
              <a:t>今回</a:t>
            </a:r>
            <a:r>
              <a:rPr lang="ja-JP" altLang="en-US" sz="2400" dirty="0" smtClean="0"/>
              <a:t>は最短＝コストが小さい</a:t>
            </a:r>
            <a:endParaRPr kumimoji="1" lang="ja-JP" altLang="en-US" sz="2400" dirty="0"/>
          </a:p>
        </p:txBody>
      </p:sp>
      <p:sp>
        <p:nvSpPr>
          <p:cNvPr id="8" name="角丸四角形吹き出し 7"/>
          <p:cNvSpPr/>
          <p:nvPr/>
        </p:nvSpPr>
        <p:spPr>
          <a:xfrm>
            <a:off x="4932040" y="1916832"/>
            <a:ext cx="3456384" cy="720080"/>
          </a:xfrm>
          <a:prstGeom prst="wedgeRoundRectCallout">
            <a:avLst>
              <a:gd name="adj1" fmla="val -46941"/>
              <a:gd name="adj2" fmla="val -962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優先度付きキューで扱うために比較メソッドの定義が必要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408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グラフ構築の</a:t>
            </a:r>
            <a:r>
              <a:rPr lang="ja-JP" altLang="en-US" dirty="0" smtClean="0"/>
              <a:t>ルーチン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32858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ja-JP" dirty="0"/>
              <a:t>Scanner </a:t>
            </a:r>
            <a:r>
              <a:rPr lang="en-US" altLang="ja-JP" dirty="0" err="1"/>
              <a:t>sc</a:t>
            </a:r>
            <a:r>
              <a:rPr lang="en-US" altLang="ja-JP" dirty="0"/>
              <a:t> = new Scanner(in);</a:t>
            </a:r>
          </a:p>
          <a:p>
            <a:pPr marL="0" indent="0">
              <a:buNone/>
            </a:pPr>
            <a:r>
              <a:rPr lang="en-US" altLang="ja-JP" dirty="0" err="1">
                <a:solidFill>
                  <a:schemeClr val="tx2"/>
                </a:solidFill>
              </a:rPr>
              <a:t>int</a:t>
            </a:r>
            <a:r>
              <a:rPr lang="en-US" altLang="ja-JP" dirty="0"/>
              <a:t> </a:t>
            </a:r>
            <a:r>
              <a:rPr lang="en-US" altLang="ja-JP" dirty="0" err="1"/>
              <a:t>nTowns</a:t>
            </a:r>
            <a:r>
              <a:rPr lang="en-US" altLang="ja-JP" dirty="0"/>
              <a:t> = </a:t>
            </a:r>
            <a:r>
              <a:rPr lang="en-US" altLang="ja-JP" dirty="0" err="1"/>
              <a:t>sc.nextInt</a:t>
            </a:r>
            <a:r>
              <a:rPr lang="en-US" altLang="ja-JP" dirty="0"/>
              <a:t>();</a:t>
            </a:r>
          </a:p>
          <a:p>
            <a:pPr marL="0" indent="0">
              <a:buNone/>
            </a:pPr>
            <a:r>
              <a:rPr lang="en-US" altLang="ja-JP" dirty="0" err="1">
                <a:solidFill>
                  <a:schemeClr val="tx2"/>
                </a:solidFill>
              </a:rPr>
              <a:t>int</a:t>
            </a:r>
            <a:r>
              <a:rPr lang="en-US" altLang="ja-JP" dirty="0"/>
              <a:t> </a:t>
            </a:r>
            <a:r>
              <a:rPr lang="en-US" altLang="ja-JP" dirty="0" err="1"/>
              <a:t>nRoads</a:t>
            </a:r>
            <a:r>
              <a:rPr lang="en-US" altLang="ja-JP" dirty="0"/>
              <a:t> = </a:t>
            </a:r>
            <a:r>
              <a:rPr lang="en-US" altLang="ja-JP" dirty="0" err="1"/>
              <a:t>sc.nextInt</a:t>
            </a:r>
            <a:r>
              <a:rPr lang="en-US" altLang="ja-JP" dirty="0"/>
              <a:t>();</a:t>
            </a:r>
          </a:p>
          <a:p>
            <a:pPr marL="0" indent="0">
              <a:buNone/>
            </a:pPr>
            <a:r>
              <a:rPr lang="en-US" altLang="ja-JP" dirty="0"/>
              <a:t>Town[] towns = </a:t>
            </a:r>
            <a:r>
              <a:rPr lang="en-US" altLang="ja-JP" dirty="0">
                <a:solidFill>
                  <a:schemeClr val="tx2"/>
                </a:solidFill>
              </a:rPr>
              <a:t>new</a:t>
            </a:r>
            <a:r>
              <a:rPr lang="en-US" altLang="ja-JP" dirty="0"/>
              <a:t> Town[</a:t>
            </a:r>
            <a:r>
              <a:rPr lang="en-US" altLang="ja-JP" dirty="0" err="1"/>
              <a:t>nTowns</a:t>
            </a:r>
            <a:r>
              <a:rPr lang="en-US" altLang="ja-JP" dirty="0"/>
              <a:t>];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tx2"/>
                </a:solidFill>
              </a:rPr>
              <a:t>for</a:t>
            </a:r>
            <a:r>
              <a:rPr lang="en-US" altLang="ja-JP" dirty="0"/>
              <a:t> (</a:t>
            </a:r>
            <a:r>
              <a:rPr lang="en-US" altLang="ja-JP" dirty="0" err="1">
                <a:solidFill>
                  <a:schemeClr val="tx2"/>
                </a:solidFill>
              </a:rPr>
              <a:t>int</a:t>
            </a:r>
            <a:r>
              <a:rPr lang="en-US" altLang="ja-JP" dirty="0"/>
              <a:t> </a:t>
            </a:r>
            <a:r>
              <a:rPr lang="en-US" altLang="ja-JP" dirty="0" err="1"/>
              <a:t>i</a:t>
            </a:r>
            <a:r>
              <a:rPr lang="en-US" altLang="ja-JP" dirty="0"/>
              <a:t> = 0; </a:t>
            </a:r>
            <a:r>
              <a:rPr lang="en-US" altLang="ja-JP" dirty="0" err="1"/>
              <a:t>i</a:t>
            </a:r>
            <a:r>
              <a:rPr lang="en-US" altLang="ja-JP" dirty="0"/>
              <a:t> &lt; </a:t>
            </a:r>
            <a:r>
              <a:rPr lang="en-US" altLang="ja-JP" dirty="0" err="1"/>
              <a:t>towns.length</a:t>
            </a:r>
            <a:r>
              <a:rPr lang="en-US" altLang="ja-JP" dirty="0"/>
              <a:t>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pPr marL="0" indent="0">
              <a:buNone/>
            </a:pPr>
            <a:r>
              <a:rPr lang="en-US" altLang="ja-JP" dirty="0"/>
              <a:t>  towns[</a:t>
            </a:r>
            <a:r>
              <a:rPr lang="en-US" altLang="ja-JP" dirty="0" err="1"/>
              <a:t>i</a:t>
            </a:r>
            <a:r>
              <a:rPr lang="en-US" altLang="ja-JP" dirty="0"/>
              <a:t>] = </a:t>
            </a:r>
            <a:r>
              <a:rPr lang="en-US" altLang="ja-JP" dirty="0">
                <a:solidFill>
                  <a:schemeClr val="tx2"/>
                </a:solidFill>
              </a:rPr>
              <a:t>new</a:t>
            </a:r>
            <a:r>
              <a:rPr lang="en-US" altLang="ja-JP" dirty="0"/>
              <a:t> Town();</a:t>
            </a:r>
          </a:p>
          <a:p>
            <a:pPr marL="0" indent="0">
              <a:buNone/>
            </a:pPr>
            <a:r>
              <a:rPr lang="en-US" altLang="ja-JP" dirty="0"/>
              <a:t>}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tx2"/>
                </a:solidFill>
              </a:rPr>
              <a:t>for</a:t>
            </a:r>
            <a:r>
              <a:rPr lang="en-US" altLang="ja-JP" dirty="0"/>
              <a:t> (</a:t>
            </a:r>
            <a:r>
              <a:rPr lang="en-US" altLang="ja-JP" dirty="0" err="1">
                <a:solidFill>
                  <a:schemeClr val="tx2"/>
                </a:solidFill>
              </a:rPr>
              <a:t>int</a:t>
            </a:r>
            <a:r>
              <a:rPr lang="en-US" altLang="ja-JP" dirty="0"/>
              <a:t> </a:t>
            </a:r>
            <a:r>
              <a:rPr lang="en-US" altLang="ja-JP" dirty="0" err="1"/>
              <a:t>i</a:t>
            </a:r>
            <a:r>
              <a:rPr lang="en-US" altLang="ja-JP" dirty="0"/>
              <a:t> = 0; </a:t>
            </a:r>
            <a:r>
              <a:rPr lang="en-US" altLang="ja-JP" dirty="0" err="1"/>
              <a:t>i</a:t>
            </a:r>
            <a:r>
              <a:rPr lang="en-US" altLang="ja-JP" dirty="0"/>
              <a:t> &lt; </a:t>
            </a:r>
            <a:r>
              <a:rPr lang="en-US" altLang="ja-JP" dirty="0" err="1"/>
              <a:t>nRoads</a:t>
            </a:r>
            <a:r>
              <a:rPr lang="en-US" altLang="ja-JP" dirty="0"/>
              <a:t>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>
                <a:solidFill>
                  <a:schemeClr val="tx2"/>
                </a:solidFill>
              </a:rPr>
              <a:t>int</a:t>
            </a:r>
            <a:r>
              <a:rPr lang="en-US" altLang="ja-JP" dirty="0"/>
              <a:t> from = </a:t>
            </a:r>
            <a:r>
              <a:rPr lang="en-US" altLang="ja-JP" dirty="0" err="1"/>
              <a:t>sc.nextInt</a:t>
            </a:r>
            <a:r>
              <a:rPr lang="en-US" altLang="ja-JP" dirty="0"/>
              <a:t>();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>
                <a:solidFill>
                  <a:schemeClr val="tx2"/>
                </a:solidFill>
              </a:rPr>
              <a:t>int</a:t>
            </a:r>
            <a:r>
              <a:rPr lang="en-US" altLang="ja-JP" dirty="0"/>
              <a:t> to = </a:t>
            </a:r>
            <a:r>
              <a:rPr lang="en-US" altLang="ja-JP" dirty="0" err="1"/>
              <a:t>sc.nextInt</a:t>
            </a:r>
            <a:r>
              <a:rPr lang="en-US" altLang="ja-JP" dirty="0"/>
              <a:t>();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>
                <a:solidFill>
                  <a:schemeClr val="tx2"/>
                </a:solidFill>
              </a:rPr>
              <a:t>int</a:t>
            </a:r>
            <a:r>
              <a:rPr lang="en-US" altLang="ja-JP" dirty="0"/>
              <a:t> cost = </a:t>
            </a:r>
            <a:r>
              <a:rPr lang="en-US" altLang="ja-JP" dirty="0" err="1"/>
              <a:t>sc.nextInt</a:t>
            </a:r>
            <a:r>
              <a:rPr lang="en-US" altLang="ja-JP" dirty="0"/>
              <a:t>();</a:t>
            </a:r>
          </a:p>
          <a:p>
            <a:pPr marL="0" indent="0">
              <a:buNone/>
            </a:pPr>
            <a:r>
              <a:rPr lang="en-US" altLang="ja-JP" dirty="0"/>
              <a:t>  towns[from].</a:t>
            </a:r>
            <a:r>
              <a:rPr lang="en-US" altLang="ja-JP" dirty="0" err="1"/>
              <a:t>roads.add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chemeClr val="tx2"/>
                </a:solidFill>
              </a:rPr>
              <a:t>new</a:t>
            </a:r>
            <a:r>
              <a:rPr lang="en-US" altLang="ja-JP" dirty="0"/>
              <a:t> Road(to, cost));</a:t>
            </a:r>
          </a:p>
          <a:p>
            <a:pPr marL="0" indent="0">
              <a:buNone/>
            </a:pPr>
            <a:r>
              <a:rPr lang="en-US" altLang="ja-JP" dirty="0"/>
              <a:t>  towns[to].</a:t>
            </a:r>
            <a:r>
              <a:rPr lang="en-US" altLang="ja-JP" dirty="0" err="1"/>
              <a:t>roads.add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chemeClr val="tx2"/>
                </a:solidFill>
              </a:rPr>
              <a:t>new</a:t>
            </a:r>
            <a:r>
              <a:rPr lang="en-US" altLang="ja-JP" dirty="0"/>
              <a:t> Road(from, cost));</a:t>
            </a:r>
          </a:p>
          <a:p>
            <a:pPr marL="0" indent="0">
              <a:buNone/>
            </a:pPr>
            <a:r>
              <a:rPr lang="en-US" altLang="ja-JP" dirty="0"/>
              <a:t>}</a:t>
            </a:r>
          </a:p>
          <a:p>
            <a:pPr marL="0" indent="0">
              <a:buNone/>
            </a:pPr>
            <a:r>
              <a:rPr lang="en-US" altLang="ja-JP" dirty="0" err="1"/>
              <a:t>System.out.println</a:t>
            </a:r>
            <a:r>
              <a:rPr lang="en-US" altLang="ja-JP" dirty="0"/>
              <a:t>(</a:t>
            </a:r>
            <a:r>
              <a:rPr lang="en-US" altLang="ja-JP" dirty="0" err="1"/>
              <a:t>dijkstra</a:t>
            </a:r>
            <a:r>
              <a:rPr lang="en-US" altLang="ja-JP" dirty="0"/>
              <a:t>(0, </a:t>
            </a:r>
            <a:r>
              <a:rPr lang="en-US" altLang="ja-JP" dirty="0" err="1"/>
              <a:t>nTowns</a:t>
            </a:r>
            <a:r>
              <a:rPr lang="en-US" altLang="ja-JP" dirty="0"/>
              <a:t> - 1, towns));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EBD1-A921-45CE-9514-1490B6165027}" type="datetime1">
              <a:rPr kumimoji="1" lang="ja-JP" altLang="en-US" smtClean="0"/>
              <a:t>2012/6/11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0B26-0CD7-407D-B5C3-226416012BB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5436096" y="3284984"/>
            <a:ext cx="3456384" cy="1152128"/>
          </a:xfrm>
          <a:prstGeom prst="wedgeRoundRectCallout">
            <a:avLst>
              <a:gd name="adj1" fmla="val -62899"/>
              <a:gd name="adj2" fmla="val 809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無向グラフの場合は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lang="ja-JP" altLang="en-US" sz="2400" dirty="0"/>
              <a:t>両端</a:t>
            </a:r>
            <a:r>
              <a:rPr lang="ja-JP" altLang="en-US" sz="2400" dirty="0" smtClean="0"/>
              <a:t>から有向辺を張る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897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テンプレート（ホワイト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リゾート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リゾート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テンプレート（ホワイト）</Template>
  <TotalTime>209</TotalTime>
  <Words>1027</Words>
  <Application>Microsoft Office PowerPoint</Application>
  <PresentationFormat>画面に合わせる (4:3)</PresentationFormat>
  <Paragraphs>220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13</vt:i4>
      </vt:variant>
    </vt:vector>
  </HeadingPairs>
  <TitlesOfParts>
    <vt:vector size="15" baseType="lpstr">
      <vt:lpstr>テンプレート（ホワイト）</vt:lpstr>
      <vt:lpstr>リゾート</vt:lpstr>
      <vt:lpstr>拡張ダイクストラ</vt:lpstr>
      <vt:lpstr>WUPC2012 E - 会場への道</vt:lpstr>
      <vt:lpstr>制約に反する例</vt:lpstr>
      <vt:lpstr>問題文中のサンプル</vt:lpstr>
      <vt:lpstr>拡張ダイクストラ法</vt:lpstr>
      <vt:lpstr>ダイクストラ法のテンプレ</vt:lpstr>
      <vt:lpstr>元々のグラフの定義</vt:lpstr>
      <vt:lpstr>探索状態空間上の状態の定義</vt:lpstr>
      <vt:lpstr>グラフ構築のルーチン</vt:lpstr>
      <vt:lpstr>ダイクストラ法のルーチン</vt:lpstr>
      <vt:lpstr>4や7の倍数の制約なし</vt:lpstr>
      <vt:lpstr>4や7の倍数の制約あり</vt:lpstr>
      <vt:lpstr>Tipsとまとめ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拡張ダイクストラ</dc:title>
  <dc:creator>exKAZUu</dc:creator>
  <cp:lastModifiedBy>exKAZUu</cp:lastModifiedBy>
  <cp:revision>31</cp:revision>
  <dcterms:created xsi:type="dcterms:W3CDTF">2012-06-10T13:21:39Z</dcterms:created>
  <dcterms:modified xsi:type="dcterms:W3CDTF">2012-06-11T03:00:14Z</dcterms:modified>
</cp:coreProperties>
</file>