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1CC16-F4AF-074A-993B-23483116899D}" type="datetimeFigureOut">
              <a:rPr lang="en-US" smtClean="0"/>
              <a:t>12/06/11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C7AE5-5B75-EF43-89A8-73C7ED30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7AE5-5B75-EF43-89A8-73C7ED3038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12年6月10日Sunday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12年6月10日Sunday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12年6月10日Sunday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12年6月10日Sunday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12年6月10日Sunday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2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12年6月10日Sunday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12年6月10日Sunday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9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12年6月10日Sunday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9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12年6月10日Sunday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12年6月10日Sunday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12年6月10日Sunday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9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12年6月10日Sunday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6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2006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 ICPC</a:t>
            </a:r>
            <a:r>
              <a:rPr lang="ja-JP" altLang="en-US" dirty="0" smtClean="0"/>
              <a:t>模擬国内予選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Problem F – </a:t>
            </a:r>
            <a:r>
              <a:rPr lang="en-US" altLang="ja-JP" sz="4200" dirty="0" smtClean="0"/>
              <a:t>Water Pipe Construction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競技プログラミング勉強会</a:t>
            </a:r>
            <a:r>
              <a:rPr lang="en-US" altLang="ja-JP" dirty="0" smtClean="0"/>
              <a:t> </a:t>
            </a:r>
            <a:r>
              <a:rPr lang="ja-JP" altLang="en-US" dirty="0" smtClean="0"/>
              <a:t>第</a:t>
            </a:r>
            <a:r>
              <a:rPr lang="en-US" altLang="ja-JP" dirty="0" smtClean="0"/>
              <a:t>11</a:t>
            </a:r>
            <a:r>
              <a:rPr lang="ja-JP" altLang="en-US" dirty="0" smtClean="0"/>
              <a:t>回</a:t>
            </a:r>
            <a:endParaRPr lang="en-US" altLang="ja-JP" dirty="0" smtClean="0"/>
          </a:p>
          <a:p>
            <a:r>
              <a:rPr lang="en-US" altLang="ja-JP" dirty="0" smtClean="0"/>
              <a:t>2012//6/11</a:t>
            </a:r>
            <a:r>
              <a:rPr lang="ja-JP" altLang="en-US" dirty="0" smtClean="0"/>
              <a:t>（月）</a:t>
            </a:r>
            <a:endParaRPr lang="en-US" altLang="ja-JP" dirty="0" smtClean="0"/>
          </a:p>
          <a:p>
            <a:r>
              <a:rPr lang="ja-JP" altLang="en-US" dirty="0" smtClean="0"/>
              <a:t>上田研</a:t>
            </a:r>
            <a:r>
              <a:rPr lang="en-US" altLang="ja-JP" dirty="0" smtClean="0"/>
              <a:t> </a:t>
            </a:r>
            <a:r>
              <a:rPr lang="ja-JP" altLang="en-US" dirty="0" smtClean="0"/>
              <a:t>修士</a:t>
            </a:r>
            <a:r>
              <a:rPr lang="en-US" altLang="ja-JP" dirty="0" smtClean="0"/>
              <a:t>1</a:t>
            </a:r>
            <a:r>
              <a:rPr lang="ja-JP" altLang="en-US" dirty="0" smtClean="0"/>
              <a:t>年</a:t>
            </a:r>
            <a:r>
              <a:rPr lang="en-US" altLang="ja-JP" dirty="0" smtClean="0"/>
              <a:t> </a:t>
            </a:r>
            <a:r>
              <a:rPr lang="ja-JP" altLang="en-US" dirty="0" smtClean="0"/>
              <a:t>谷口</a:t>
            </a:r>
            <a:r>
              <a:rPr lang="en-US" altLang="ja-JP" dirty="0" smtClean="0"/>
              <a:t> </a:t>
            </a:r>
            <a:r>
              <a:rPr lang="ja-JP" altLang="en-US" dirty="0" smtClean="0"/>
              <a:t>直輝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7429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例題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33490" y="4708186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48703" y="5597700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09760" y="3697519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423267" y="3765559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5654" y="2716591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04374" y="2043233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7"/>
            <a:endCxn id="12" idx="2"/>
          </p:cNvCxnSpPr>
          <p:nvPr/>
        </p:nvCxnSpPr>
        <p:spPr>
          <a:xfrm flipV="1">
            <a:off x="1129949" y="2321069"/>
            <a:ext cx="1974425" cy="47689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9" idx="1"/>
          </p:cNvCxnSpPr>
          <p:nvPr/>
        </p:nvCxnSpPr>
        <p:spPr>
          <a:xfrm>
            <a:off x="3578669" y="2517528"/>
            <a:ext cx="1012467" cy="126136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9" idx="3"/>
          </p:cNvCxnSpPr>
          <p:nvPr/>
        </p:nvCxnSpPr>
        <p:spPr>
          <a:xfrm flipV="1">
            <a:off x="3104374" y="4171814"/>
            <a:ext cx="1486762" cy="170372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7" idx="0"/>
          </p:cNvCxnSpPr>
          <p:nvPr/>
        </p:nvCxnSpPr>
        <p:spPr>
          <a:xfrm>
            <a:off x="933490" y="3272262"/>
            <a:ext cx="277836" cy="14359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8" idx="2"/>
          </p:cNvCxnSpPr>
          <p:nvPr/>
        </p:nvCxnSpPr>
        <p:spPr>
          <a:xfrm>
            <a:off x="1407785" y="5182481"/>
            <a:ext cx="1140918" cy="69305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6"/>
            <a:endCxn id="10" idx="1"/>
          </p:cNvCxnSpPr>
          <p:nvPr/>
        </p:nvCxnSpPr>
        <p:spPr>
          <a:xfrm>
            <a:off x="1211325" y="2994427"/>
            <a:ext cx="1293318" cy="8525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7"/>
            <a:endCxn id="10" idx="3"/>
          </p:cNvCxnSpPr>
          <p:nvPr/>
        </p:nvCxnSpPr>
        <p:spPr>
          <a:xfrm flipV="1">
            <a:off x="1407785" y="4239854"/>
            <a:ext cx="1096858" cy="5497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8" idx="0"/>
          </p:cNvCxnSpPr>
          <p:nvPr/>
        </p:nvCxnSpPr>
        <p:spPr>
          <a:xfrm>
            <a:off x="2701103" y="4321230"/>
            <a:ext cx="125436" cy="12764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6"/>
            <a:endCxn id="9" idx="2"/>
          </p:cNvCxnSpPr>
          <p:nvPr/>
        </p:nvCxnSpPr>
        <p:spPr>
          <a:xfrm flipV="1">
            <a:off x="2978938" y="3975355"/>
            <a:ext cx="1530822" cy="680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10227" y="550698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47064" y="4990694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39947" y="4505059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09725" y="4877293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85" y="378824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39991" y="322751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04903" y="3698128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39990" y="221533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99475" y="280264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22857"/>
              </p:ext>
            </p:extLst>
          </p:nvPr>
        </p:nvGraphicFramePr>
        <p:xfrm>
          <a:off x="5851249" y="3416615"/>
          <a:ext cx="2880269" cy="2778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67"/>
                <a:gridCol w="411467"/>
                <a:gridCol w="411467"/>
                <a:gridCol w="411467"/>
                <a:gridCol w="411467"/>
                <a:gridCol w="411467"/>
                <a:gridCol w="41146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42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466342" y="1967424"/>
            <a:ext cx="326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全ノードについて同様に繰り返す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30755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例題のコード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33824"/>
          </a:xfrm>
        </p:spPr>
        <p:txBody>
          <a:bodyPr>
            <a:normAutofit/>
          </a:bodyPr>
          <a:lstStyle/>
          <a:p>
            <a:r>
              <a:rPr lang="ja-JP" altLang="en-US" sz="3000" dirty="0" smtClean="0"/>
              <a:t>３重ループで記述できる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179314" y="2302070"/>
            <a:ext cx="6542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k</a:t>
            </a:r>
            <a:r>
              <a:rPr lang="en-US" sz="1600" dirty="0" smtClean="0">
                <a:latin typeface="Monaco"/>
                <a:cs typeface="Monaco"/>
              </a:rPr>
              <a:t>=0; k&lt;N; k++)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=0;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&lt;N;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++)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j=0; j&lt;N; j++)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cost[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][j] = min(cost[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][j],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                 cost[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][k]+cost[k][j]);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793841"/>
            <a:ext cx="8229600" cy="2250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補足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自分から自分へのコストは０にしておくと楽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コストの初期値に</a:t>
            </a:r>
            <a:r>
              <a:rPr lang="en-US" altLang="ja-JP" sz="2000" dirty="0" err="1" smtClean="0">
                <a:latin typeface="Monaco"/>
                <a:cs typeface="Monaco"/>
              </a:rPr>
              <a:t>Integer.MAX_VALUE</a:t>
            </a:r>
            <a:r>
              <a:rPr lang="ja-JP" altLang="en-US" sz="2400" dirty="0" smtClean="0"/>
              <a:t>を使わない</a:t>
            </a:r>
            <a:endParaRPr lang="en-US" altLang="ja-JP" sz="2400" dirty="0" smtClean="0"/>
          </a:p>
          <a:p>
            <a:pPr lvl="2"/>
            <a:r>
              <a:rPr lang="en-US" sz="1800" dirty="0" smtClean="0">
                <a:latin typeface="Monaco"/>
                <a:cs typeface="Monaco"/>
              </a:rPr>
              <a:t>cost[</a:t>
            </a:r>
            <a:r>
              <a:rPr lang="en-US" sz="1800" dirty="0" err="1" smtClean="0">
                <a:latin typeface="Monaco"/>
                <a:cs typeface="Monaco"/>
              </a:rPr>
              <a:t>i</a:t>
            </a:r>
            <a:r>
              <a:rPr lang="en-US" sz="1800" dirty="0" smtClean="0">
                <a:latin typeface="Monaco"/>
                <a:cs typeface="Monaco"/>
              </a:rPr>
              <a:t>][k]+cost[k][j]</a:t>
            </a:r>
            <a:r>
              <a:rPr lang="ja-JP" altLang="en-US" sz="2000" dirty="0" smtClean="0">
                <a:latin typeface="Monaco"/>
                <a:cs typeface="Monaco"/>
              </a:rPr>
              <a:t>でオーバーフローする可能性がある</a:t>
            </a:r>
            <a:endParaRPr lang="en-US" altLang="ja-JP" sz="2000" dirty="0" smtClean="0">
              <a:latin typeface="Monaco"/>
              <a:cs typeface="Monaco"/>
            </a:endParaRPr>
          </a:p>
          <a:p>
            <a:pPr lvl="2"/>
            <a:r>
              <a:rPr lang="en-US" altLang="ja-JP" sz="1800" dirty="0" err="1" smtClean="0">
                <a:latin typeface="Monaco"/>
                <a:cs typeface="Monaco"/>
              </a:rPr>
              <a:t>Integer.MAX_VALUE</a:t>
            </a:r>
            <a:r>
              <a:rPr lang="en-US" altLang="ja-JP" sz="1800" dirty="0" smtClean="0">
                <a:latin typeface="Monaco"/>
                <a:cs typeface="Monaco"/>
              </a:rPr>
              <a:t>/10</a:t>
            </a:r>
            <a:r>
              <a:rPr lang="ja-JP" altLang="en-US" sz="1800" dirty="0" smtClean="0">
                <a:latin typeface="Monaco"/>
                <a:cs typeface="Monaco"/>
              </a:rPr>
              <a:t>とかにしておくと安心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104358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2172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8800" dirty="0" smtClean="0"/>
              <a:t>以上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623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ワーシャルフロイド法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459" y="1600200"/>
            <a:ext cx="8535135" cy="4818365"/>
          </a:xfrm>
        </p:spPr>
        <p:txBody>
          <a:bodyPr/>
          <a:lstStyle/>
          <a:p>
            <a:r>
              <a:rPr lang="ja-JP" altLang="en-US" sz="3000" dirty="0" smtClean="0"/>
              <a:t>重み付き有効グラフの最短経路問題を解くアルゴリズム</a:t>
            </a:r>
            <a:endParaRPr lang="en-US" altLang="ja-JP" sz="2600" dirty="0" smtClean="0"/>
          </a:p>
          <a:p>
            <a:endParaRPr lang="en-US" altLang="ja-JP" sz="3000" dirty="0" smtClean="0"/>
          </a:p>
          <a:p>
            <a:r>
              <a:rPr lang="ja-JP" altLang="en-US" sz="3000" dirty="0" smtClean="0"/>
              <a:t>特徴</a:t>
            </a:r>
            <a:endParaRPr lang="en-US" altLang="ja-JP" sz="3000" dirty="0" smtClean="0"/>
          </a:p>
          <a:p>
            <a:pPr lvl="1"/>
            <a:r>
              <a:rPr lang="ja-JP" altLang="en-US" sz="2500" dirty="0" smtClean="0"/>
              <a:t>全ての２ノードの組み合わせについて最短コストを求める</a:t>
            </a:r>
            <a:endParaRPr lang="en-US" altLang="ja-JP" sz="2500" dirty="0" smtClean="0"/>
          </a:p>
          <a:p>
            <a:pPr lvl="1"/>
            <a:r>
              <a:rPr lang="ja-JP" altLang="en-US" sz="2500" dirty="0" smtClean="0"/>
              <a:t>負の閉路があるかどうか分かる</a:t>
            </a:r>
            <a:endParaRPr lang="en-US" altLang="ja-JP" sz="3000" dirty="0" smtClean="0"/>
          </a:p>
          <a:p>
            <a:pPr lvl="1"/>
            <a:r>
              <a:rPr lang="ja-JP" altLang="en-US" sz="2600" dirty="0" smtClean="0"/>
              <a:t>計算量は</a:t>
            </a:r>
            <a:r>
              <a:rPr lang="en-US" altLang="ja-JP" sz="2600" dirty="0" smtClean="0"/>
              <a:t>O(n</a:t>
            </a:r>
            <a:r>
              <a:rPr lang="en-US" altLang="ja-JP" sz="2600" baseline="30000" dirty="0" smtClean="0"/>
              <a:t>3</a:t>
            </a:r>
            <a:r>
              <a:rPr lang="en-US" altLang="ja-JP" sz="2600" dirty="0" smtClean="0"/>
              <a:t>)</a:t>
            </a:r>
            <a:r>
              <a:rPr lang="ja-JP" altLang="en-US" sz="2600" dirty="0" smtClean="0"/>
              <a:t>（</a:t>
            </a:r>
            <a:r>
              <a:rPr lang="en-US" altLang="ja-JP" sz="2600" dirty="0" smtClean="0"/>
              <a:t>n</a:t>
            </a:r>
            <a:r>
              <a:rPr lang="ja-JP" altLang="en-US" sz="2600" dirty="0" smtClean="0"/>
              <a:t>はノード数）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実装が非常に楽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313575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例題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47088"/>
              </p:ext>
            </p:extLst>
          </p:nvPr>
        </p:nvGraphicFramePr>
        <p:xfrm>
          <a:off x="5851249" y="3416615"/>
          <a:ext cx="2880269" cy="2778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67"/>
                <a:gridCol w="411467"/>
                <a:gridCol w="411467"/>
                <a:gridCol w="411467"/>
                <a:gridCol w="411467"/>
                <a:gridCol w="411467"/>
                <a:gridCol w="41146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42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933490" y="4708186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48703" y="5597700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09760" y="3697519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423267" y="3765559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5654" y="2716591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04374" y="2043233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7"/>
            <a:endCxn id="12" idx="2"/>
          </p:cNvCxnSpPr>
          <p:nvPr/>
        </p:nvCxnSpPr>
        <p:spPr>
          <a:xfrm flipV="1">
            <a:off x="1129949" y="2321069"/>
            <a:ext cx="1974425" cy="47689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9" idx="1"/>
          </p:cNvCxnSpPr>
          <p:nvPr/>
        </p:nvCxnSpPr>
        <p:spPr>
          <a:xfrm>
            <a:off x="3578669" y="2517528"/>
            <a:ext cx="1012467" cy="126136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9" idx="3"/>
          </p:cNvCxnSpPr>
          <p:nvPr/>
        </p:nvCxnSpPr>
        <p:spPr>
          <a:xfrm flipV="1">
            <a:off x="3104374" y="4171814"/>
            <a:ext cx="1486762" cy="170372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7" idx="0"/>
          </p:cNvCxnSpPr>
          <p:nvPr/>
        </p:nvCxnSpPr>
        <p:spPr>
          <a:xfrm>
            <a:off x="933490" y="3272262"/>
            <a:ext cx="277836" cy="14359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8" idx="2"/>
          </p:cNvCxnSpPr>
          <p:nvPr/>
        </p:nvCxnSpPr>
        <p:spPr>
          <a:xfrm>
            <a:off x="1407785" y="5182481"/>
            <a:ext cx="1140918" cy="69305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6"/>
            <a:endCxn id="10" idx="1"/>
          </p:cNvCxnSpPr>
          <p:nvPr/>
        </p:nvCxnSpPr>
        <p:spPr>
          <a:xfrm>
            <a:off x="1211325" y="2994427"/>
            <a:ext cx="1293318" cy="8525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7"/>
            <a:endCxn id="10" idx="3"/>
          </p:cNvCxnSpPr>
          <p:nvPr/>
        </p:nvCxnSpPr>
        <p:spPr>
          <a:xfrm flipV="1">
            <a:off x="1407785" y="4239854"/>
            <a:ext cx="1096858" cy="5497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8" idx="0"/>
          </p:cNvCxnSpPr>
          <p:nvPr/>
        </p:nvCxnSpPr>
        <p:spPr>
          <a:xfrm>
            <a:off x="2701103" y="4321230"/>
            <a:ext cx="125436" cy="12764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6"/>
            <a:endCxn id="9" idx="2"/>
          </p:cNvCxnSpPr>
          <p:nvPr/>
        </p:nvCxnSpPr>
        <p:spPr>
          <a:xfrm flipV="1">
            <a:off x="2978938" y="3975355"/>
            <a:ext cx="1530822" cy="680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10227" y="550698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47064" y="4990694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39947" y="4505059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09725" y="4877293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85" y="378824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39991" y="322751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04903" y="3698128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39990" y="221533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99475" y="280264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66342" y="2163585"/>
            <a:ext cx="3095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コストを二次元配列で表現</a:t>
            </a:r>
            <a:endParaRPr lang="en-US" altLang="ja-JP" sz="2000" dirty="0" smtClean="0"/>
          </a:p>
          <a:p>
            <a:r>
              <a:rPr lang="en-US" altLang="ja-JP" sz="2000" dirty="0" smtClean="0"/>
              <a:t>X</a:t>
            </a:r>
            <a:r>
              <a:rPr lang="ja-JP" altLang="en-US" sz="2000" dirty="0" smtClean="0"/>
              <a:t>は十分大きな値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210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例題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33490" y="4708186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48703" y="5597700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09760" y="3697519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423267" y="3765559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5654" y="2716591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04374" y="2043233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7"/>
            <a:endCxn id="12" idx="2"/>
          </p:cNvCxnSpPr>
          <p:nvPr/>
        </p:nvCxnSpPr>
        <p:spPr>
          <a:xfrm flipV="1">
            <a:off x="1129949" y="2321069"/>
            <a:ext cx="1974425" cy="47689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9" idx="1"/>
          </p:cNvCxnSpPr>
          <p:nvPr/>
        </p:nvCxnSpPr>
        <p:spPr>
          <a:xfrm>
            <a:off x="3578669" y="2517528"/>
            <a:ext cx="1012467" cy="126136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9" idx="3"/>
          </p:cNvCxnSpPr>
          <p:nvPr/>
        </p:nvCxnSpPr>
        <p:spPr>
          <a:xfrm flipV="1">
            <a:off x="3104374" y="4171814"/>
            <a:ext cx="1486762" cy="170372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7" idx="0"/>
          </p:cNvCxnSpPr>
          <p:nvPr/>
        </p:nvCxnSpPr>
        <p:spPr>
          <a:xfrm>
            <a:off x="933490" y="3272262"/>
            <a:ext cx="277836" cy="14359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8" idx="2"/>
          </p:cNvCxnSpPr>
          <p:nvPr/>
        </p:nvCxnSpPr>
        <p:spPr>
          <a:xfrm>
            <a:off x="1407785" y="5182481"/>
            <a:ext cx="1140918" cy="69305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6"/>
            <a:endCxn id="10" idx="1"/>
          </p:cNvCxnSpPr>
          <p:nvPr/>
        </p:nvCxnSpPr>
        <p:spPr>
          <a:xfrm>
            <a:off x="1211325" y="2994427"/>
            <a:ext cx="1293318" cy="8525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7"/>
            <a:endCxn id="10" idx="3"/>
          </p:cNvCxnSpPr>
          <p:nvPr/>
        </p:nvCxnSpPr>
        <p:spPr>
          <a:xfrm flipV="1">
            <a:off x="1407785" y="4239854"/>
            <a:ext cx="1096858" cy="5497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8" idx="0"/>
          </p:cNvCxnSpPr>
          <p:nvPr/>
        </p:nvCxnSpPr>
        <p:spPr>
          <a:xfrm>
            <a:off x="2701103" y="4321230"/>
            <a:ext cx="125436" cy="12764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6"/>
            <a:endCxn id="9" idx="2"/>
          </p:cNvCxnSpPr>
          <p:nvPr/>
        </p:nvCxnSpPr>
        <p:spPr>
          <a:xfrm flipV="1">
            <a:off x="2978938" y="3975355"/>
            <a:ext cx="1530822" cy="680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10227" y="550698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47064" y="4990694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39947" y="4505059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09725" y="4877293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85" y="378824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39991" y="322751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04903" y="3698128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39990" y="221533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99475" y="280264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632179"/>
              </p:ext>
            </p:extLst>
          </p:nvPr>
        </p:nvGraphicFramePr>
        <p:xfrm>
          <a:off x="5851249" y="3416615"/>
          <a:ext cx="2880269" cy="2778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67"/>
                <a:gridCol w="411467"/>
                <a:gridCol w="411467"/>
                <a:gridCol w="411467"/>
                <a:gridCol w="411467"/>
                <a:gridCol w="411467"/>
                <a:gridCol w="41146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42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66342" y="1967424"/>
            <a:ext cx="3265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あるノードに注目し、そのノードを経由した場合の移動コストを考える</a:t>
            </a:r>
            <a:endParaRPr lang="en-US" altLang="ja-JP" sz="2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706266" y="4230510"/>
            <a:ext cx="4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via</a:t>
            </a:r>
          </a:p>
        </p:txBody>
      </p:sp>
    </p:spTree>
    <p:extLst>
      <p:ext uri="{BB962C8B-B14F-4D97-AF65-F5344CB8AC3E}">
        <p14:creationId xmlns:p14="http://schemas.microsoft.com/office/powerpoint/2010/main" val="327401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例題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33490" y="4708186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48703" y="5597700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09760" y="3697519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423267" y="3765559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5654" y="2716591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04374" y="2043233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7"/>
            <a:endCxn id="12" idx="2"/>
          </p:cNvCxnSpPr>
          <p:nvPr/>
        </p:nvCxnSpPr>
        <p:spPr>
          <a:xfrm flipV="1">
            <a:off x="1129949" y="2321069"/>
            <a:ext cx="1974425" cy="47689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9" idx="1"/>
          </p:cNvCxnSpPr>
          <p:nvPr/>
        </p:nvCxnSpPr>
        <p:spPr>
          <a:xfrm>
            <a:off x="3578669" y="2517528"/>
            <a:ext cx="1012467" cy="126136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9" idx="3"/>
          </p:cNvCxnSpPr>
          <p:nvPr/>
        </p:nvCxnSpPr>
        <p:spPr>
          <a:xfrm flipV="1">
            <a:off x="3104374" y="4171814"/>
            <a:ext cx="1486762" cy="170372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7" idx="0"/>
          </p:cNvCxnSpPr>
          <p:nvPr/>
        </p:nvCxnSpPr>
        <p:spPr>
          <a:xfrm>
            <a:off x="933490" y="3272262"/>
            <a:ext cx="277836" cy="14359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8" idx="2"/>
          </p:cNvCxnSpPr>
          <p:nvPr/>
        </p:nvCxnSpPr>
        <p:spPr>
          <a:xfrm>
            <a:off x="1407785" y="5182481"/>
            <a:ext cx="1140918" cy="69305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6"/>
            <a:endCxn id="10" idx="1"/>
          </p:cNvCxnSpPr>
          <p:nvPr/>
        </p:nvCxnSpPr>
        <p:spPr>
          <a:xfrm>
            <a:off x="1211325" y="2994427"/>
            <a:ext cx="1293318" cy="8525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7"/>
            <a:endCxn id="10" idx="3"/>
          </p:cNvCxnSpPr>
          <p:nvPr/>
        </p:nvCxnSpPr>
        <p:spPr>
          <a:xfrm flipV="1">
            <a:off x="1407785" y="4239854"/>
            <a:ext cx="1096858" cy="5497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8" idx="0"/>
          </p:cNvCxnSpPr>
          <p:nvPr/>
        </p:nvCxnSpPr>
        <p:spPr>
          <a:xfrm>
            <a:off x="2701103" y="4321230"/>
            <a:ext cx="125436" cy="12764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6"/>
            <a:endCxn id="9" idx="2"/>
          </p:cNvCxnSpPr>
          <p:nvPr/>
        </p:nvCxnSpPr>
        <p:spPr>
          <a:xfrm flipV="1">
            <a:off x="2978938" y="3975355"/>
            <a:ext cx="1530822" cy="680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10227" y="550698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47064" y="4990694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39947" y="4505059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09725" y="4877293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85" y="378824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39991" y="322751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04903" y="3698128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39990" y="221533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99475" y="280264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34682" y="6115895"/>
            <a:ext cx="38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06266" y="4230510"/>
            <a:ext cx="4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via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82429"/>
              </p:ext>
            </p:extLst>
          </p:nvPr>
        </p:nvGraphicFramePr>
        <p:xfrm>
          <a:off x="5851249" y="3416615"/>
          <a:ext cx="2880269" cy="2778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67"/>
                <a:gridCol w="411467"/>
                <a:gridCol w="411467"/>
                <a:gridCol w="411467"/>
                <a:gridCol w="411467"/>
                <a:gridCol w="411467"/>
                <a:gridCol w="41146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42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836382" y="5215508"/>
            <a:ext cx="64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180145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例題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33490" y="4708186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48703" y="5597700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09760" y="3697519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423267" y="3765559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5654" y="2716591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04374" y="2043233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7"/>
            <a:endCxn id="12" idx="2"/>
          </p:cNvCxnSpPr>
          <p:nvPr/>
        </p:nvCxnSpPr>
        <p:spPr>
          <a:xfrm flipV="1">
            <a:off x="1129949" y="2321069"/>
            <a:ext cx="1974425" cy="47689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9" idx="1"/>
          </p:cNvCxnSpPr>
          <p:nvPr/>
        </p:nvCxnSpPr>
        <p:spPr>
          <a:xfrm>
            <a:off x="3578669" y="2517528"/>
            <a:ext cx="1012467" cy="126136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9" idx="3"/>
          </p:cNvCxnSpPr>
          <p:nvPr/>
        </p:nvCxnSpPr>
        <p:spPr>
          <a:xfrm flipV="1">
            <a:off x="3104374" y="4171814"/>
            <a:ext cx="1486762" cy="170372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7" idx="0"/>
          </p:cNvCxnSpPr>
          <p:nvPr/>
        </p:nvCxnSpPr>
        <p:spPr>
          <a:xfrm>
            <a:off x="933490" y="3272262"/>
            <a:ext cx="277836" cy="14359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8" idx="2"/>
          </p:cNvCxnSpPr>
          <p:nvPr/>
        </p:nvCxnSpPr>
        <p:spPr>
          <a:xfrm>
            <a:off x="1407785" y="5182481"/>
            <a:ext cx="1140918" cy="69305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6"/>
            <a:endCxn id="10" idx="1"/>
          </p:cNvCxnSpPr>
          <p:nvPr/>
        </p:nvCxnSpPr>
        <p:spPr>
          <a:xfrm>
            <a:off x="1211325" y="2994427"/>
            <a:ext cx="1293318" cy="8525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7"/>
            <a:endCxn id="10" idx="3"/>
          </p:cNvCxnSpPr>
          <p:nvPr/>
        </p:nvCxnSpPr>
        <p:spPr>
          <a:xfrm flipV="1">
            <a:off x="1407785" y="4239854"/>
            <a:ext cx="1096858" cy="5497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8" idx="0"/>
          </p:cNvCxnSpPr>
          <p:nvPr/>
        </p:nvCxnSpPr>
        <p:spPr>
          <a:xfrm>
            <a:off x="2701103" y="4321230"/>
            <a:ext cx="125436" cy="12764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6"/>
            <a:endCxn id="9" idx="2"/>
          </p:cNvCxnSpPr>
          <p:nvPr/>
        </p:nvCxnSpPr>
        <p:spPr>
          <a:xfrm flipV="1">
            <a:off x="2978938" y="3975355"/>
            <a:ext cx="1530822" cy="680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10227" y="550698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47064" y="4990694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39947" y="4505059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09725" y="4877293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85" y="378824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39991" y="322751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04903" y="3698128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39990" y="221533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99475" y="280264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06266" y="4230510"/>
            <a:ext cx="4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via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6082"/>
              </p:ext>
            </p:extLst>
          </p:nvPr>
        </p:nvGraphicFramePr>
        <p:xfrm>
          <a:off x="5851249" y="3416615"/>
          <a:ext cx="2880269" cy="2778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67"/>
                <a:gridCol w="411467"/>
                <a:gridCol w="411467"/>
                <a:gridCol w="411467"/>
                <a:gridCol w="411467"/>
                <a:gridCol w="411467"/>
                <a:gridCol w="41146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42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836382" y="5215508"/>
            <a:ext cx="64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from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6342" y="1888044"/>
            <a:ext cx="326517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コストを更新</a:t>
            </a:r>
            <a:endParaRPr lang="en-US" altLang="ja-JP" sz="2000" dirty="0" smtClean="0"/>
          </a:p>
          <a:p>
            <a:r>
              <a:rPr lang="en-US" altLang="ja-JP" sz="1500" dirty="0" smtClean="0">
                <a:latin typeface="Monaco"/>
                <a:cs typeface="Monaco"/>
              </a:rPr>
              <a:t>cost[1][2] = min(</a:t>
            </a:r>
          </a:p>
          <a:p>
            <a:r>
              <a:rPr lang="en-US" altLang="ja-JP" sz="1500" dirty="0">
                <a:latin typeface="Monaco"/>
                <a:cs typeface="Monaco"/>
              </a:rPr>
              <a:t> </a:t>
            </a:r>
            <a:r>
              <a:rPr lang="en-US" altLang="ja-JP" sz="1500" dirty="0" smtClean="0">
                <a:latin typeface="Monaco"/>
                <a:cs typeface="Monaco"/>
              </a:rPr>
              <a:t> cost[1][2],</a:t>
            </a:r>
          </a:p>
          <a:p>
            <a:r>
              <a:rPr lang="en-US" altLang="ja-JP" sz="1500" dirty="0">
                <a:latin typeface="Monaco"/>
                <a:cs typeface="Monaco"/>
              </a:rPr>
              <a:t> </a:t>
            </a:r>
            <a:r>
              <a:rPr lang="en-US" altLang="ja-JP" sz="1500" dirty="0" smtClean="0">
                <a:latin typeface="Monaco"/>
                <a:cs typeface="Monaco"/>
              </a:rPr>
              <a:t> cost[1][3] + cost[3][2]);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34682" y="6115895"/>
            <a:ext cx="38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24437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例題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33490" y="4708186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48703" y="5597700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09760" y="3697519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423267" y="3765559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5654" y="2716591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04374" y="2043233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7"/>
            <a:endCxn id="12" idx="2"/>
          </p:cNvCxnSpPr>
          <p:nvPr/>
        </p:nvCxnSpPr>
        <p:spPr>
          <a:xfrm flipV="1">
            <a:off x="1129949" y="2321069"/>
            <a:ext cx="1974425" cy="47689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9" idx="1"/>
          </p:cNvCxnSpPr>
          <p:nvPr/>
        </p:nvCxnSpPr>
        <p:spPr>
          <a:xfrm>
            <a:off x="3578669" y="2517528"/>
            <a:ext cx="1012467" cy="126136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9" idx="3"/>
          </p:cNvCxnSpPr>
          <p:nvPr/>
        </p:nvCxnSpPr>
        <p:spPr>
          <a:xfrm flipV="1">
            <a:off x="3104374" y="4171814"/>
            <a:ext cx="1486762" cy="170372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7" idx="0"/>
          </p:cNvCxnSpPr>
          <p:nvPr/>
        </p:nvCxnSpPr>
        <p:spPr>
          <a:xfrm>
            <a:off x="933490" y="3272262"/>
            <a:ext cx="277836" cy="14359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8" idx="2"/>
          </p:cNvCxnSpPr>
          <p:nvPr/>
        </p:nvCxnSpPr>
        <p:spPr>
          <a:xfrm>
            <a:off x="1407785" y="5182481"/>
            <a:ext cx="1140918" cy="69305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6"/>
            <a:endCxn id="10" idx="1"/>
          </p:cNvCxnSpPr>
          <p:nvPr/>
        </p:nvCxnSpPr>
        <p:spPr>
          <a:xfrm>
            <a:off x="1211325" y="2994427"/>
            <a:ext cx="1293318" cy="8525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7"/>
            <a:endCxn id="10" idx="3"/>
          </p:cNvCxnSpPr>
          <p:nvPr/>
        </p:nvCxnSpPr>
        <p:spPr>
          <a:xfrm flipV="1">
            <a:off x="1407785" y="4239854"/>
            <a:ext cx="1096858" cy="5497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8" idx="0"/>
          </p:cNvCxnSpPr>
          <p:nvPr/>
        </p:nvCxnSpPr>
        <p:spPr>
          <a:xfrm>
            <a:off x="2701103" y="4321230"/>
            <a:ext cx="125436" cy="12764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6"/>
            <a:endCxn id="9" idx="2"/>
          </p:cNvCxnSpPr>
          <p:nvPr/>
        </p:nvCxnSpPr>
        <p:spPr>
          <a:xfrm flipV="1">
            <a:off x="2978938" y="3975355"/>
            <a:ext cx="1530822" cy="680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10227" y="550698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47064" y="4990694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39947" y="4505059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09725" y="4877293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85" y="378824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39991" y="322751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04903" y="3698128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39990" y="221533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99475" y="280264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99087" y="4188665"/>
            <a:ext cx="38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06266" y="4230510"/>
            <a:ext cx="4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via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88377"/>
              </p:ext>
            </p:extLst>
          </p:nvPr>
        </p:nvGraphicFramePr>
        <p:xfrm>
          <a:off x="5851249" y="3416615"/>
          <a:ext cx="2880269" cy="2778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67"/>
                <a:gridCol w="411467"/>
                <a:gridCol w="411467"/>
                <a:gridCol w="411467"/>
                <a:gridCol w="411467"/>
                <a:gridCol w="411467"/>
                <a:gridCol w="41146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42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836382" y="5215508"/>
            <a:ext cx="64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from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6342" y="1990104"/>
            <a:ext cx="32651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 smtClean="0">
                <a:latin typeface="Monaco"/>
                <a:cs typeface="Monaco"/>
              </a:rPr>
              <a:t>cost[1][4] = min(</a:t>
            </a:r>
          </a:p>
          <a:p>
            <a:r>
              <a:rPr lang="en-US" altLang="ja-JP" sz="1500" dirty="0">
                <a:latin typeface="Monaco"/>
                <a:cs typeface="Monaco"/>
              </a:rPr>
              <a:t> </a:t>
            </a:r>
            <a:r>
              <a:rPr lang="en-US" altLang="ja-JP" sz="1500" dirty="0" smtClean="0">
                <a:latin typeface="Monaco"/>
                <a:cs typeface="Monaco"/>
              </a:rPr>
              <a:t> cost[1][4],</a:t>
            </a:r>
          </a:p>
          <a:p>
            <a:r>
              <a:rPr lang="en-US" altLang="ja-JP" sz="1500" dirty="0">
                <a:latin typeface="Monaco"/>
                <a:cs typeface="Monaco"/>
              </a:rPr>
              <a:t> </a:t>
            </a:r>
            <a:r>
              <a:rPr lang="en-US" altLang="ja-JP" sz="1500" dirty="0" smtClean="0">
                <a:latin typeface="Monaco"/>
                <a:cs typeface="Monaco"/>
              </a:rPr>
              <a:t> cost[1][3] + cost[3][4]);</a:t>
            </a:r>
          </a:p>
        </p:txBody>
      </p:sp>
    </p:spTree>
    <p:extLst>
      <p:ext uri="{BB962C8B-B14F-4D97-AF65-F5344CB8AC3E}">
        <p14:creationId xmlns:p14="http://schemas.microsoft.com/office/powerpoint/2010/main" val="343745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例題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33490" y="4708186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48703" y="5597700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09760" y="3697519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423267" y="3765559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5654" y="2716591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04374" y="2043233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7"/>
            <a:endCxn id="12" idx="2"/>
          </p:cNvCxnSpPr>
          <p:nvPr/>
        </p:nvCxnSpPr>
        <p:spPr>
          <a:xfrm flipV="1">
            <a:off x="1129949" y="2321069"/>
            <a:ext cx="1974425" cy="47689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9" idx="1"/>
          </p:cNvCxnSpPr>
          <p:nvPr/>
        </p:nvCxnSpPr>
        <p:spPr>
          <a:xfrm>
            <a:off x="3578669" y="2517528"/>
            <a:ext cx="1012467" cy="126136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9" idx="3"/>
          </p:cNvCxnSpPr>
          <p:nvPr/>
        </p:nvCxnSpPr>
        <p:spPr>
          <a:xfrm flipV="1">
            <a:off x="3104374" y="4171814"/>
            <a:ext cx="1486762" cy="170372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7" idx="0"/>
          </p:cNvCxnSpPr>
          <p:nvPr/>
        </p:nvCxnSpPr>
        <p:spPr>
          <a:xfrm>
            <a:off x="933490" y="3272262"/>
            <a:ext cx="277836" cy="14359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8" idx="2"/>
          </p:cNvCxnSpPr>
          <p:nvPr/>
        </p:nvCxnSpPr>
        <p:spPr>
          <a:xfrm>
            <a:off x="1407785" y="5182481"/>
            <a:ext cx="1140918" cy="69305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6"/>
            <a:endCxn id="10" idx="1"/>
          </p:cNvCxnSpPr>
          <p:nvPr/>
        </p:nvCxnSpPr>
        <p:spPr>
          <a:xfrm>
            <a:off x="1211325" y="2994427"/>
            <a:ext cx="1293318" cy="8525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7"/>
            <a:endCxn id="10" idx="3"/>
          </p:cNvCxnSpPr>
          <p:nvPr/>
        </p:nvCxnSpPr>
        <p:spPr>
          <a:xfrm flipV="1">
            <a:off x="1407785" y="4239854"/>
            <a:ext cx="1096858" cy="5497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8" idx="0"/>
          </p:cNvCxnSpPr>
          <p:nvPr/>
        </p:nvCxnSpPr>
        <p:spPr>
          <a:xfrm>
            <a:off x="2701103" y="4321230"/>
            <a:ext cx="125436" cy="12764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6"/>
            <a:endCxn id="9" idx="2"/>
          </p:cNvCxnSpPr>
          <p:nvPr/>
        </p:nvCxnSpPr>
        <p:spPr>
          <a:xfrm flipV="1">
            <a:off x="2978938" y="3975355"/>
            <a:ext cx="1530822" cy="680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10227" y="550698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47064" y="4990694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39947" y="4505059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09725" y="4877293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85" y="378824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39991" y="322751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04903" y="3698128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39990" y="221533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99475" y="280264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94955" y="2545715"/>
            <a:ext cx="38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06266" y="4230510"/>
            <a:ext cx="4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via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2706"/>
              </p:ext>
            </p:extLst>
          </p:nvPr>
        </p:nvGraphicFramePr>
        <p:xfrm>
          <a:off x="5851249" y="3416615"/>
          <a:ext cx="2880269" cy="2778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67"/>
                <a:gridCol w="411467"/>
                <a:gridCol w="411467"/>
                <a:gridCol w="411467"/>
                <a:gridCol w="411467"/>
                <a:gridCol w="411467"/>
                <a:gridCol w="41146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42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836382" y="5215508"/>
            <a:ext cx="64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from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6342" y="1990104"/>
            <a:ext cx="32651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 smtClean="0">
                <a:latin typeface="Monaco"/>
                <a:cs typeface="Monaco"/>
              </a:rPr>
              <a:t>cost[1][5] = min(</a:t>
            </a:r>
          </a:p>
          <a:p>
            <a:r>
              <a:rPr lang="en-US" altLang="ja-JP" sz="1500" dirty="0">
                <a:latin typeface="Monaco"/>
                <a:cs typeface="Monaco"/>
              </a:rPr>
              <a:t> </a:t>
            </a:r>
            <a:r>
              <a:rPr lang="en-US" altLang="ja-JP" sz="1500" dirty="0" smtClean="0">
                <a:latin typeface="Monaco"/>
                <a:cs typeface="Monaco"/>
              </a:rPr>
              <a:t> cost[1][5],</a:t>
            </a:r>
          </a:p>
          <a:p>
            <a:r>
              <a:rPr lang="en-US" altLang="ja-JP" sz="1500" dirty="0" smtClean="0">
                <a:latin typeface="Monaco"/>
                <a:cs typeface="Monaco"/>
              </a:rPr>
              <a:t>  cost[1][3] + cost[3][5]);</a:t>
            </a:r>
          </a:p>
        </p:txBody>
      </p:sp>
    </p:spTree>
    <p:extLst>
      <p:ext uri="{BB962C8B-B14F-4D97-AF65-F5344CB8AC3E}">
        <p14:creationId xmlns:p14="http://schemas.microsoft.com/office/powerpoint/2010/main" val="308805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例題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33490" y="4708186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48703" y="5597700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09760" y="3697519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423267" y="3765559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5654" y="2716591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04374" y="2043233"/>
            <a:ext cx="555671" cy="5556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7"/>
            <a:endCxn id="12" idx="2"/>
          </p:cNvCxnSpPr>
          <p:nvPr/>
        </p:nvCxnSpPr>
        <p:spPr>
          <a:xfrm flipV="1">
            <a:off x="1129949" y="2321069"/>
            <a:ext cx="1974425" cy="47689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9" idx="1"/>
          </p:cNvCxnSpPr>
          <p:nvPr/>
        </p:nvCxnSpPr>
        <p:spPr>
          <a:xfrm>
            <a:off x="3578669" y="2517528"/>
            <a:ext cx="1012467" cy="126136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9" idx="3"/>
          </p:cNvCxnSpPr>
          <p:nvPr/>
        </p:nvCxnSpPr>
        <p:spPr>
          <a:xfrm flipV="1">
            <a:off x="3104374" y="4171814"/>
            <a:ext cx="1486762" cy="170372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7" idx="0"/>
          </p:cNvCxnSpPr>
          <p:nvPr/>
        </p:nvCxnSpPr>
        <p:spPr>
          <a:xfrm>
            <a:off x="933490" y="3272262"/>
            <a:ext cx="277836" cy="14359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8" idx="2"/>
          </p:cNvCxnSpPr>
          <p:nvPr/>
        </p:nvCxnSpPr>
        <p:spPr>
          <a:xfrm>
            <a:off x="1407785" y="5182481"/>
            <a:ext cx="1140918" cy="69305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6"/>
            <a:endCxn id="10" idx="1"/>
          </p:cNvCxnSpPr>
          <p:nvPr/>
        </p:nvCxnSpPr>
        <p:spPr>
          <a:xfrm>
            <a:off x="1211325" y="2994427"/>
            <a:ext cx="1293318" cy="8525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7"/>
            <a:endCxn id="10" idx="3"/>
          </p:cNvCxnSpPr>
          <p:nvPr/>
        </p:nvCxnSpPr>
        <p:spPr>
          <a:xfrm flipV="1">
            <a:off x="1407785" y="4239854"/>
            <a:ext cx="1096858" cy="5497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8" idx="0"/>
          </p:cNvCxnSpPr>
          <p:nvPr/>
        </p:nvCxnSpPr>
        <p:spPr>
          <a:xfrm>
            <a:off x="2701103" y="4321230"/>
            <a:ext cx="125436" cy="12764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6"/>
            <a:endCxn id="9" idx="2"/>
          </p:cNvCxnSpPr>
          <p:nvPr/>
        </p:nvCxnSpPr>
        <p:spPr>
          <a:xfrm flipV="1">
            <a:off x="2978938" y="3975355"/>
            <a:ext cx="1530822" cy="680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10227" y="550698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47064" y="4990694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39947" y="4505059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09725" y="4877293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85" y="378824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39991" y="322751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04903" y="3698128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39990" y="221533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99475" y="2802640"/>
            <a:ext cx="510284" cy="38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0619" y="3158087"/>
            <a:ext cx="38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06266" y="4230510"/>
            <a:ext cx="4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via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08083"/>
              </p:ext>
            </p:extLst>
          </p:nvPr>
        </p:nvGraphicFramePr>
        <p:xfrm>
          <a:off x="5851249" y="3416615"/>
          <a:ext cx="2880269" cy="2778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67"/>
                <a:gridCol w="411467"/>
                <a:gridCol w="411467"/>
                <a:gridCol w="411467"/>
                <a:gridCol w="411467"/>
                <a:gridCol w="411467"/>
                <a:gridCol w="41146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42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836382" y="5215508"/>
            <a:ext cx="64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from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6342" y="1990104"/>
            <a:ext cx="32651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 smtClean="0">
                <a:latin typeface="Monaco"/>
                <a:cs typeface="Monaco"/>
              </a:rPr>
              <a:t>cost[1][6] = min(</a:t>
            </a:r>
          </a:p>
          <a:p>
            <a:r>
              <a:rPr lang="en-US" altLang="ja-JP" sz="1500" dirty="0">
                <a:latin typeface="Monaco"/>
                <a:cs typeface="Monaco"/>
              </a:rPr>
              <a:t> </a:t>
            </a:r>
            <a:r>
              <a:rPr lang="en-US" altLang="ja-JP" sz="1500" dirty="0" smtClean="0">
                <a:latin typeface="Monaco"/>
                <a:cs typeface="Monaco"/>
              </a:rPr>
              <a:t> cost[1][6],</a:t>
            </a:r>
          </a:p>
          <a:p>
            <a:r>
              <a:rPr lang="en-US" altLang="ja-JP" sz="1500" dirty="0" smtClean="0">
                <a:latin typeface="Monaco"/>
                <a:cs typeface="Monaco"/>
              </a:rPr>
              <a:t>  cost[1][3] + cost[3][6]);</a:t>
            </a:r>
          </a:p>
        </p:txBody>
      </p:sp>
    </p:spTree>
    <p:extLst>
      <p:ext uri="{BB962C8B-B14F-4D97-AF65-F5344CB8AC3E}">
        <p14:creationId xmlns:p14="http://schemas.microsoft.com/office/powerpoint/2010/main" val="302561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937</Words>
  <Application>Microsoft Macintosh PowerPoint</Application>
  <PresentationFormat>On-screen Show (4:3)</PresentationFormat>
  <Paragraphs>571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2006年 ICPC模擬国内予選 Problem F – Water Pipe Construction</vt:lpstr>
      <vt:lpstr>ワーシャルフロイド法</vt:lpstr>
      <vt:lpstr>例題</vt:lpstr>
      <vt:lpstr>例題</vt:lpstr>
      <vt:lpstr>例題</vt:lpstr>
      <vt:lpstr>例題</vt:lpstr>
      <vt:lpstr>例題</vt:lpstr>
      <vt:lpstr>例題</vt:lpstr>
      <vt:lpstr>例題</vt:lpstr>
      <vt:lpstr>例題</vt:lpstr>
      <vt:lpstr>例題のコード</vt:lpstr>
      <vt:lpstr>以上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2006年 ICPC模擬国内予選 Problem F – Water Pipe Construction</dc:title>
  <dc:creator>谷口 直輝</dc:creator>
  <cp:lastModifiedBy>谷口 直輝</cp:lastModifiedBy>
  <cp:revision>16</cp:revision>
  <dcterms:created xsi:type="dcterms:W3CDTF">2012-06-10T09:18:27Z</dcterms:created>
  <dcterms:modified xsi:type="dcterms:W3CDTF">2012-06-10T16:44:41Z</dcterms:modified>
</cp:coreProperties>
</file>