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57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8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2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5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2.2. VIM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807" y="997625"/>
            <a:ext cx="8625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Previou</a:t>
            </a:r>
            <a:r>
              <a:rPr lang="en-US" b="1" dirty="0" smtClean="0">
                <a:solidFill>
                  <a:srgbClr val="FF6600"/>
                </a:solidFill>
              </a:rPr>
              <a:t>s Lesson</a:t>
            </a:r>
            <a:r>
              <a:rPr lang="en-US" b="1" dirty="0" smtClean="0">
                <a:solidFill>
                  <a:srgbClr val="FF66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1. CLI </a:t>
            </a:r>
            <a:r>
              <a:rPr lang="en-US" dirty="0" err="1">
                <a:solidFill>
                  <a:srgbClr val="000000"/>
                </a:solidFill>
              </a:rPr>
              <a:t>vs</a:t>
            </a:r>
            <a:r>
              <a:rPr lang="en-US" dirty="0">
                <a:solidFill>
                  <a:srgbClr val="000000"/>
                </a:solidFill>
              </a:rPr>
              <a:t> GUI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Why and how we will use CLI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Basic CLI commands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4. Created simple directory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599703" y="3127685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5843" y="32199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Course (directory)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1"/>
          </p:cNvCxnSpPr>
          <p:nvPr/>
        </p:nvCxnSpPr>
        <p:spPr>
          <a:xfrm>
            <a:off x="964229" y="3645048"/>
            <a:ext cx="0" cy="470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4229" y="4115378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Single Corner Rectangle 13"/>
          <p:cNvSpPr/>
          <p:nvPr/>
        </p:nvSpPr>
        <p:spPr>
          <a:xfrm>
            <a:off x="1599208" y="3856696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3589" y="394326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Module 2. Setting up Environment (directory)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03093" y="47106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Lesson 1. Command-line Interface (directory)</a:t>
            </a:r>
            <a:endParaRPr lang="en-US" dirty="0"/>
          </a:p>
        </p:txBody>
      </p:sp>
      <p:cxnSp>
        <p:nvCxnSpPr>
          <p:cNvPr id="17" name="Straight Connector 16"/>
          <p:cNvCxnSpPr>
            <a:stCxn id="14" idx="1"/>
          </p:cNvCxnSpPr>
          <p:nvPr/>
        </p:nvCxnSpPr>
        <p:spPr>
          <a:xfrm>
            <a:off x="1963734" y="4374059"/>
            <a:ext cx="0" cy="5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75492" y="4890509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nip Single Corner Rectangle 18"/>
          <p:cNvSpPr/>
          <p:nvPr/>
        </p:nvSpPr>
        <p:spPr>
          <a:xfrm>
            <a:off x="2610471" y="4631827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962773" y="5126130"/>
            <a:ext cx="0" cy="5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74531" y="5642580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nip Single Corner Rectangle 24"/>
          <p:cNvSpPr/>
          <p:nvPr/>
        </p:nvSpPr>
        <p:spPr>
          <a:xfrm>
            <a:off x="3609510" y="5313350"/>
            <a:ext cx="529617" cy="74214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691822" y="5594179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90424" y="5746579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91822" y="5898979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186163" y="5457914"/>
            <a:ext cx="244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new </a:t>
            </a:r>
            <a:r>
              <a:rPr lang="en-US" dirty="0" err="1" smtClean="0"/>
              <a:t>file.txt</a:t>
            </a:r>
            <a:r>
              <a:rPr lang="en-US" dirty="0" smtClean="0"/>
              <a:t> (file .txt)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2.2. VIM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807" y="997625"/>
            <a:ext cx="5009073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What software can you use to write code?</a:t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Code can be written in any text editor, but today developers use </a:t>
            </a:r>
            <a:r>
              <a:rPr lang="en-US" dirty="0" smtClean="0">
                <a:solidFill>
                  <a:srgbClr val="FF6600"/>
                </a:solidFill>
              </a:rPr>
              <a:t>Integrated Development Environment (IDE)</a:t>
            </a: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dirty="0" smtClean="0"/>
              <a:t>There are a lot of different IDEs and some of them are used for only one programming language, they all have advantages and disadvantages.</a:t>
            </a: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>What we will use in our course:</a:t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ot IDE but simple text editor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>VIM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a highly configurable </a:t>
            </a:r>
            <a:r>
              <a:rPr lang="en-US" dirty="0" smtClean="0"/>
              <a:t>text editor. </a:t>
            </a:r>
            <a:r>
              <a:rPr lang="en-US" dirty="0"/>
              <a:t>It is included </a:t>
            </a:r>
            <a:r>
              <a:rPr lang="en-US" dirty="0" smtClean="0"/>
              <a:t>with </a:t>
            </a:r>
            <a:r>
              <a:rPr lang="en-US" dirty="0"/>
              <a:t>most UNIX systems and with Apple OS X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741" y="4441375"/>
            <a:ext cx="1471926" cy="1479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280" y="1089549"/>
            <a:ext cx="898635" cy="8986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856" y="1079934"/>
            <a:ext cx="908250" cy="90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295" y="1089549"/>
            <a:ext cx="898635" cy="8986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570" y="2082251"/>
            <a:ext cx="921112" cy="9211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3522" y="2104728"/>
            <a:ext cx="2142506" cy="7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3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2.2. VIM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5219" y="997625"/>
            <a:ext cx="8625602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Why we will use </a:t>
            </a:r>
            <a:r>
              <a:rPr lang="en-US" b="1" dirty="0" smtClean="0">
                <a:solidFill>
                  <a:srgbClr val="FF6600"/>
                </a:solidFill>
              </a:rPr>
              <a:t>VIM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It is very simple</a:t>
            </a:r>
            <a:br>
              <a:rPr lang="en-US" dirty="0" smtClean="0"/>
            </a:br>
            <a:r>
              <a:rPr lang="en-US" dirty="0" smtClean="0"/>
              <a:t>- It is already build in</a:t>
            </a:r>
            <a:br>
              <a:rPr lang="en-US" dirty="0" smtClean="0"/>
            </a:br>
            <a:r>
              <a:rPr lang="en-US" dirty="0" smtClean="0"/>
              <a:t>- It can be used in CLI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If you learn to code in VIM you will easily switch to any IDE in the future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Since you are a beginner, you do not know how to choose IDE and I do not want to decide for 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6600"/>
                </a:solidFill>
              </a:rPr>
              <a:t>How </a:t>
            </a:r>
            <a:r>
              <a:rPr lang="en-US" b="1" dirty="0" smtClean="0">
                <a:solidFill>
                  <a:srgbClr val="FF6600"/>
                </a:solidFill>
              </a:rPr>
              <a:t>it works</a:t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VIM works in Terminal. </a:t>
            </a:r>
            <a:r>
              <a:rPr lang="en-US" dirty="0" smtClean="0">
                <a:solidFill>
                  <a:srgbClr val="000000"/>
                </a:solidFill>
              </a:rPr>
              <a:t>We wil</a:t>
            </a:r>
            <a:r>
              <a:rPr lang="en-US" dirty="0" smtClean="0">
                <a:solidFill>
                  <a:srgbClr val="000000"/>
                </a:solidFill>
              </a:rPr>
              <a:t>l need to remember several vim commands:</a:t>
            </a: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dirty="0">
                <a:solidFill>
                  <a:srgbClr val="FF6600"/>
                </a:solidFill>
              </a:rPr>
              <a:t>vim</a:t>
            </a:r>
            <a:r>
              <a:rPr lang="en-US" dirty="0" smtClean="0">
                <a:solidFill>
                  <a:srgbClr val="000000"/>
                </a:solidFill>
              </a:rPr>
              <a:t>” </a:t>
            </a:r>
            <a:r>
              <a:rPr lang="en-US" dirty="0" smtClean="0">
                <a:solidFill>
                  <a:srgbClr val="000000"/>
                </a:solidFill>
              </a:rPr>
              <a:t>–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open VIM in Terminal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dirty="0">
                <a:solidFill>
                  <a:srgbClr val="FF6600"/>
                </a:solidFill>
              </a:rPr>
              <a:t>vim &lt;filename&gt;</a:t>
            </a:r>
            <a:r>
              <a:rPr lang="en-US" dirty="0" smtClean="0">
                <a:solidFill>
                  <a:srgbClr val="000000"/>
                </a:solidFill>
              </a:rPr>
              <a:t>” - open a file in VIM so you can edit it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dirty="0" err="1">
                <a:solidFill>
                  <a:srgbClr val="FF66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” -  to start typing something in VIM you need to activate “Insert Mode”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ESC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0000"/>
                </a:solidFill>
              </a:rPr>
              <a:t> exit “Insert Mode” and return to “Normal Mode”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dirty="0">
                <a:solidFill>
                  <a:srgbClr val="FF6600"/>
                </a:solidFill>
              </a:rPr>
              <a:t>:w</a:t>
            </a:r>
            <a:r>
              <a:rPr lang="en-US" dirty="0" smtClean="0">
                <a:solidFill>
                  <a:srgbClr val="000000"/>
                </a:solidFill>
              </a:rPr>
              <a:t>”  - save a file (w means write)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dirty="0">
                <a:solidFill>
                  <a:srgbClr val="FF6600"/>
                </a:solidFill>
              </a:rPr>
              <a:t>:q</a:t>
            </a:r>
            <a:r>
              <a:rPr lang="en-US" dirty="0" smtClean="0">
                <a:solidFill>
                  <a:srgbClr val="000000"/>
                </a:solidFill>
              </a:rPr>
              <a:t>” - exit VIM (q means quit)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dirty="0">
                <a:solidFill>
                  <a:srgbClr val="FF6600"/>
                </a:solidFill>
              </a:rPr>
              <a:t>:</a:t>
            </a:r>
            <a:r>
              <a:rPr lang="en-US" dirty="0" err="1">
                <a:solidFill>
                  <a:srgbClr val="FF6600"/>
                </a:solidFill>
              </a:rPr>
              <a:t>wq</a:t>
            </a:r>
            <a:r>
              <a:rPr lang="en-US" dirty="0" smtClean="0">
                <a:solidFill>
                  <a:srgbClr val="000000"/>
                </a:solidFill>
              </a:rPr>
              <a:t>” - save a file and exit (combination of previous commands)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These are basic commands which you will need to know in order to edit files and write code </a:t>
            </a:r>
            <a:r>
              <a:rPr lang="en-US" dirty="0" smtClean="0"/>
              <a:t>during our course, but you can also check command “</a:t>
            </a:r>
            <a:r>
              <a:rPr lang="en-US" dirty="0" err="1" smtClean="0">
                <a:solidFill>
                  <a:srgbClr val="FF6600"/>
                </a:solidFill>
              </a:rPr>
              <a:t>vimtutor</a:t>
            </a:r>
            <a:r>
              <a:rPr lang="en-US" dirty="0" smtClean="0"/>
              <a:t>” if you would like to dive deeper into VIM commands.</a:t>
            </a: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7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2.2. VIM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807" y="997625"/>
            <a:ext cx="8625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Homework: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1. Add folder and file to the current structure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2. Insert text “Hello” in </a:t>
            </a:r>
            <a:r>
              <a:rPr lang="en-US" dirty="0" err="1" smtClean="0">
                <a:solidFill>
                  <a:srgbClr val="000000"/>
                </a:solidFill>
              </a:rPr>
              <a:t>vim.txt</a:t>
            </a:r>
            <a:r>
              <a:rPr lang="en-US" dirty="0" smtClean="0">
                <a:solidFill>
                  <a:srgbClr val="000000"/>
                </a:solidFill>
              </a:rPr>
              <a:t> file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3. Write changes and quit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1646233" y="5091859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9409" y="52398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2. VIM (</a:t>
            </a:r>
            <a:r>
              <a:rPr lang="en-US" dirty="0"/>
              <a:t>directory)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9496" y="3820531"/>
            <a:ext cx="0" cy="1529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9495" y="5350017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Single Corner Rectangle 13"/>
          <p:cNvSpPr/>
          <p:nvPr/>
        </p:nvSpPr>
        <p:spPr>
          <a:xfrm>
            <a:off x="634970" y="2786718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39351" y="28732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Module 2. Setting up Environment (directory)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38855" y="364066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Lesson 1. Command-line Interface (directory)</a:t>
            </a:r>
            <a:endParaRPr lang="en-US" dirty="0"/>
          </a:p>
        </p:txBody>
      </p:sp>
      <p:cxnSp>
        <p:nvCxnSpPr>
          <p:cNvPr id="17" name="Straight Connector 16"/>
          <p:cNvCxnSpPr>
            <a:stCxn id="14" idx="1"/>
          </p:cNvCxnSpPr>
          <p:nvPr/>
        </p:nvCxnSpPr>
        <p:spPr>
          <a:xfrm>
            <a:off x="999496" y="3304081"/>
            <a:ext cx="0" cy="5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11254" y="3820531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nip Single Corner Rectangle 18"/>
          <p:cNvSpPr/>
          <p:nvPr/>
        </p:nvSpPr>
        <p:spPr>
          <a:xfrm>
            <a:off x="1646233" y="3561849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998535" y="4056152"/>
            <a:ext cx="0" cy="5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10293" y="4572602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nip Single Corner Rectangle 24"/>
          <p:cNvSpPr/>
          <p:nvPr/>
        </p:nvSpPr>
        <p:spPr>
          <a:xfrm>
            <a:off x="2645272" y="4243372"/>
            <a:ext cx="529617" cy="74214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727584" y="4524201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26186" y="4676601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727584" y="4829001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21925" y="4387936"/>
            <a:ext cx="244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new </a:t>
            </a:r>
            <a:r>
              <a:rPr lang="en-US" dirty="0" err="1" smtClean="0"/>
              <a:t>file.txt</a:t>
            </a:r>
            <a:r>
              <a:rPr lang="en-US" dirty="0" smtClean="0"/>
              <a:t> (file .txt)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96671" y="5584267"/>
            <a:ext cx="0" cy="5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08429" y="6100717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nip Single Corner Rectangle 31"/>
          <p:cNvSpPr/>
          <p:nvPr/>
        </p:nvSpPr>
        <p:spPr>
          <a:xfrm>
            <a:off x="2643408" y="5771487"/>
            <a:ext cx="529617" cy="74214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725720" y="6052316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24322" y="6204716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25720" y="6357116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0061" y="5916051"/>
            <a:ext cx="168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im.txt</a:t>
            </a:r>
            <a:r>
              <a:rPr lang="en-US" dirty="0" smtClean="0"/>
              <a:t> (</a:t>
            </a:r>
            <a:r>
              <a:rPr lang="en-US" dirty="0" smtClean="0"/>
              <a:t>file .txt)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8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2.2. VIM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807" y="997625"/>
            <a:ext cx="86256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Recap: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1. </a:t>
            </a:r>
            <a:r>
              <a:rPr lang="en-US" dirty="0" smtClean="0">
                <a:solidFill>
                  <a:srgbClr val="000000"/>
                </a:solidFill>
              </a:rPr>
              <a:t>IDEs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2. </a:t>
            </a:r>
            <a:r>
              <a:rPr lang="en-US" dirty="0" smtClean="0">
                <a:solidFill>
                  <a:srgbClr val="000000"/>
                </a:solidFill>
              </a:rPr>
              <a:t>VIM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3. Basic </a:t>
            </a:r>
            <a:r>
              <a:rPr lang="en-US" dirty="0" smtClean="0">
                <a:solidFill>
                  <a:srgbClr val="000000"/>
                </a:solidFill>
              </a:rPr>
              <a:t>VIM commands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4. Created </a:t>
            </a:r>
            <a:r>
              <a:rPr lang="en-US" dirty="0" smtClean="0">
                <a:solidFill>
                  <a:srgbClr val="000000"/>
                </a:solidFill>
              </a:rPr>
              <a:t>a file and edited it with VIM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2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113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Alex</dc:creator>
  <cp:lastModifiedBy>Alex Alex</cp:lastModifiedBy>
  <cp:revision>25</cp:revision>
  <dcterms:created xsi:type="dcterms:W3CDTF">2020-04-06T13:53:31Z</dcterms:created>
  <dcterms:modified xsi:type="dcterms:W3CDTF">2020-04-08T08:54:06Z</dcterms:modified>
</cp:coreProperties>
</file>