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57" r:id="rId4"/>
    <p:sldId id="268" r:id="rId5"/>
    <p:sldId id="264" r:id="rId6"/>
    <p:sldId id="266" r:id="rId7"/>
    <p:sldId id="265" r:id="rId8"/>
    <p:sldId id="267" r:id="rId9"/>
    <p:sldId id="269" r:id="rId10"/>
    <p:sldId id="270" r:id="rId11"/>
    <p:sldId id="263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9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CFEB-3EF4-C849-BF74-710BC5D143CA}" type="datetimeFigureOut">
              <a:rPr lang="en-US" smtClean="0"/>
              <a:t>08.04.20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EE8E-0343-1B4E-97B7-09243F2D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2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CFEB-3EF4-C849-BF74-710BC5D143CA}" type="datetimeFigureOut">
              <a:rPr lang="en-US" smtClean="0"/>
              <a:t>08.04.20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EE8E-0343-1B4E-97B7-09243F2D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1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CFEB-3EF4-C849-BF74-710BC5D143CA}" type="datetimeFigureOut">
              <a:rPr lang="en-US" smtClean="0"/>
              <a:t>08.04.20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EE8E-0343-1B4E-97B7-09243F2D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6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CFEB-3EF4-C849-BF74-710BC5D143CA}" type="datetimeFigureOut">
              <a:rPr lang="en-US" smtClean="0"/>
              <a:t>08.04.20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EE8E-0343-1B4E-97B7-09243F2D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8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CFEB-3EF4-C849-BF74-710BC5D143CA}" type="datetimeFigureOut">
              <a:rPr lang="en-US" smtClean="0"/>
              <a:t>08.04.20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EE8E-0343-1B4E-97B7-09243F2D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CFEB-3EF4-C849-BF74-710BC5D143CA}" type="datetimeFigureOut">
              <a:rPr lang="en-US" smtClean="0"/>
              <a:t>08.04.20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EE8E-0343-1B4E-97B7-09243F2D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0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CFEB-3EF4-C849-BF74-710BC5D143CA}" type="datetimeFigureOut">
              <a:rPr lang="en-US" smtClean="0"/>
              <a:t>08.04.20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EE8E-0343-1B4E-97B7-09243F2D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9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CFEB-3EF4-C849-BF74-710BC5D143CA}" type="datetimeFigureOut">
              <a:rPr lang="en-US" smtClean="0"/>
              <a:t>08.04.20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EE8E-0343-1B4E-97B7-09243F2D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2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CFEB-3EF4-C849-BF74-710BC5D143CA}" type="datetimeFigureOut">
              <a:rPr lang="en-US" smtClean="0"/>
              <a:t>08.04.20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EE8E-0343-1B4E-97B7-09243F2D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5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CFEB-3EF4-C849-BF74-710BC5D143CA}" type="datetimeFigureOut">
              <a:rPr lang="en-US" smtClean="0"/>
              <a:t>08.04.20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EE8E-0343-1B4E-97B7-09243F2D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9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CFEB-3EF4-C849-BF74-710BC5D143CA}" type="datetimeFigureOut">
              <a:rPr lang="en-US" smtClean="0"/>
              <a:t>08.04.20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EE8E-0343-1B4E-97B7-09243F2D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4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FCFEB-3EF4-C849-BF74-710BC5D143CA}" type="datetimeFigureOut">
              <a:rPr lang="en-US" smtClean="0"/>
              <a:t>08.04.20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CEE8E-0343-1B4E-97B7-09243F2D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5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hyperlink" Target="https://githu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752525"/>
            <a:ext cx="9144000" cy="0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1108" y="121050"/>
            <a:ext cx="4874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Lesson </a:t>
            </a:r>
            <a:r>
              <a:rPr lang="en-US" sz="2400" dirty="0" smtClean="0"/>
              <a:t>2.3. </a:t>
            </a:r>
            <a:r>
              <a:rPr lang="en-US" sz="2400" dirty="0" smtClean="0"/>
              <a:t>GIT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58807" y="997625"/>
            <a:ext cx="634603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Previous Lesson: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1. IDEs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2. VIM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3. Basic VIM commands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4. Created a file and edited it with VIM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Snip Single Corner Rectangle 25"/>
          <p:cNvSpPr/>
          <p:nvPr/>
        </p:nvSpPr>
        <p:spPr>
          <a:xfrm>
            <a:off x="1646233" y="5091859"/>
            <a:ext cx="729051" cy="517363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09409" y="523989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Lesson </a:t>
            </a:r>
            <a:r>
              <a:rPr lang="en-US" dirty="0" smtClean="0"/>
              <a:t>2. VIM (</a:t>
            </a:r>
            <a:r>
              <a:rPr lang="en-US" dirty="0"/>
              <a:t>directory)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999496" y="3820531"/>
            <a:ext cx="0" cy="15294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99495" y="5350017"/>
            <a:ext cx="6349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Snip Single Corner Rectangle 33"/>
          <p:cNvSpPr/>
          <p:nvPr/>
        </p:nvSpPr>
        <p:spPr>
          <a:xfrm>
            <a:off x="634970" y="2786718"/>
            <a:ext cx="729051" cy="517363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39351" y="287328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Module 2. Setting up Environment (directory)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438855" y="364066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Lesson 1. Command-line Interface (directory)</a:t>
            </a:r>
            <a:endParaRPr lang="en-US" dirty="0"/>
          </a:p>
        </p:txBody>
      </p:sp>
      <p:cxnSp>
        <p:nvCxnSpPr>
          <p:cNvPr id="37" name="Straight Connector 36"/>
          <p:cNvCxnSpPr>
            <a:stCxn id="34" idx="1"/>
          </p:cNvCxnSpPr>
          <p:nvPr/>
        </p:nvCxnSpPr>
        <p:spPr>
          <a:xfrm>
            <a:off x="999496" y="3304081"/>
            <a:ext cx="0" cy="5164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11254" y="3820531"/>
            <a:ext cx="6349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Snip Single Corner Rectangle 38"/>
          <p:cNvSpPr/>
          <p:nvPr/>
        </p:nvSpPr>
        <p:spPr>
          <a:xfrm>
            <a:off x="1646233" y="3561849"/>
            <a:ext cx="729051" cy="517363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998535" y="4056152"/>
            <a:ext cx="0" cy="5164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10293" y="4572602"/>
            <a:ext cx="6349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Snip Single Corner Rectangle 41"/>
          <p:cNvSpPr/>
          <p:nvPr/>
        </p:nvSpPr>
        <p:spPr>
          <a:xfrm>
            <a:off x="2645272" y="4243372"/>
            <a:ext cx="529617" cy="742141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2727584" y="4524201"/>
            <a:ext cx="3414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26186" y="4676601"/>
            <a:ext cx="3414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727584" y="4829001"/>
            <a:ext cx="3414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221925" y="4387936"/>
            <a:ext cx="244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My new </a:t>
            </a:r>
            <a:r>
              <a:rPr lang="en-US" dirty="0" err="1" smtClean="0"/>
              <a:t>file.txt</a:t>
            </a:r>
            <a:r>
              <a:rPr lang="en-US" dirty="0" smtClean="0"/>
              <a:t> (file .txt)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1996671" y="5584267"/>
            <a:ext cx="0" cy="5164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008429" y="6100717"/>
            <a:ext cx="6349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Snip Single Corner Rectangle 48"/>
          <p:cNvSpPr/>
          <p:nvPr/>
        </p:nvSpPr>
        <p:spPr>
          <a:xfrm>
            <a:off x="2643408" y="5771487"/>
            <a:ext cx="529617" cy="742141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2725720" y="6052316"/>
            <a:ext cx="3414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724322" y="6204716"/>
            <a:ext cx="3414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725720" y="6357116"/>
            <a:ext cx="3414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220061" y="5916051"/>
            <a:ext cx="1686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im.txt</a:t>
            </a:r>
            <a:r>
              <a:rPr lang="en-US" dirty="0" smtClean="0"/>
              <a:t> (file .txt)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7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752525"/>
            <a:ext cx="9144000" cy="0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1108" y="121050"/>
            <a:ext cx="4874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Lesson </a:t>
            </a:r>
            <a:r>
              <a:rPr lang="en-US" sz="2400" dirty="0" smtClean="0"/>
              <a:t>2.3. GIT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05219" y="997625"/>
            <a:ext cx="8625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Step 5. </a:t>
            </a:r>
            <a:r>
              <a:rPr lang="en-US" dirty="0">
                <a:solidFill>
                  <a:srgbClr val="000000"/>
                </a:solidFill>
              </a:rPr>
              <a:t>Copy </a:t>
            </a:r>
            <a:r>
              <a:rPr lang="en-US" dirty="0" err="1">
                <a:solidFill>
                  <a:srgbClr val="000000"/>
                </a:solidFill>
              </a:rPr>
              <a:t>url</a:t>
            </a:r>
            <a:r>
              <a:rPr lang="en-US" dirty="0" smtClean="0">
                <a:solidFill>
                  <a:srgbClr val="FF6600"/>
                </a:solidFill>
              </a:rPr>
              <a:t/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 smtClean="0">
                <a:solidFill>
                  <a:srgbClr val="FF6600"/>
                </a:solidFill>
              </a:rPr>
              <a:t/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 smtClean="0">
                <a:solidFill>
                  <a:srgbClr val="FF6600"/>
                </a:solidFill>
              </a:rPr>
              <a:t/>
            </a:r>
            <a:br>
              <a:rPr lang="en-US" dirty="0" smtClean="0">
                <a:solidFill>
                  <a:srgbClr val="FF6600"/>
                </a:solidFill>
              </a:rPr>
            </a:b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3" name="Picture 2" descr="Снимок экрана 2020-04-08 в 12.09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8650"/>
            <a:ext cx="9144000" cy="49593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24724" y="5367782"/>
            <a:ext cx="4322895" cy="275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07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752525"/>
            <a:ext cx="9144000" cy="0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1108" y="121050"/>
            <a:ext cx="4874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Lesson 2.2. VIM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58807" y="997625"/>
            <a:ext cx="86256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Homework: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1. Add folder and file to the current structure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2. Insert text “Hello” in </a:t>
            </a:r>
            <a:r>
              <a:rPr lang="en-US" dirty="0" err="1" smtClean="0">
                <a:solidFill>
                  <a:srgbClr val="000000"/>
                </a:solidFill>
              </a:rPr>
              <a:t>vim.txt</a:t>
            </a:r>
            <a:r>
              <a:rPr lang="en-US" dirty="0" smtClean="0">
                <a:solidFill>
                  <a:srgbClr val="000000"/>
                </a:solidFill>
              </a:rPr>
              <a:t> file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3. Write changes and quit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nip Single Corner Rectangle 3"/>
          <p:cNvSpPr/>
          <p:nvPr/>
        </p:nvSpPr>
        <p:spPr>
          <a:xfrm>
            <a:off x="1646233" y="5091859"/>
            <a:ext cx="729051" cy="517363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09409" y="523989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Lesson </a:t>
            </a:r>
            <a:r>
              <a:rPr lang="en-US" dirty="0" smtClean="0"/>
              <a:t>2. VIM (</a:t>
            </a:r>
            <a:r>
              <a:rPr lang="en-US" dirty="0"/>
              <a:t>directory)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99496" y="3820531"/>
            <a:ext cx="0" cy="15294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99495" y="5350017"/>
            <a:ext cx="6349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nip Single Corner Rectangle 13"/>
          <p:cNvSpPr/>
          <p:nvPr/>
        </p:nvSpPr>
        <p:spPr>
          <a:xfrm>
            <a:off x="634970" y="2786718"/>
            <a:ext cx="729051" cy="517363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39351" y="287328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Module 2. Setting up Environment (directory)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38855" y="364066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Lesson 1. Command-line Interface (directory)</a:t>
            </a:r>
            <a:endParaRPr lang="en-US" dirty="0"/>
          </a:p>
        </p:txBody>
      </p:sp>
      <p:cxnSp>
        <p:nvCxnSpPr>
          <p:cNvPr id="17" name="Straight Connector 16"/>
          <p:cNvCxnSpPr>
            <a:stCxn id="14" idx="1"/>
          </p:cNvCxnSpPr>
          <p:nvPr/>
        </p:nvCxnSpPr>
        <p:spPr>
          <a:xfrm>
            <a:off x="999496" y="3304081"/>
            <a:ext cx="0" cy="5164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11254" y="3820531"/>
            <a:ext cx="6349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nip Single Corner Rectangle 18"/>
          <p:cNvSpPr/>
          <p:nvPr/>
        </p:nvSpPr>
        <p:spPr>
          <a:xfrm>
            <a:off x="1646233" y="3561849"/>
            <a:ext cx="729051" cy="517363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998535" y="4056152"/>
            <a:ext cx="0" cy="5164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010293" y="4572602"/>
            <a:ext cx="6349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Snip Single Corner Rectangle 24"/>
          <p:cNvSpPr/>
          <p:nvPr/>
        </p:nvSpPr>
        <p:spPr>
          <a:xfrm>
            <a:off x="2645272" y="4243372"/>
            <a:ext cx="529617" cy="742141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727584" y="4524201"/>
            <a:ext cx="3414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26186" y="4676601"/>
            <a:ext cx="3414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727584" y="4829001"/>
            <a:ext cx="3414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21925" y="4387936"/>
            <a:ext cx="244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My new </a:t>
            </a:r>
            <a:r>
              <a:rPr lang="en-US" dirty="0" err="1" smtClean="0"/>
              <a:t>file.txt</a:t>
            </a:r>
            <a:r>
              <a:rPr lang="en-US" dirty="0" smtClean="0"/>
              <a:t> (file .txt)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996671" y="5584267"/>
            <a:ext cx="0" cy="5164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008429" y="6100717"/>
            <a:ext cx="6349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Snip Single Corner Rectangle 31"/>
          <p:cNvSpPr/>
          <p:nvPr/>
        </p:nvSpPr>
        <p:spPr>
          <a:xfrm>
            <a:off x="2643408" y="5771487"/>
            <a:ext cx="529617" cy="742141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2725720" y="6052316"/>
            <a:ext cx="3414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724322" y="6204716"/>
            <a:ext cx="3414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25720" y="6357116"/>
            <a:ext cx="3414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20061" y="5916051"/>
            <a:ext cx="1686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im.txt</a:t>
            </a:r>
            <a:r>
              <a:rPr lang="en-US" dirty="0" smtClean="0"/>
              <a:t> (file .txt)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89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752525"/>
            <a:ext cx="9144000" cy="0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1108" y="121050"/>
            <a:ext cx="4874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Lesson 2.2. VIM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58807" y="997625"/>
            <a:ext cx="862560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Recap: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1. IDEs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2. VIM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3. Basic VIM commands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4. Created a file and edited it with VIM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823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752525"/>
            <a:ext cx="9144000" cy="0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1108" y="121050"/>
            <a:ext cx="4874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Lesson </a:t>
            </a:r>
            <a:r>
              <a:rPr lang="en-US" sz="2400" dirty="0" smtClean="0"/>
              <a:t>2.3. GIT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58807" y="997625"/>
            <a:ext cx="5950679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How developers store and manage files and folders?</a:t>
            </a:r>
            <a:r>
              <a:rPr lang="en-US" b="1" dirty="0" smtClean="0">
                <a:solidFill>
                  <a:srgbClr val="FF6600"/>
                </a:solidFill>
              </a:rPr>
              <a:t/>
            </a:r>
            <a:br>
              <a:rPr lang="en-US" b="1" dirty="0" smtClean="0">
                <a:solidFill>
                  <a:srgbClr val="FF6600"/>
                </a:solidFill>
              </a:rPr>
            </a:br>
            <a:r>
              <a:rPr lang="en-US" dirty="0" smtClean="0"/>
              <a:t>- Store all the files and folders on your computer?</a:t>
            </a:r>
            <a:br>
              <a:rPr lang="en-US" dirty="0" smtClean="0"/>
            </a:br>
            <a:r>
              <a:rPr lang="en-US" dirty="0" smtClean="0"/>
              <a:t>- Use Google Drive, </a:t>
            </a:r>
            <a:r>
              <a:rPr lang="en-US" dirty="0" err="1" smtClean="0"/>
              <a:t>Dropbox</a:t>
            </a:r>
            <a:r>
              <a:rPr lang="en-US" dirty="0" smtClean="0"/>
              <a:t> or similar cloud storages?</a:t>
            </a:r>
            <a:r>
              <a:rPr lang="en-US" b="1" dirty="0" smtClean="0">
                <a:solidFill>
                  <a:srgbClr val="FF6600"/>
                </a:solidFill>
              </a:rPr>
              <a:t/>
            </a:r>
            <a:br>
              <a:rPr lang="en-US" b="1" dirty="0" smtClean="0">
                <a:solidFill>
                  <a:srgbClr val="FF66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Today developers use </a:t>
            </a:r>
            <a:r>
              <a:rPr lang="en-US" dirty="0" smtClean="0">
                <a:solidFill>
                  <a:srgbClr val="FF6600"/>
                </a:solidFill>
              </a:rPr>
              <a:t>Version Control Systems</a:t>
            </a:r>
            <a:r>
              <a:rPr lang="en-US" dirty="0" smtClean="0"/>
              <a:t>, which allows you to:</a:t>
            </a:r>
            <a:br>
              <a:rPr lang="en-US" dirty="0" smtClean="0"/>
            </a:br>
            <a:r>
              <a:rPr lang="en-US" dirty="0" smtClean="0"/>
              <a:t>- Store your files and folders in </a:t>
            </a:r>
            <a:r>
              <a:rPr lang="en-US" dirty="0"/>
              <a:t>the internet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Save all your code version history and recover if needed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Share it with people, employer or teammates</a:t>
            </a:r>
            <a:br>
              <a:rPr lang="en-US" dirty="0" smtClean="0"/>
            </a:br>
            <a:r>
              <a:rPr lang="en-US" dirty="0" smtClean="0"/>
              <a:t>- Work in a team on a project</a:t>
            </a:r>
            <a:br>
              <a:rPr lang="en-US" dirty="0" smtClean="0"/>
            </a:br>
            <a:r>
              <a:rPr lang="en-US" dirty="0" smtClean="0"/>
              <a:t>- Look at other people’s code (if it is public)</a:t>
            </a:r>
            <a:br>
              <a:rPr lang="en-US" dirty="0" smtClean="0"/>
            </a:br>
            <a:r>
              <a:rPr lang="en-US" dirty="0" smtClean="0"/>
              <a:t>- Search for teammates</a:t>
            </a:r>
            <a:r>
              <a:rPr lang="ru-RU" b="1" dirty="0">
                <a:solidFill>
                  <a:srgbClr val="FF6600"/>
                </a:solidFill>
              </a:rPr>
              <a:t/>
            </a:r>
            <a:br>
              <a:rPr lang="ru-RU" b="1" dirty="0">
                <a:solidFill>
                  <a:srgbClr val="FF6600"/>
                </a:solidFill>
              </a:rPr>
            </a:br>
            <a:r>
              <a:rPr lang="ru-RU" dirty="0" smtClean="0">
                <a:solidFill>
                  <a:srgbClr val="000000"/>
                </a:solidFill>
              </a:rPr>
              <a:t>- </a:t>
            </a:r>
            <a:r>
              <a:rPr lang="en-US" dirty="0" smtClean="0">
                <a:solidFill>
                  <a:srgbClr val="000000"/>
                </a:solidFill>
              </a:rPr>
              <a:t>And a lot of other staff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b="1" dirty="0" smtClean="0">
                <a:solidFill>
                  <a:srgbClr val="FF6600"/>
                </a:solidFill>
              </a:rPr>
              <a:t/>
            </a:r>
            <a:br>
              <a:rPr lang="en-US" b="1" dirty="0" smtClean="0">
                <a:solidFill>
                  <a:srgbClr val="FF6600"/>
                </a:solidFill>
              </a:rPr>
            </a:br>
            <a:r>
              <a:rPr lang="en-US" b="1" dirty="0" err="1" smtClean="0">
                <a:solidFill>
                  <a:srgbClr val="FF6600"/>
                </a:solidFill>
              </a:rPr>
              <a:t>Git</a:t>
            </a:r>
            <a:r>
              <a:rPr lang="en-US" b="1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is a Version Control System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b="1" dirty="0" smtClean="0">
                <a:solidFill>
                  <a:srgbClr val="FF6600"/>
                </a:solidFill>
              </a:rPr>
              <a:t/>
            </a:r>
            <a:br>
              <a:rPr lang="en-US" b="1" dirty="0" smtClean="0">
                <a:solidFill>
                  <a:srgbClr val="FF6600"/>
                </a:solidFill>
              </a:rPr>
            </a:br>
            <a:r>
              <a:rPr lang="en-US" b="1" dirty="0" err="1" smtClean="0">
                <a:solidFill>
                  <a:srgbClr val="FF6600"/>
                </a:solidFill>
              </a:rPr>
              <a:t>Github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–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is a hosting for storing </a:t>
            </a:r>
            <a:r>
              <a:rPr lang="en-US" dirty="0" smtClean="0">
                <a:solidFill>
                  <a:srgbClr val="FF6600"/>
                </a:solidFill>
              </a:rPr>
              <a:t>repositories</a:t>
            </a:r>
            <a:r>
              <a:rPr lang="en-US" dirty="0" smtClean="0">
                <a:solidFill>
                  <a:srgbClr val="000000"/>
                </a:solidFill>
              </a:rPr>
              <a:t> (or let’s call it project folders), based on </a:t>
            </a:r>
            <a:r>
              <a:rPr lang="en-US" dirty="0" err="1" smtClean="0">
                <a:solidFill>
                  <a:srgbClr val="FF6600"/>
                </a:solidFill>
              </a:rPr>
              <a:t>Git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technology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939" y="4642054"/>
            <a:ext cx="1577260" cy="6585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053" y="5420377"/>
            <a:ext cx="2219359" cy="89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31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752525"/>
            <a:ext cx="9144000" cy="0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1108" y="121050"/>
            <a:ext cx="4874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Lesson </a:t>
            </a:r>
            <a:r>
              <a:rPr lang="en-US" sz="2400" dirty="0" smtClean="0"/>
              <a:t>2.3. GIT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05219" y="997625"/>
            <a:ext cx="86256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Why we will use </a:t>
            </a:r>
            <a:r>
              <a:rPr lang="en-US" b="1" dirty="0" err="1" smtClean="0">
                <a:solidFill>
                  <a:srgbClr val="FF6600"/>
                </a:solidFill>
              </a:rPr>
              <a:t>Github</a:t>
            </a:r>
            <a:r>
              <a:rPr lang="en-US" dirty="0" smtClean="0">
                <a:solidFill>
                  <a:srgbClr val="FF6600"/>
                </a:solidFill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smtClean="0"/>
              <a:t>It is one of the most popular developer tools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smtClean="0"/>
              <a:t>Basic functions (which we will need) are very simple</a:t>
            </a:r>
            <a:br>
              <a:rPr lang="en-US" dirty="0" smtClean="0"/>
            </a:br>
            <a:r>
              <a:rPr lang="en-US" dirty="0" smtClean="0"/>
              <a:t>- It can be used with CLI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smtClean="0"/>
              <a:t>It will give you </a:t>
            </a:r>
            <a:r>
              <a:rPr lang="en-US" dirty="0" smtClean="0">
                <a:solidFill>
                  <a:srgbClr val="FF6600"/>
                </a:solidFill>
              </a:rPr>
              <a:t>GIT</a:t>
            </a:r>
            <a:r>
              <a:rPr lang="en-US" dirty="0" smtClean="0"/>
              <a:t> skill, which is nowadays mandatory for all developers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smtClean="0"/>
              <a:t>You will be able to save all your code there and share it with your employer if needed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772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752525"/>
            <a:ext cx="9144000" cy="0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1108" y="121050"/>
            <a:ext cx="4874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Lesson </a:t>
            </a:r>
            <a:r>
              <a:rPr lang="en-US" sz="2400" dirty="0" smtClean="0"/>
              <a:t>2.3. GIT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05219" y="997625"/>
            <a:ext cx="8625602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How </a:t>
            </a:r>
            <a:r>
              <a:rPr lang="en-US" b="1" dirty="0" smtClean="0">
                <a:solidFill>
                  <a:srgbClr val="FF6600"/>
                </a:solidFill>
              </a:rPr>
              <a:t>to set up </a:t>
            </a:r>
            <a:r>
              <a:rPr lang="en-US" b="1" dirty="0" err="1" smtClean="0">
                <a:solidFill>
                  <a:srgbClr val="FF6600"/>
                </a:solidFill>
              </a:rPr>
              <a:t>github</a:t>
            </a:r>
            <a:r>
              <a:rPr lang="en-US" b="1" dirty="0" smtClean="0">
                <a:solidFill>
                  <a:srgbClr val="FF6600"/>
                </a:solidFill>
              </a:rPr>
              <a:t>:</a:t>
            </a:r>
            <a:br>
              <a:rPr lang="en-US" b="1" dirty="0" smtClean="0">
                <a:solidFill>
                  <a:srgbClr val="FF6600"/>
                </a:solidFill>
              </a:rPr>
            </a:br>
            <a:r>
              <a:rPr lang="en-US" dirty="0"/>
              <a:t>- Go to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and sing up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- </a:t>
            </a:r>
            <a:r>
              <a:rPr lang="en-US" dirty="0">
                <a:solidFill>
                  <a:srgbClr val="000000"/>
                </a:solidFill>
              </a:rPr>
              <a:t>Select a FREE plan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- </a:t>
            </a:r>
            <a:r>
              <a:rPr lang="en-US" dirty="0">
                <a:solidFill>
                  <a:srgbClr val="000000"/>
                </a:solidFill>
              </a:rPr>
              <a:t>Verify your </a:t>
            </a:r>
            <a:r>
              <a:rPr lang="en-US" dirty="0" smtClean="0">
                <a:solidFill>
                  <a:srgbClr val="000000"/>
                </a:solidFill>
              </a:rPr>
              <a:t>account’s email address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- Create your first repository (project folder). Let’s call it “</a:t>
            </a:r>
            <a:r>
              <a:rPr lang="en-US" dirty="0" err="1" smtClean="0">
                <a:solidFill>
                  <a:srgbClr val="000000"/>
                </a:solidFill>
              </a:rPr>
              <a:t>ProgrammingForBeginners</a:t>
            </a:r>
            <a:r>
              <a:rPr lang="en-US" dirty="0" smtClean="0">
                <a:solidFill>
                  <a:srgbClr val="000000"/>
                </a:solidFill>
              </a:rPr>
              <a:t>”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- Copy </a:t>
            </a:r>
            <a:r>
              <a:rPr lang="en-US" dirty="0" err="1" smtClean="0">
                <a:solidFill>
                  <a:srgbClr val="000000"/>
                </a:solidFill>
              </a:rPr>
              <a:t>url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- Open Terminal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- Type </a:t>
            </a:r>
            <a:r>
              <a:rPr lang="en-US" dirty="0" err="1" smtClean="0">
                <a:solidFill>
                  <a:srgbClr val="FF6600"/>
                </a:solidFill>
              </a:rPr>
              <a:t>git</a:t>
            </a:r>
            <a:r>
              <a:rPr lang="en-US" dirty="0" smtClean="0">
                <a:solidFill>
                  <a:srgbClr val="FF6600"/>
                </a:solidFill>
              </a:rPr>
              <a:t> clone &lt;</a:t>
            </a:r>
            <a:r>
              <a:rPr lang="en-US" dirty="0" err="1" smtClean="0">
                <a:solidFill>
                  <a:srgbClr val="FF6600"/>
                </a:solidFill>
              </a:rPr>
              <a:t>url</a:t>
            </a:r>
            <a:r>
              <a:rPr lang="en-US" dirty="0" smtClean="0">
                <a:solidFill>
                  <a:srgbClr val="FF6600"/>
                </a:solidFill>
              </a:rPr>
              <a:t>&gt; </a:t>
            </a:r>
            <a:r>
              <a:rPr lang="en-US" dirty="0" smtClean="0"/>
              <a:t>and you will see your repository’s folder </a:t>
            </a:r>
            <a:r>
              <a:rPr lang="en-US" dirty="0"/>
              <a:t>w</a:t>
            </a:r>
            <a:r>
              <a:rPr lang="en-US" dirty="0" smtClean="0"/>
              <a:t>ill be created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- Go to this directory with command </a:t>
            </a:r>
            <a:r>
              <a:rPr lang="en-US" dirty="0" smtClean="0">
                <a:solidFill>
                  <a:srgbClr val="FF6600"/>
                </a:solidFill>
              </a:rPr>
              <a:t>cd &lt;repository name&gt;</a:t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 smtClean="0"/>
              <a:t>- Move our folders to repository folder (You can do it with GUI or CLI with command </a:t>
            </a:r>
            <a:r>
              <a:rPr lang="en-US" dirty="0" smtClean="0">
                <a:solidFill>
                  <a:srgbClr val="FF6600"/>
                </a:solidFill>
              </a:rPr>
              <a:t>mv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- Type “</a:t>
            </a:r>
            <a:r>
              <a:rPr lang="en-US" dirty="0" err="1" smtClean="0">
                <a:solidFill>
                  <a:srgbClr val="FF6600"/>
                </a:solidFill>
              </a:rPr>
              <a:t>git</a:t>
            </a:r>
            <a:r>
              <a:rPr lang="en-US" dirty="0" smtClean="0">
                <a:solidFill>
                  <a:srgbClr val="FF6600"/>
                </a:solidFill>
              </a:rPr>
              <a:t> add .</a:t>
            </a:r>
            <a:r>
              <a:rPr lang="en-US" dirty="0" smtClean="0"/>
              <a:t>” </a:t>
            </a:r>
            <a:r>
              <a:rPr lang="en-US" dirty="0" smtClean="0"/>
              <a:t>–</a:t>
            </a:r>
            <a:r>
              <a:rPr lang="en-US" dirty="0" smtClean="0"/>
              <a:t> which is adding all the content of the “Course” folder (Lesson 1, Lesson 2 folders and content in them also) to your repository</a:t>
            </a:r>
            <a:br>
              <a:rPr lang="en-US" dirty="0" smtClean="0"/>
            </a:br>
            <a:r>
              <a:rPr lang="en-US" dirty="0" smtClean="0"/>
              <a:t>- Type “</a:t>
            </a:r>
            <a:r>
              <a:rPr lang="en-US" dirty="0" err="1" smtClean="0">
                <a:solidFill>
                  <a:srgbClr val="FF6600"/>
                </a:solidFill>
              </a:rPr>
              <a:t>git</a:t>
            </a:r>
            <a:r>
              <a:rPr lang="en-US" dirty="0" smtClean="0">
                <a:solidFill>
                  <a:srgbClr val="FF6600"/>
                </a:solidFill>
              </a:rPr>
              <a:t> commit </a:t>
            </a:r>
            <a:r>
              <a:rPr lang="en-US" dirty="0" smtClean="0">
                <a:solidFill>
                  <a:srgbClr val="FF6600"/>
                </a:solidFill>
              </a:rPr>
              <a:t>–</a:t>
            </a:r>
            <a:r>
              <a:rPr lang="en-US" dirty="0" smtClean="0">
                <a:solidFill>
                  <a:srgbClr val="FF6600"/>
                </a:solidFill>
              </a:rPr>
              <a:t>m “</a:t>
            </a:r>
            <a:r>
              <a:rPr lang="en-US" dirty="0" smtClean="0"/>
              <a:t>any comment you want</a:t>
            </a:r>
            <a:r>
              <a:rPr lang="en-US" dirty="0" smtClean="0">
                <a:solidFill>
                  <a:srgbClr val="FF6600"/>
                </a:solidFill>
              </a:rPr>
              <a:t>”</a:t>
            </a:r>
            <a:r>
              <a:rPr lang="en-US" dirty="0" smtClean="0"/>
              <a:t>” </a:t>
            </a:r>
            <a:r>
              <a:rPr lang="en-US" dirty="0" smtClean="0"/>
              <a:t>–</a:t>
            </a:r>
            <a:r>
              <a:rPr lang="en-US" dirty="0" smtClean="0"/>
              <a:t> this will commit changes if there were any and assign a comment to your commit. (to commit </a:t>
            </a:r>
            <a:r>
              <a:rPr lang="en-US" dirty="0" smtClean="0"/>
              <a:t>–</a:t>
            </a:r>
            <a:r>
              <a:rPr lang="en-US" dirty="0" smtClean="0"/>
              <a:t> is to add latest changes of your code to your repository”</a:t>
            </a:r>
            <a:br>
              <a:rPr lang="en-US" dirty="0" smtClean="0"/>
            </a:br>
            <a:r>
              <a:rPr lang="en-US" dirty="0" smtClean="0"/>
              <a:t>- Type </a:t>
            </a:r>
            <a:r>
              <a:rPr lang="en-US" dirty="0" err="1" smtClean="0">
                <a:solidFill>
                  <a:srgbClr val="FF6600"/>
                </a:solidFill>
              </a:rPr>
              <a:t>git</a:t>
            </a:r>
            <a:r>
              <a:rPr lang="en-US" dirty="0" smtClean="0">
                <a:solidFill>
                  <a:srgbClr val="FF6600"/>
                </a:solidFill>
              </a:rPr>
              <a:t> push </a:t>
            </a:r>
            <a:r>
              <a:rPr lang="en-US" dirty="0" smtClean="0"/>
              <a:t>to upload all the folders and files to your repository on </a:t>
            </a:r>
            <a:r>
              <a:rPr lang="en-US" dirty="0" err="1" smtClean="0"/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enter your username at </a:t>
            </a:r>
            <a:r>
              <a:rPr lang="en-US" dirty="0" err="1" smtClean="0"/>
              <a:t>github.com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enter your password at </a:t>
            </a:r>
            <a:r>
              <a:rPr lang="en-US" dirty="0" err="1" smtClean="0"/>
              <a:t>github.com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457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752525"/>
            <a:ext cx="9144000" cy="0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1108" y="121050"/>
            <a:ext cx="4874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Lesson </a:t>
            </a:r>
            <a:r>
              <a:rPr lang="en-US" sz="2400" dirty="0" smtClean="0"/>
              <a:t>2.3. GIT</a:t>
            </a:r>
            <a:endParaRPr lang="en-US" sz="2400" dirty="0"/>
          </a:p>
        </p:txBody>
      </p:sp>
      <p:pic>
        <p:nvPicPr>
          <p:cNvPr id="2" name="Picture 1" descr="Снимок экрана 2020-04-08 в 2.16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6940"/>
            <a:ext cx="9144000" cy="4425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5219" y="997625"/>
            <a:ext cx="8625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Step 1. </a:t>
            </a:r>
            <a:r>
              <a:rPr lang="en-US" dirty="0"/>
              <a:t>Go to </a:t>
            </a:r>
            <a:r>
              <a:rPr lang="en-US" dirty="0">
                <a:hlinkClick r:id="rId3"/>
              </a:rPr>
              <a:t>https://github.com/</a:t>
            </a:r>
            <a:r>
              <a:rPr lang="en-US" dirty="0"/>
              <a:t> and sing up</a:t>
            </a:r>
            <a:r>
              <a:rPr lang="en-US" dirty="0" smtClean="0">
                <a:solidFill>
                  <a:srgbClr val="FF6600"/>
                </a:solidFill>
              </a:rPr>
              <a:t/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 smtClean="0">
                <a:solidFill>
                  <a:srgbClr val="FF6600"/>
                </a:solidFill>
              </a:rPr>
              <a:t/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 smtClean="0">
                <a:solidFill>
                  <a:srgbClr val="FF6600"/>
                </a:solidFill>
              </a:rPr>
              <a:t/>
            </a:r>
            <a:br>
              <a:rPr lang="en-US" dirty="0" smtClean="0">
                <a:solidFill>
                  <a:srgbClr val="FF6600"/>
                </a:solidFill>
              </a:rPr>
            </a:b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291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752525"/>
            <a:ext cx="9144000" cy="0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1108" y="121050"/>
            <a:ext cx="4874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Lesson </a:t>
            </a:r>
            <a:r>
              <a:rPr lang="en-US" sz="2400" dirty="0" smtClean="0"/>
              <a:t>2.3. GIT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05219" y="997625"/>
            <a:ext cx="8625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Step 2. </a:t>
            </a:r>
            <a:r>
              <a:rPr lang="en-US" dirty="0" smtClean="0">
                <a:solidFill>
                  <a:srgbClr val="000000"/>
                </a:solidFill>
              </a:rPr>
              <a:t>Select a FREE plan</a:t>
            </a:r>
            <a:r>
              <a:rPr lang="en-US" dirty="0" smtClean="0">
                <a:solidFill>
                  <a:srgbClr val="FF6600"/>
                </a:solidFill>
              </a:rPr>
              <a:t/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 smtClean="0">
                <a:solidFill>
                  <a:srgbClr val="FF6600"/>
                </a:solidFill>
              </a:rPr>
              <a:t/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 smtClean="0">
                <a:solidFill>
                  <a:srgbClr val="FF6600"/>
                </a:solidFill>
              </a:rPr>
              <a:t/>
            </a:r>
            <a:br>
              <a:rPr lang="en-US" dirty="0" smtClean="0">
                <a:solidFill>
                  <a:srgbClr val="FF6600"/>
                </a:solidFill>
              </a:rPr>
            </a:b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2" name="Picture 1" descr="Снимок экрана 2020-04-08 в 2.17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8931"/>
            <a:ext cx="9144000" cy="49657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93923" y="5975484"/>
            <a:ext cx="2010687" cy="455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7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752525"/>
            <a:ext cx="9144000" cy="0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1108" y="121050"/>
            <a:ext cx="4874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Lesson </a:t>
            </a:r>
            <a:r>
              <a:rPr lang="en-US" sz="2400" dirty="0" smtClean="0"/>
              <a:t>2.3. GIT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05219" y="997625"/>
            <a:ext cx="8625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Step 3. </a:t>
            </a:r>
            <a:r>
              <a:rPr lang="en-US" dirty="0" smtClean="0">
                <a:solidFill>
                  <a:srgbClr val="000000"/>
                </a:solidFill>
              </a:rPr>
              <a:t>Verify your account’s email address</a:t>
            </a:r>
            <a:r>
              <a:rPr lang="en-US" dirty="0" smtClean="0">
                <a:solidFill>
                  <a:srgbClr val="FF6600"/>
                </a:solidFill>
              </a:rPr>
              <a:t/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 smtClean="0">
                <a:solidFill>
                  <a:srgbClr val="FF6600"/>
                </a:solidFill>
              </a:rPr>
              <a:t/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 smtClean="0">
                <a:solidFill>
                  <a:srgbClr val="FF6600"/>
                </a:solidFill>
              </a:rPr>
              <a:t/>
            </a:r>
            <a:br>
              <a:rPr lang="en-US" dirty="0" smtClean="0">
                <a:solidFill>
                  <a:srgbClr val="FF6600"/>
                </a:solidFill>
              </a:rPr>
            </a:b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 descr="Снимок экрана 2020-04-08 в 2.19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0581"/>
            <a:ext cx="91440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58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752525"/>
            <a:ext cx="9144000" cy="0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1108" y="121050"/>
            <a:ext cx="4874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Lesson </a:t>
            </a:r>
            <a:r>
              <a:rPr lang="en-US" sz="2400" dirty="0" smtClean="0"/>
              <a:t>2.3. GIT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05219" y="997625"/>
            <a:ext cx="862560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Step 4. </a:t>
            </a:r>
            <a:r>
              <a:rPr lang="en-US" dirty="0" smtClean="0">
                <a:solidFill>
                  <a:srgbClr val="000000"/>
                </a:solidFill>
              </a:rPr>
              <a:t>Create your first repository (Project folder). </a:t>
            </a:r>
            <a:r>
              <a:rPr lang="en-US" dirty="0" smtClean="0">
                <a:solidFill>
                  <a:srgbClr val="000000"/>
                </a:solidFill>
              </a:rPr>
              <a:t>We will use 1 folder for the whole course, so you can name it for example “</a:t>
            </a:r>
            <a:r>
              <a:rPr lang="en-US" dirty="0" err="1" smtClean="0">
                <a:solidFill>
                  <a:srgbClr val="000000"/>
                </a:solidFill>
              </a:rPr>
              <a:t>ProgrammingForBeginners</a:t>
            </a:r>
            <a:r>
              <a:rPr lang="en-US" dirty="0" smtClean="0">
                <a:solidFill>
                  <a:srgbClr val="000000"/>
                </a:solidFill>
              </a:rPr>
              <a:t>”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Choose “Public” and create</a:t>
            </a:r>
            <a:r>
              <a:rPr lang="en-US" dirty="0" smtClean="0">
                <a:solidFill>
                  <a:srgbClr val="FF6600"/>
                </a:solidFill>
              </a:rPr>
              <a:t/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 smtClean="0">
                <a:solidFill>
                  <a:srgbClr val="FF6600"/>
                </a:solidFill>
              </a:rPr>
              <a:t/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 smtClean="0">
                <a:solidFill>
                  <a:srgbClr val="FF6600"/>
                </a:solidFill>
              </a:rPr>
              <a:t/>
            </a:r>
            <a:br>
              <a:rPr lang="en-US" dirty="0" smtClean="0">
                <a:solidFill>
                  <a:srgbClr val="FF6600"/>
                </a:solidFill>
              </a:rPr>
            </a:b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3" name="Picture 2" descr="Снимок экрана 2020-04-08 в 12.09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2524"/>
            <a:ext cx="9144000" cy="4889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32502" y="6386222"/>
            <a:ext cx="1329818" cy="455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50878" y="3411410"/>
            <a:ext cx="1723158" cy="455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62953" y="4690085"/>
            <a:ext cx="2752834" cy="455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30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752525"/>
            <a:ext cx="9144000" cy="0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1108" y="121050"/>
            <a:ext cx="4874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Lesson </a:t>
            </a:r>
            <a:r>
              <a:rPr lang="en-US" sz="2400" dirty="0" smtClean="0"/>
              <a:t>2.3. GIT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05219" y="997625"/>
            <a:ext cx="8625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Step 5. </a:t>
            </a:r>
            <a:r>
              <a:rPr lang="en-US" dirty="0">
                <a:solidFill>
                  <a:srgbClr val="000000"/>
                </a:solidFill>
              </a:rPr>
              <a:t>Copy </a:t>
            </a:r>
            <a:r>
              <a:rPr lang="en-US" dirty="0" err="1">
                <a:solidFill>
                  <a:srgbClr val="000000"/>
                </a:solidFill>
              </a:rPr>
              <a:t>url</a:t>
            </a:r>
            <a:r>
              <a:rPr lang="en-US" dirty="0" smtClean="0">
                <a:solidFill>
                  <a:srgbClr val="FF6600"/>
                </a:solidFill>
              </a:rPr>
              <a:t/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 smtClean="0">
                <a:solidFill>
                  <a:srgbClr val="FF6600"/>
                </a:solidFill>
              </a:rPr>
              <a:t/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 smtClean="0">
                <a:solidFill>
                  <a:srgbClr val="FF6600"/>
                </a:solidFill>
              </a:rPr>
              <a:t/>
            </a:r>
            <a:br>
              <a:rPr lang="en-US" dirty="0" smtClean="0">
                <a:solidFill>
                  <a:srgbClr val="FF6600"/>
                </a:solidFill>
              </a:rPr>
            </a:b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3" name="Picture 2" descr="Снимок экрана 2020-04-08 в 12.09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8650"/>
            <a:ext cx="9144000" cy="49593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24724" y="5367782"/>
            <a:ext cx="4322895" cy="275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90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2991</TotalTime>
  <Words>227</Words>
  <Application>Microsoft Macintosh PowerPoint</Application>
  <PresentationFormat>On-screen Show (4:3)</PresentationFormat>
  <Paragraphs>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Alex</dc:creator>
  <cp:lastModifiedBy>Alex Alex</cp:lastModifiedBy>
  <cp:revision>37</cp:revision>
  <dcterms:created xsi:type="dcterms:W3CDTF">2020-04-06T13:53:31Z</dcterms:created>
  <dcterms:modified xsi:type="dcterms:W3CDTF">2020-04-08T19:22:27Z</dcterms:modified>
</cp:coreProperties>
</file>