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8"/>
  </p:handoutMasterIdLst>
  <p:sldIdLst>
    <p:sldId id="271" r:id="rId3"/>
    <p:sldId id="270" r:id="rId4"/>
    <p:sldId id="26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6654" autoAdjust="0"/>
  </p:normalViewPr>
  <p:slideViewPr>
    <p:cSldViewPr snapToGrid="0" snapToObjects="1">
      <p:cViewPr>
        <p:scale>
          <a:sx n="70" d="100"/>
          <a:sy n="70" d="100"/>
        </p:scale>
        <p:origin x="-2117" y="-7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opkinsmedicine.org/sebin/r/p/DNA_000046710792_640.jpg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" y="350520"/>
            <a:ext cx="5783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Programming life 2016 - </a:t>
            </a:r>
            <a:r>
              <a:rPr lang="en-GB" sz="4400" dirty="0" err="1" smtClean="0"/>
              <a:t>Pantzerfaust</a:t>
            </a:r>
            <a:endParaRPr lang="nl-NL" sz="4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024" y="443125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Convergent evolution</a:t>
            </a:r>
          </a:p>
          <a:p>
            <a:pPr lvl="1"/>
            <a:r>
              <a:rPr lang="en-US" dirty="0" smtClean="0"/>
              <a:t>Smart selection of graphs</a:t>
            </a:r>
          </a:p>
          <a:p>
            <a:pPr lvl="1"/>
            <a:r>
              <a:rPr lang="en-US" dirty="0" smtClean="0"/>
              <a:t>Making use of the highlighting</a:t>
            </a:r>
          </a:p>
          <a:p>
            <a:pPr lvl="1"/>
            <a:r>
              <a:rPr lang="en-US" dirty="0" smtClean="0"/>
              <a:t>Possible, but difficult to find by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external resources</a:t>
            </a:r>
          </a:p>
          <a:p>
            <a:pPr lvl="1"/>
            <a:r>
              <a:rPr lang="en-US" dirty="0" smtClean="0"/>
              <a:t>Loose coupling of modules – easy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graphs</a:t>
            </a:r>
          </a:p>
          <a:p>
            <a:r>
              <a:rPr lang="en-US" dirty="0" smtClean="0"/>
              <a:t>Integration with phylogeny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Fast loading, smooth zooming</a:t>
            </a:r>
          </a:p>
          <a:p>
            <a:r>
              <a:rPr lang="en-US" dirty="0" smtClean="0"/>
              <a:t>Innovative visualization</a:t>
            </a:r>
          </a:p>
          <a:p>
            <a:pPr lvl="1"/>
            <a:r>
              <a:rPr lang="en-US" dirty="0" smtClean="0"/>
              <a:t>Realistic data presentation</a:t>
            </a:r>
          </a:p>
          <a:p>
            <a:r>
              <a:rPr lang="en-US" dirty="0" smtClean="0"/>
              <a:t>Ready for the big datasets?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integration with the needs of the end user</a:t>
            </a:r>
          </a:p>
          <a:p>
            <a:r>
              <a:rPr lang="en-GB" dirty="0"/>
              <a:t>Convergent </a:t>
            </a:r>
            <a:r>
              <a:rPr lang="en-GB" dirty="0" smtClean="0"/>
              <a:t>evolution</a:t>
            </a:r>
          </a:p>
          <a:p>
            <a:r>
              <a:rPr lang="en-GB" dirty="0" smtClean="0"/>
              <a:t>Automatically recognizing interesting parts of the data</a:t>
            </a:r>
          </a:p>
          <a:p>
            <a:r>
              <a:rPr lang="en-GB" dirty="0" smtClean="0"/>
              <a:t>Vertical-scaling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5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962" y="2219836"/>
            <a:ext cx="7106464" cy="857250"/>
          </a:xfrm>
        </p:spPr>
        <p:txBody>
          <a:bodyPr>
            <a:noAutofit/>
          </a:bodyPr>
          <a:lstStyle/>
          <a:p>
            <a:r>
              <a:rPr lang="en-GB" sz="8800" dirty="0" smtClean="0"/>
              <a:t>Questions?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8511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of the final product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</a:p>
          <a:p>
            <a:r>
              <a:rPr lang="en-GB" dirty="0" smtClean="0"/>
              <a:t>Demonstration next, demo video is more or less the same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 (1 – 9)</a:t>
            </a:r>
          </a:p>
          <a:p>
            <a:r>
              <a:rPr lang="en-GB" dirty="0" smtClean="0"/>
              <a:t>Strengths</a:t>
            </a:r>
          </a:p>
          <a:p>
            <a:r>
              <a:rPr lang="en-GB" dirty="0" smtClean="0"/>
              <a:t>Outlook</a:t>
            </a:r>
          </a:p>
          <a:p>
            <a:r>
              <a:rPr lang="en-GB" dirty="0" smtClean="0"/>
              <a:t>Demo</a:t>
            </a:r>
          </a:p>
          <a:p>
            <a:endParaRPr lang="en-GB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Interactively explore a sequence graph</a:t>
            </a:r>
          </a:p>
          <a:p>
            <a:pPr lvl="1"/>
            <a:r>
              <a:rPr lang="en-US" dirty="0" smtClean="0"/>
              <a:t>Highest level – nucleotide level</a:t>
            </a:r>
          </a:p>
          <a:p>
            <a:pPr lvl="1"/>
            <a:r>
              <a:rPr lang="en-US" dirty="0" smtClean="0"/>
              <a:t>Legend</a:t>
            </a:r>
          </a:p>
          <a:p>
            <a:pPr lvl="1"/>
            <a:r>
              <a:rPr lang="en-US" dirty="0" smtClean="0"/>
              <a:t>Search functionalities</a:t>
            </a:r>
          </a:p>
          <a:p>
            <a:pPr lvl="1"/>
            <a:r>
              <a:rPr lang="en-US" dirty="0" smtClean="0"/>
              <a:t>328 genomes </a:t>
            </a:r>
            <a:r>
              <a:rPr lang="en-US" dirty="0" smtClean="0"/>
              <a:t>easy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80" y="3494445"/>
            <a:ext cx="1499895" cy="13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40" y="3615026"/>
            <a:ext cx="2595789" cy="107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zooming</a:t>
            </a:r>
            <a:endParaRPr lang="en-US" dirty="0"/>
          </a:p>
          <a:p>
            <a:pPr lvl="1"/>
            <a:r>
              <a:rPr lang="en-US" dirty="0" smtClean="0"/>
              <a:t>Intuitive</a:t>
            </a:r>
          </a:p>
          <a:p>
            <a:pPr lvl="1"/>
            <a:r>
              <a:rPr lang="en-US" dirty="0" smtClean="0"/>
              <a:t>Meaningful sizing of nodes and edges</a:t>
            </a:r>
          </a:p>
          <a:p>
            <a:pPr lvl="1"/>
            <a:r>
              <a:rPr lang="en-US" dirty="0" smtClean="0"/>
              <a:t>Meaningful nodes in context</a:t>
            </a:r>
          </a:p>
          <a:p>
            <a:pPr lvl="1"/>
            <a:r>
              <a:rPr lang="en-US" dirty="0" smtClean="0"/>
              <a:t>Clickable nodes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91" y="3352801"/>
            <a:ext cx="3057202" cy="154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Evolutionary relationship</a:t>
            </a:r>
          </a:p>
          <a:p>
            <a:pPr lvl="1"/>
            <a:r>
              <a:rPr lang="en-US" sz="2000" dirty="0" smtClean="0"/>
              <a:t>Full integration with phylogenetic tree</a:t>
            </a:r>
          </a:p>
          <a:p>
            <a:pPr lvl="2"/>
            <a:r>
              <a:rPr lang="en-US" sz="2000" dirty="0" smtClean="0"/>
              <a:t>Selection device</a:t>
            </a:r>
          </a:p>
          <a:p>
            <a:pPr lvl="2"/>
            <a:r>
              <a:rPr lang="en-US" sz="2000" dirty="0" smtClean="0"/>
              <a:t>Highlighting</a:t>
            </a:r>
          </a:p>
          <a:p>
            <a:pPr lvl="1"/>
            <a:r>
              <a:rPr lang="en-US" sz="2000" dirty="0" smtClean="0"/>
              <a:t>Zoom-in on phylogenetic tree</a:t>
            </a:r>
          </a:p>
          <a:p>
            <a:pPr lvl="1"/>
            <a:r>
              <a:rPr lang="en-US" sz="2000" dirty="0" smtClean="0"/>
              <a:t>Phylogeny-based bubbles</a:t>
            </a:r>
          </a:p>
          <a:p>
            <a:pPr lvl="2"/>
            <a:r>
              <a:rPr lang="en-US" sz="2000" dirty="0" smtClean="0"/>
              <a:t>Group mutations based on evolutionary closeness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the context of gene annotations</a:t>
            </a:r>
          </a:p>
          <a:p>
            <a:pPr lvl="1"/>
            <a:r>
              <a:rPr lang="en-US" dirty="0" smtClean="0"/>
              <a:t>Annotations present for reference genome</a:t>
            </a:r>
          </a:p>
          <a:p>
            <a:pPr lvl="1"/>
            <a:r>
              <a:rPr lang="en-US" dirty="0" smtClean="0"/>
              <a:t>Searching functionalities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52" y="3363686"/>
            <a:ext cx="4947817" cy="104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representation of metadata</a:t>
            </a:r>
          </a:p>
          <a:p>
            <a:pPr lvl="1"/>
            <a:r>
              <a:rPr lang="en-US" dirty="0" smtClean="0"/>
              <a:t>Filter &amp; search options</a:t>
            </a:r>
          </a:p>
          <a:p>
            <a:pPr lvl="1"/>
            <a:r>
              <a:rPr lang="en-US" dirty="0" err="1" smtClean="0"/>
              <a:t>Heatmap</a:t>
            </a:r>
            <a:r>
              <a:rPr lang="en-US" dirty="0" smtClean="0"/>
              <a:t> for phylogeny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6" y="1838580"/>
            <a:ext cx="1639188" cy="322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encodings for classes of mutations</a:t>
            </a:r>
          </a:p>
          <a:p>
            <a:pPr lvl="1"/>
            <a:r>
              <a:rPr lang="en-GB" dirty="0"/>
              <a:t>In/del, point mutation, (straight </a:t>
            </a:r>
            <a:r>
              <a:rPr lang="en-GB" dirty="0" smtClean="0"/>
              <a:t>sequence – only point and </a:t>
            </a:r>
            <a:r>
              <a:rPr lang="en-GB" dirty="0" err="1" smtClean="0"/>
              <a:t>indel</a:t>
            </a:r>
            <a:r>
              <a:rPr lang="en-GB" dirty="0" smtClean="0"/>
              <a:t> mutations)</a:t>
            </a:r>
            <a:endParaRPr lang="en-GB" dirty="0"/>
          </a:p>
          <a:p>
            <a:pPr lvl="1"/>
            <a:r>
              <a:rPr lang="en-GB" dirty="0" err="1" smtClean="0"/>
              <a:t>Heatmap</a:t>
            </a:r>
            <a:r>
              <a:rPr lang="en-GB" dirty="0" smtClean="0"/>
              <a:t> under graph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080352"/>
            <a:ext cx="4902654" cy="189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part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mutations</a:t>
            </a:r>
          </a:p>
          <a:p>
            <a:pPr lvl="1"/>
            <a:r>
              <a:rPr lang="en-US" dirty="0" smtClean="0"/>
              <a:t>Together with the visuals</a:t>
            </a:r>
          </a:p>
          <a:p>
            <a:pPr lvl="1"/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67" y="2743200"/>
            <a:ext cx="6447843" cy="84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67" y="3844698"/>
            <a:ext cx="6447843" cy="41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255</Words>
  <Application>Microsoft Office PowerPoint</Application>
  <PresentationFormat>On-screen Show (16:9)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Overview</vt:lpstr>
      <vt:lpstr>Features – part 1</vt:lpstr>
      <vt:lpstr>Features – part 2</vt:lpstr>
      <vt:lpstr>Features – part 3</vt:lpstr>
      <vt:lpstr>Features – part 4</vt:lpstr>
      <vt:lpstr>Features – part 5</vt:lpstr>
      <vt:lpstr>Features – part 6</vt:lpstr>
      <vt:lpstr>Features – part 7</vt:lpstr>
      <vt:lpstr>Features – part 8</vt:lpstr>
      <vt:lpstr>Features – part 9</vt:lpstr>
      <vt:lpstr>Strengths</vt:lpstr>
      <vt:lpstr>Outlook</vt:lpstr>
      <vt:lpstr>Questions?</vt:lpstr>
      <vt:lpstr>Demonstration of the final product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Cas</cp:lastModifiedBy>
  <cp:revision>51</cp:revision>
  <dcterms:created xsi:type="dcterms:W3CDTF">2015-07-09T11:57:30Z</dcterms:created>
  <dcterms:modified xsi:type="dcterms:W3CDTF">2016-06-22T12:51:40Z</dcterms:modified>
</cp:coreProperties>
</file>