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58CE9-2003-4CBB-B40A-712E0A8F3074}" v="11" dt="2025-10-04T06:27:35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Kothari" userId="ae0e5468ea62c2a0" providerId="LiveId" clId="{95702E18-22E4-4321-A6FD-987AA5C74287}"/>
    <pc:docChg chg="undo custSel addSld modSld">
      <pc:chgData name="Gaurav Kothari" userId="ae0e5468ea62c2a0" providerId="LiveId" clId="{95702E18-22E4-4321-A6FD-987AA5C74287}" dt="2025-10-04T06:27:43.422" v="111" actId="12"/>
      <pc:docMkLst>
        <pc:docMk/>
      </pc:docMkLst>
      <pc:sldChg chg="modSp new mod">
        <pc:chgData name="Gaurav Kothari" userId="ae0e5468ea62c2a0" providerId="LiveId" clId="{95702E18-22E4-4321-A6FD-987AA5C74287}" dt="2025-10-04T06:19:38.787" v="21" actId="1076"/>
        <pc:sldMkLst>
          <pc:docMk/>
          <pc:sldMk cId="337034365" sldId="256"/>
        </pc:sldMkLst>
        <pc:spChg chg="mod">
          <ac:chgData name="Gaurav Kothari" userId="ae0e5468ea62c2a0" providerId="LiveId" clId="{95702E18-22E4-4321-A6FD-987AA5C74287}" dt="2025-10-04T06:19:38.787" v="21" actId="1076"/>
          <ac:spMkLst>
            <pc:docMk/>
            <pc:sldMk cId="337034365" sldId="256"/>
            <ac:spMk id="2" creationId="{50C72D26-9B68-BEB9-B5CB-FE78B84438E5}"/>
          </ac:spMkLst>
        </pc:spChg>
        <pc:spChg chg="mod">
          <ac:chgData name="Gaurav Kothari" userId="ae0e5468ea62c2a0" providerId="LiveId" clId="{95702E18-22E4-4321-A6FD-987AA5C74287}" dt="2025-10-04T06:19:34.406" v="20" actId="20577"/>
          <ac:spMkLst>
            <pc:docMk/>
            <pc:sldMk cId="337034365" sldId="256"/>
            <ac:spMk id="3" creationId="{DA6FD114-14AB-2957-D30D-0912071AF33C}"/>
          </ac:spMkLst>
        </pc:spChg>
      </pc:sldChg>
      <pc:sldChg chg="delSp modSp new mod">
        <pc:chgData name="Gaurav Kothari" userId="ae0e5468ea62c2a0" providerId="LiveId" clId="{95702E18-22E4-4321-A6FD-987AA5C74287}" dt="2025-10-04T06:20:13.439" v="35" actId="123"/>
        <pc:sldMkLst>
          <pc:docMk/>
          <pc:sldMk cId="3182295526" sldId="257"/>
        </pc:sldMkLst>
        <pc:spChg chg="del">
          <ac:chgData name="Gaurav Kothari" userId="ae0e5468ea62c2a0" providerId="LiveId" clId="{95702E18-22E4-4321-A6FD-987AA5C74287}" dt="2025-10-04T06:19:53.122" v="23" actId="478"/>
          <ac:spMkLst>
            <pc:docMk/>
            <pc:sldMk cId="3182295526" sldId="257"/>
            <ac:spMk id="2" creationId="{61242B20-4E79-1BE0-F44D-11E83323E032}"/>
          </ac:spMkLst>
        </pc:spChg>
        <pc:spChg chg="mod">
          <ac:chgData name="Gaurav Kothari" userId="ae0e5468ea62c2a0" providerId="LiveId" clId="{95702E18-22E4-4321-A6FD-987AA5C74287}" dt="2025-10-04T06:20:13.439" v="35" actId="123"/>
          <ac:spMkLst>
            <pc:docMk/>
            <pc:sldMk cId="3182295526" sldId="257"/>
            <ac:spMk id="3" creationId="{42BE84DD-7F78-0BBF-DA6E-8EB1F416A482}"/>
          </ac:spMkLst>
        </pc:spChg>
      </pc:sldChg>
      <pc:sldChg chg="modSp new mod">
        <pc:chgData name="Gaurav Kothari" userId="ae0e5468ea62c2a0" providerId="LiveId" clId="{95702E18-22E4-4321-A6FD-987AA5C74287}" dt="2025-10-04T06:21:58.818" v="63" actId="5793"/>
        <pc:sldMkLst>
          <pc:docMk/>
          <pc:sldMk cId="1815437479" sldId="258"/>
        </pc:sldMkLst>
        <pc:spChg chg="mod">
          <ac:chgData name="Gaurav Kothari" userId="ae0e5468ea62c2a0" providerId="LiveId" clId="{95702E18-22E4-4321-A6FD-987AA5C74287}" dt="2025-10-04T06:20:46.311" v="37"/>
          <ac:spMkLst>
            <pc:docMk/>
            <pc:sldMk cId="1815437479" sldId="258"/>
            <ac:spMk id="2" creationId="{44198814-F2AE-A93C-90D6-AD32F31208B6}"/>
          </ac:spMkLst>
        </pc:spChg>
        <pc:spChg chg="mod">
          <ac:chgData name="Gaurav Kothari" userId="ae0e5468ea62c2a0" providerId="LiveId" clId="{95702E18-22E4-4321-A6FD-987AA5C74287}" dt="2025-10-04T06:21:58.818" v="63" actId="5793"/>
          <ac:spMkLst>
            <pc:docMk/>
            <pc:sldMk cId="1815437479" sldId="258"/>
            <ac:spMk id="3" creationId="{7B8E810D-76DC-54D6-40B7-C2C1F7F3AEDE}"/>
          </ac:spMkLst>
        </pc:spChg>
      </pc:sldChg>
      <pc:sldChg chg="addSp delSp modSp new mod">
        <pc:chgData name="Gaurav Kothari" userId="ae0e5468ea62c2a0" providerId="LiveId" clId="{95702E18-22E4-4321-A6FD-987AA5C74287}" dt="2025-10-04T06:26:28.689" v="105" actId="113"/>
        <pc:sldMkLst>
          <pc:docMk/>
          <pc:sldMk cId="3938631395" sldId="259"/>
        </pc:sldMkLst>
        <pc:spChg chg="mod">
          <ac:chgData name="Gaurav Kothari" userId="ae0e5468ea62c2a0" providerId="LiveId" clId="{95702E18-22E4-4321-A6FD-987AA5C74287}" dt="2025-10-04T06:25:20.854" v="96" actId="403"/>
          <ac:spMkLst>
            <pc:docMk/>
            <pc:sldMk cId="3938631395" sldId="259"/>
            <ac:spMk id="2" creationId="{484BD775-38A4-4C1C-B1BB-EE0CF9903276}"/>
          </ac:spMkLst>
        </pc:spChg>
        <pc:spChg chg="del">
          <ac:chgData name="Gaurav Kothari" userId="ae0e5468ea62c2a0" providerId="LiveId" clId="{95702E18-22E4-4321-A6FD-987AA5C74287}" dt="2025-10-04T06:24:01.083" v="66"/>
          <ac:spMkLst>
            <pc:docMk/>
            <pc:sldMk cId="3938631395" sldId="259"/>
            <ac:spMk id="3" creationId="{B085C3C7-674F-854B-6999-A9DD4FDE61AB}"/>
          </ac:spMkLst>
        </pc:spChg>
        <pc:spChg chg="add del mod">
          <ac:chgData name="Gaurav Kothari" userId="ae0e5468ea62c2a0" providerId="LiveId" clId="{95702E18-22E4-4321-A6FD-987AA5C74287}" dt="2025-10-04T06:24:14.753" v="70"/>
          <ac:spMkLst>
            <pc:docMk/>
            <pc:sldMk cId="3938631395" sldId="259"/>
            <ac:spMk id="5" creationId="{F889B7ED-B532-AC1B-9669-6BCEDF29235F}"/>
          </ac:spMkLst>
        </pc:spChg>
        <pc:graphicFrameChg chg="add mod modGraphic">
          <ac:chgData name="Gaurav Kothari" userId="ae0e5468ea62c2a0" providerId="LiveId" clId="{95702E18-22E4-4321-A6FD-987AA5C74287}" dt="2025-10-04T06:26:28.689" v="105" actId="113"/>
          <ac:graphicFrameMkLst>
            <pc:docMk/>
            <pc:sldMk cId="3938631395" sldId="259"/>
            <ac:graphicFrameMk id="4" creationId="{EEFA58A3-33D2-C6A7-3CC6-34C816D0D318}"/>
          </ac:graphicFrameMkLst>
        </pc:graphicFrameChg>
      </pc:sldChg>
      <pc:sldChg chg="modSp new mod">
        <pc:chgData name="Gaurav Kothari" userId="ae0e5468ea62c2a0" providerId="LiveId" clId="{95702E18-22E4-4321-A6FD-987AA5C74287}" dt="2025-10-04T06:27:43.422" v="111" actId="12"/>
        <pc:sldMkLst>
          <pc:docMk/>
          <pc:sldMk cId="992427833" sldId="260"/>
        </pc:sldMkLst>
        <pc:spChg chg="mod">
          <ac:chgData name="Gaurav Kothari" userId="ae0e5468ea62c2a0" providerId="LiveId" clId="{95702E18-22E4-4321-A6FD-987AA5C74287}" dt="2025-10-04T06:27:26.751" v="107"/>
          <ac:spMkLst>
            <pc:docMk/>
            <pc:sldMk cId="992427833" sldId="260"/>
            <ac:spMk id="2" creationId="{7881C001-61FF-D239-7D7E-1D67A43FB721}"/>
          </ac:spMkLst>
        </pc:spChg>
        <pc:spChg chg="mod">
          <ac:chgData name="Gaurav Kothari" userId="ae0e5468ea62c2a0" providerId="LiveId" clId="{95702E18-22E4-4321-A6FD-987AA5C74287}" dt="2025-10-04T06:27:43.422" v="111" actId="12"/>
          <ac:spMkLst>
            <pc:docMk/>
            <pc:sldMk cId="992427833" sldId="260"/>
            <ac:spMk id="3" creationId="{EBA1D130-08B9-10C0-5E03-5645047BE0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4178-B7D1-0B47-02E2-C2241C68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6D447-5F43-A835-5FE0-D1B704FA5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EEAC3-85A1-ACAF-2EE9-B23A8456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DC7B-7669-4DEA-B0A4-561047F0818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926A-4D48-1BC4-3E09-69E2A89C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8435-BE70-B8BA-1B90-A7E62223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8823-1195-4387-BC9F-DCC44394D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BB61-FBAC-BDE3-06D2-FC637633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3229A-FDB2-A25C-5EF2-4CC077F46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3F3B-1810-6783-80B4-FC756869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DC7B-7669-4DEA-B0A4-561047F0818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172C-ED9E-C1D5-04D5-FA47E57F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A191-1C9C-3687-10E3-36696267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8823-1195-4387-BC9F-DCC44394D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5180B-9721-B14E-F022-E1B94F089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69504-8A63-2305-34D4-27FD2D37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3239-FB67-D182-2EC6-27C6361E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DC7B-7669-4DEA-B0A4-561047F0818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183F-5ED8-26B2-A386-F02D152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1AFD3-C1D7-88C5-42CF-5DBDF73D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8823-1195-4387-BC9F-DCC44394D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7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0632-23F3-D4A6-B84E-9010615C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EC67-5D33-E961-CA9B-34AC4BE0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7B51-C7EE-516D-C976-8F239000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DC7B-7669-4DEA-B0A4-561047F0818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337B-B233-107D-5DDB-BBBA3137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E54CF-3140-07D8-DAE0-CBFB3F6A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8823-1195-4387-BC9F-DCC44394D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2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C548-816A-54A0-B06F-518B6444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7EAF-BF86-A34A-90D2-801FBD68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44C9-C05F-5AD3-F130-2252567F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DC7B-7669-4DEA-B0A4-561047F0818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FEC7F-8728-25C2-8256-A8C6A9AC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1C57-0303-A5F1-CFCE-6B171528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8823-1195-4387-BC9F-DCC44394D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5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CC4C-DD69-F54A-5332-58EEA7AC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B22F-C532-7570-3282-74DC8BC9F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49BF1-A648-FE4D-D511-B802490CE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4A182-2ABF-ED81-6A61-D5F6F5CA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DC7B-7669-4DEA-B0A4-561047F0818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D2BA8-C297-209B-C6E6-C8A5996B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4936D-E550-FFA0-E2E4-F70C1F43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8823-1195-4387-BC9F-DCC44394D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2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3012-A291-423A-B0D1-70172452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77C8-DFBF-70A8-49BF-8436B05D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1542C-74B5-B287-1C87-5104163D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08EE1-6CBE-3B34-B089-2CF9E74D5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9CC51-71B4-E7D1-10C9-DD89360D6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788FB-AC36-4471-63CD-363D1475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DC7B-7669-4DEA-B0A4-561047F0818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43AA6-FCFC-AFAC-3853-8C9F2D0A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F2E9B-089D-D8E0-6358-AEAA24A2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8823-1195-4387-BC9F-DCC44394D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4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29E0-8A43-F76E-3178-ED7D5C54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76CC7-A673-90D2-6ABA-987FBB0B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DC7B-7669-4DEA-B0A4-561047F0818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7FB22-070A-E310-7A56-4F1EA3C6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0EA6B-F66D-166D-5806-13715CD2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8823-1195-4387-BC9F-DCC44394D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024D5-E201-E51C-F44B-D224E106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DC7B-7669-4DEA-B0A4-561047F0818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6D75C-15FF-5500-F1D0-2ACC997E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772C-AC77-02E7-8D0B-FC83B064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8823-1195-4387-BC9F-DCC44394D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1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4A9A-5922-E90D-0AE2-F16CC44B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535C-7449-B25D-B9F1-C2932C8A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6FFCD-FF38-89D1-BE23-8DEC19654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B8D89-C86F-6FD0-09DB-6DF8CADF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DC7B-7669-4DEA-B0A4-561047F0818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0D40-3C01-7957-2D51-79B9524F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C228C-EB19-517B-F93D-E102B740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8823-1195-4387-BC9F-DCC44394D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2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3D1A-4D60-EEBB-66F2-05D20F68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0BD21-C094-CFF2-833D-3AA500A9C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C381D-0D79-1089-843D-FC889934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C3FAB-4935-3A85-A6DB-552A1B09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DC7B-7669-4DEA-B0A4-561047F0818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4B164-4E34-CE4B-22E7-F3BD368B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92DC0-9886-E719-FB8C-1CE220ED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F8823-1195-4387-BC9F-DCC44394D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2300C-F1A7-9C5B-F1BD-AABA37A1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971B0-756E-3DB5-7B66-836E3E67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B6D4-36F2-E72D-B63C-24414B27B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56DC7B-7669-4DEA-B0A4-561047F0818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B613-5F9F-93B7-40F9-1D7ADB253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922F-3E66-83D5-6C21-03ABA526B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F8823-1195-4387-BC9F-DCC44394D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2D26-9B68-BEB9-B5CB-FE78B8443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0996"/>
            <a:ext cx="9144000" cy="1149535"/>
          </a:xfrm>
        </p:spPr>
        <p:txBody>
          <a:bodyPr/>
          <a:lstStyle/>
          <a:p>
            <a:r>
              <a:rPr lang="en-US" dirty="0"/>
              <a:t>Inheritance Using Hibernate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FD114-14AB-2957-D30D-0912071AF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381" y="1988287"/>
            <a:ext cx="10940903" cy="4348717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Inheritance in Hibernate is a mechanism that allows you to </a:t>
            </a:r>
            <a:r>
              <a:rPr lang="en-US" sz="3600" b="1" dirty="0"/>
              <a:t>map an object-oriented inheritance hierarchy</a:t>
            </a:r>
            <a:r>
              <a:rPr lang="en-US" sz="3600" dirty="0"/>
              <a:t> (from Java classes) to </a:t>
            </a:r>
            <a:r>
              <a:rPr lang="en-US" sz="3600" b="1" dirty="0"/>
              <a:t>relational database tables</a:t>
            </a:r>
            <a:r>
              <a:rPr lang="en-US" sz="3600" dirty="0"/>
              <a:t>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In Object-Oriented Programming (OOP), inheritance allows one class (child/subclass) to </a:t>
            </a:r>
            <a:r>
              <a:rPr lang="en-US" sz="3600" b="1" dirty="0"/>
              <a:t>inherit properties and behaviors</a:t>
            </a:r>
            <a:r>
              <a:rPr lang="en-US" sz="3600" dirty="0"/>
              <a:t> from another class (parent/superclass).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03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84DD-7F78-0BBF-DA6E-8EB1F416A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283828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However, relational databases </a:t>
            </a:r>
            <a:r>
              <a:rPr lang="en-US" sz="3600" b="1" dirty="0"/>
              <a:t>don’t support inheritance</a:t>
            </a:r>
            <a:r>
              <a:rPr lang="en-US" sz="3600" dirty="0"/>
              <a:t> directly — they store data in tables with rows and columns.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To solve this mismatch, </a:t>
            </a:r>
            <a:r>
              <a:rPr lang="en-US" sz="3600" b="1" dirty="0"/>
              <a:t>Hibernate</a:t>
            </a:r>
            <a:r>
              <a:rPr lang="en-US" sz="3600" dirty="0"/>
              <a:t> provides different strategies to map inheritance structures to database tables.</a:t>
            </a:r>
          </a:p>
        </p:txBody>
      </p:sp>
    </p:spTree>
    <p:extLst>
      <p:ext uri="{BB962C8B-B14F-4D97-AF65-F5344CB8AC3E}">
        <p14:creationId xmlns:p14="http://schemas.microsoft.com/office/powerpoint/2010/main" val="318229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8814-F2AE-A93C-90D6-AD32F312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Hibernate Handles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E810D-76DC-54D6-40B7-C2C1F7F3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Hibernate supports </a:t>
            </a:r>
            <a:r>
              <a:rPr lang="en-US" b="1" dirty="0"/>
              <a:t>three main inheritance mapping strategies</a:t>
            </a:r>
            <a:r>
              <a:rPr lang="en-US" dirty="0"/>
              <a:t>, defined by the annotation:</a:t>
            </a:r>
          </a:p>
          <a:p>
            <a:pPr marL="0" indent="0" algn="just">
              <a:buNone/>
            </a:pPr>
            <a:r>
              <a:rPr lang="en-US" dirty="0"/>
              <a:t>	@Inheritance(strategy = </a:t>
            </a:r>
            <a:r>
              <a:rPr lang="en-US" dirty="0" err="1"/>
              <a:t>InheritanceType</a:t>
            </a:r>
            <a:r>
              <a:rPr lang="en-US" dirty="0"/>
              <a:t>.&lt;TYPE&gt;)</a:t>
            </a:r>
          </a:p>
          <a:p>
            <a:pPr marL="0" indent="0" algn="just">
              <a:buNone/>
            </a:pPr>
            <a:r>
              <a:rPr lang="en-US" dirty="0"/>
              <a:t>	Where &lt;TYPE&gt; can be one of:</a:t>
            </a:r>
          </a:p>
          <a:p>
            <a:pPr lvl="3" algn="just"/>
            <a:r>
              <a:rPr lang="en-US" sz="2400" dirty="0"/>
              <a:t>SINGLE_TABLE</a:t>
            </a:r>
          </a:p>
          <a:p>
            <a:pPr lvl="3" algn="just"/>
            <a:r>
              <a:rPr lang="en-US" sz="2400" dirty="0"/>
              <a:t>TABLE_PER_CLASS</a:t>
            </a:r>
          </a:p>
          <a:p>
            <a:pPr lvl="3" algn="just"/>
            <a:r>
              <a:rPr lang="en-US" sz="2400" dirty="0"/>
              <a:t>JOINED</a:t>
            </a:r>
          </a:p>
          <a:p>
            <a:pPr marL="1371600" lvl="3" indent="0" algn="just">
              <a:buNone/>
            </a:pPr>
            <a:endParaRPr lang="en-US" sz="2400" dirty="0"/>
          </a:p>
          <a:p>
            <a:pPr algn="just"/>
            <a:r>
              <a:rPr lang="en-US" dirty="0"/>
              <a:t>Optionally, Hibernate also allows a </a:t>
            </a:r>
            <a:r>
              <a:rPr lang="en-US" b="1" dirty="0"/>
              <a:t>discriminator column</a:t>
            </a:r>
            <a:r>
              <a:rPr lang="en-US" dirty="0"/>
              <a:t> (for SINGLE_TABLE) to differentiate between subclass records.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3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D775-38A4-4C1C-B1BB-EE0CF990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6008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en-US" sz="3600" dirty="0"/>
            </a:br>
            <a:r>
              <a:rPr lang="en-US" dirty="0"/>
              <a:t>Types of Inheritance Strategies in Hibernate </a:t>
            </a:r>
            <a:br>
              <a:rPr lang="en-US" dirty="0"/>
            </a:br>
            <a:br>
              <a:rPr lang="en-US" sz="3600" dirty="0"/>
            </a:br>
            <a:r>
              <a:rPr lang="en-US" altLang="en-US" sz="2800" dirty="0" err="1">
                <a:latin typeface="Arial" panose="020B0604020202020204" pitchFamily="34" charset="0"/>
              </a:rPr>
              <a:t>Hibernate</a:t>
            </a:r>
            <a:r>
              <a:rPr lang="en-US" altLang="en-US" sz="2800" dirty="0">
                <a:latin typeface="Arial" panose="020B0604020202020204" pitchFamily="34" charset="0"/>
              </a:rPr>
              <a:t> supports </a:t>
            </a:r>
            <a:r>
              <a:rPr lang="en-US" altLang="en-US" sz="2800" b="1" dirty="0">
                <a:latin typeface="Arial" panose="020B0604020202020204" pitchFamily="34" charset="0"/>
              </a:rPr>
              <a:t>three main inheritance mapping strategies</a:t>
            </a:r>
            <a:r>
              <a:rPr lang="en-US" altLang="en-US" sz="2800" dirty="0">
                <a:latin typeface="Arial" panose="020B0604020202020204" pitchFamily="34" charset="0"/>
              </a:rPr>
              <a:t> (defined by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@Inheritance(strategy = ...)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br>
              <a:rPr lang="en-US" altLang="en-US" sz="2800" dirty="0">
                <a:latin typeface="Arial" panose="020B0604020202020204" pitchFamily="34" charset="0"/>
              </a:rPr>
            </a:br>
            <a:br>
              <a:rPr lang="en-US" altLang="en-US" sz="2800" dirty="0">
                <a:latin typeface="Arial" panose="020B0604020202020204" pitchFamily="34" charset="0"/>
              </a:rPr>
            </a:b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FA58A3-33D2-C6A7-3CC6-34C816D0D3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046989"/>
              </p:ext>
            </p:extLst>
          </p:nvPr>
        </p:nvGraphicFramePr>
        <p:xfrm>
          <a:off x="838199" y="2721133"/>
          <a:ext cx="10687494" cy="3771743"/>
        </p:xfrm>
        <a:graphic>
          <a:graphicData uri="http://schemas.openxmlformats.org/drawingml/2006/table">
            <a:tbl>
              <a:tblPr/>
              <a:tblGrid>
                <a:gridCol w="3562498">
                  <a:extLst>
                    <a:ext uri="{9D8B030D-6E8A-4147-A177-3AD203B41FA5}">
                      <a16:colId xmlns:a16="http://schemas.microsoft.com/office/drawing/2014/main" val="3133172079"/>
                    </a:ext>
                  </a:extLst>
                </a:gridCol>
                <a:gridCol w="3562498">
                  <a:extLst>
                    <a:ext uri="{9D8B030D-6E8A-4147-A177-3AD203B41FA5}">
                      <a16:colId xmlns:a16="http://schemas.microsoft.com/office/drawing/2014/main" val="2099489141"/>
                    </a:ext>
                  </a:extLst>
                </a:gridCol>
                <a:gridCol w="3562498">
                  <a:extLst>
                    <a:ext uri="{9D8B030D-6E8A-4147-A177-3AD203B41FA5}">
                      <a16:colId xmlns:a16="http://schemas.microsoft.com/office/drawing/2014/main" val="3681673239"/>
                    </a:ext>
                  </a:extLst>
                </a:gridCol>
              </a:tblGrid>
              <a:tr h="538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Strategy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Annotation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74862"/>
                  </a:ext>
                </a:extLst>
              </a:tr>
              <a:tr h="942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1️⃣ Single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</a:rPr>
                        <a:t>InheritanceType.SINGLE_TABLE</a:t>
                      </a:r>
                      <a:endParaRPr lang="en-US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All classes (parent + subclasses) are stored in </a:t>
                      </a:r>
                      <a:r>
                        <a:rPr lang="en-US" b="1"/>
                        <a:t>one table</a:t>
                      </a:r>
                      <a:r>
                        <a:rPr lang="en-US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118394"/>
                  </a:ext>
                </a:extLst>
              </a:tr>
              <a:tr h="13470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2️⃣ Joined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</a:rPr>
                        <a:t>InheritanceType.JOINED</a:t>
                      </a:r>
                      <a:endParaRPr lang="en-US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Each subclass has its own table, joined to the parent by a </a:t>
                      </a:r>
                      <a:r>
                        <a:rPr lang="en-US" b="1" dirty="0"/>
                        <a:t>foreign key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977396"/>
                  </a:ext>
                </a:extLst>
              </a:tr>
              <a:tr h="942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3️⃣ Table per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</a:rPr>
                        <a:t>InheritanceType.TABLE_PER_CLASS</a:t>
                      </a:r>
                      <a:endParaRPr lang="en-US" sz="1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Each subclass has its own table with </a:t>
                      </a:r>
                      <a:r>
                        <a:rPr lang="en-US" b="1" dirty="0"/>
                        <a:t>duplicated parent fields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86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63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C001-61FF-D239-7D7E-1D67A43F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D130-08B9-10C0-5E03-5645047BE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Hibernate provides flexible inheritance strategies to fit different application and database design needs: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/>
              <a:t>SINGLE_TABLE</a:t>
            </a:r>
            <a:r>
              <a:rPr lang="en-US" dirty="0"/>
              <a:t> → for simplicity and performance.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/>
              <a:t>JOINED</a:t>
            </a:r>
            <a:r>
              <a:rPr lang="en-US" dirty="0"/>
              <a:t> → for normalized schema and clarity.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/>
              <a:t>TABLE_PER_CLASS</a:t>
            </a:r>
            <a:r>
              <a:rPr lang="en-US" dirty="0"/>
              <a:t> → when subclasses are independent entities.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2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Arial Unicode MS</vt:lpstr>
      <vt:lpstr>Courier New</vt:lpstr>
      <vt:lpstr>Office Theme</vt:lpstr>
      <vt:lpstr>Inheritance Using Hibernate</vt:lpstr>
      <vt:lpstr>PowerPoint Presentation</vt:lpstr>
      <vt:lpstr>How Hibernate Handles Inheritance</vt:lpstr>
      <vt:lpstr> Types of Inheritance Strategies in Hibernate   Hibernate supports three main inheritance mapping strategies (defined by @Inheritance(strategy = ...)):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Kothari</dc:creator>
  <cp:lastModifiedBy>Gaurav Kothari</cp:lastModifiedBy>
  <cp:revision>1</cp:revision>
  <dcterms:created xsi:type="dcterms:W3CDTF">2025-10-04T06:16:46Z</dcterms:created>
  <dcterms:modified xsi:type="dcterms:W3CDTF">2025-10-04T06:27:45Z</dcterms:modified>
</cp:coreProperties>
</file>