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9" d="100"/>
          <a:sy n="69" d="100"/>
        </p:scale>
        <p:origin x="540"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BA7FE-9D39-87A5-E09E-B5475B0472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F642336-03EB-5682-AF21-66BB9D18B2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A2EAAB-8BDB-BFB7-090F-098F39B0A557}"/>
              </a:ext>
            </a:extLst>
          </p:cNvPr>
          <p:cNvSpPr>
            <a:spLocks noGrp="1"/>
          </p:cNvSpPr>
          <p:nvPr>
            <p:ph type="dt" sz="half" idx="10"/>
          </p:nvPr>
        </p:nvSpPr>
        <p:spPr/>
        <p:txBody>
          <a:bodyPr/>
          <a:lstStyle/>
          <a:p>
            <a:fld id="{96BDF78D-63C7-4142-91D1-853BCA9DCE4F}" type="datetimeFigureOut">
              <a:rPr lang="en-US" smtClean="0"/>
              <a:t>9/18/2025</a:t>
            </a:fld>
            <a:endParaRPr lang="en-US"/>
          </a:p>
        </p:txBody>
      </p:sp>
      <p:sp>
        <p:nvSpPr>
          <p:cNvPr id="5" name="Footer Placeholder 4">
            <a:extLst>
              <a:ext uri="{FF2B5EF4-FFF2-40B4-BE49-F238E27FC236}">
                <a16:creationId xmlns:a16="http://schemas.microsoft.com/office/drawing/2014/main" id="{3C233019-4BE6-990C-6BA9-3A8E66099B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7803D4-5BC2-8BE0-5EED-3C48DC69176F}"/>
              </a:ext>
            </a:extLst>
          </p:cNvPr>
          <p:cNvSpPr>
            <a:spLocks noGrp="1"/>
          </p:cNvSpPr>
          <p:nvPr>
            <p:ph type="sldNum" sz="quarter" idx="12"/>
          </p:nvPr>
        </p:nvSpPr>
        <p:spPr/>
        <p:txBody>
          <a:bodyPr/>
          <a:lstStyle/>
          <a:p>
            <a:fld id="{303BFA9A-C177-49DA-BB18-6B59FA3B7155}" type="slidenum">
              <a:rPr lang="en-US" smtClean="0"/>
              <a:t>‹#›</a:t>
            </a:fld>
            <a:endParaRPr lang="en-US"/>
          </a:p>
        </p:txBody>
      </p:sp>
    </p:spTree>
    <p:extLst>
      <p:ext uri="{BB962C8B-B14F-4D97-AF65-F5344CB8AC3E}">
        <p14:creationId xmlns:p14="http://schemas.microsoft.com/office/powerpoint/2010/main" val="2735436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7B80E-7E2B-1D1E-D6D3-79A55223228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7F23A1-1206-8BB0-A77D-9CC1356D13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4330CA-EAA4-732F-1EF2-7973C974C7C7}"/>
              </a:ext>
            </a:extLst>
          </p:cNvPr>
          <p:cNvSpPr>
            <a:spLocks noGrp="1"/>
          </p:cNvSpPr>
          <p:nvPr>
            <p:ph type="dt" sz="half" idx="10"/>
          </p:nvPr>
        </p:nvSpPr>
        <p:spPr/>
        <p:txBody>
          <a:bodyPr/>
          <a:lstStyle/>
          <a:p>
            <a:fld id="{96BDF78D-63C7-4142-91D1-853BCA9DCE4F}" type="datetimeFigureOut">
              <a:rPr lang="en-US" smtClean="0"/>
              <a:t>9/18/2025</a:t>
            </a:fld>
            <a:endParaRPr lang="en-US"/>
          </a:p>
        </p:txBody>
      </p:sp>
      <p:sp>
        <p:nvSpPr>
          <p:cNvPr id="5" name="Footer Placeholder 4">
            <a:extLst>
              <a:ext uri="{FF2B5EF4-FFF2-40B4-BE49-F238E27FC236}">
                <a16:creationId xmlns:a16="http://schemas.microsoft.com/office/drawing/2014/main" id="{19714336-E71F-FFC9-6E92-42B1D390E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9C1E2A-C8A8-8D81-24ED-F71880BCBE32}"/>
              </a:ext>
            </a:extLst>
          </p:cNvPr>
          <p:cNvSpPr>
            <a:spLocks noGrp="1"/>
          </p:cNvSpPr>
          <p:nvPr>
            <p:ph type="sldNum" sz="quarter" idx="12"/>
          </p:nvPr>
        </p:nvSpPr>
        <p:spPr/>
        <p:txBody>
          <a:bodyPr/>
          <a:lstStyle/>
          <a:p>
            <a:fld id="{303BFA9A-C177-49DA-BB18-6B59FA3B7155}" type="slidenum">
              <a:rPr lang="en-US" smtClean="0"/>
              <a:t>‹#›</a:t>
            </a:fld>
            <a:endParaRPr lang="en-US"/>
          </a:p>
        </p:txBody>
      </p:sp>
    </p:spTree>
    <p:extLst>
      <p:ext uri="{BB962C8B-B14F-4D97-AF65-F5344CB8AC3E}">
        <p14:creationId xmlns:p14="http://schemas.microsoft.com/office/powerpoint/2010/main" val="3064380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5AAD53-AC37-F2BD-C8EE-A456A24E0C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B1B3129-9887-07DD-AC16-BE75AEFE21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ECA15F-3BC9-B368-F3BF-8BF619801E26}"/>
              </a:ext>
            </a:extLst>
          </p:cNvPr>
          <p:cNvSpPr>
            <a:spLocks noGrp="1"/>
          </p:cNvSpPr>
          <p:nvPr>
            <p:ph type="dt" sz="half" idx="10"/>
          </p:nvPr>
        </p:nvSpPr>
        <p:spPr/>
        <p:txBody>
          <a:bodyPr/>
          <a:lstStyle/>
          <a:p>
            <a:fld id="{96BDF78D-63C7-4142-91D1-853BCA9DCE4F}" type="datetimeFigureOut">
              <a:rPr lang="en-US" smtClean="0"/>
              <a:t>9/18/2025</a:t>
            </a:fld>
            <a:endParaRPr lang="en-US"/>
          </a:p>
        </p:txBody>
      </p:sp>
      <p:sp>
        <p:nvSpPr>
          <p:cNvPr id="5" name="Footer Placeholder 4">
            <a:extLst>
              <a:ext uri="{FF2B5EF4-FFF2-40B4-BE49-F238E27FC236}">
                <a16:creationId xmlns:a16="http://schemas.microsoft.com/office/drawing/2014/main" id="{7D8779C2-76CB-36A7-EE69-C74F272C74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DD1682-B4EB-EA59-CFB1-8B74223882C2}"/>
              </a:ext>
            </a:extLst>
          </p:cNvPr>
          <p:cNvSpPr>
            <a:spLocks noGrp="1"/>
          </p:cNvSpPr>
          <p:nvPr>
            <p:ph type="sldNum" sz="quarter" idx="12"/>
          </p:nvPr>
        </p:nvSpPr>
        <p:spPr/>
        <p:txBody>
          <a:bodyPr/>
          <a:lstStyle/>
          <a:p>
            <a:fld id="{303BFA9A-C177-49DA-BB18-6B59FA3B7155}" type="slidenum">
              <a:rPr lang="en-US" smtClean="0"/>
              <a:t>‹#›</a:t>
            </a:fld>
            <a:endParaRPr lang="en-US"/>
          </a:p>
        </p:txBody>
      </p:sp>
    </p:spTree>
    <p:extLst>
      <p:ext uri="{BB962C8B-B14F-4D97-AF65-F5344CB8AC3E}">
        <p14:creationId xmlns:p14="http://schemas.microsoft.com/office/powerpoint/2010/main" val="2504910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7CA14-CDF0-D9D5-6D1C-D60EA47E37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6681D5-893E-D1A5-5D7D-33CC814E90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20AE5C-E1C2-C0CD-F093-129DD0AD5BE9}"/>
              </a:ext>
            </a:extLst>
          </p:cNvPr>
          <p:cNvSpPr>
            <a:spLocks noGrp="1"/>
          </p:cNvSpPr>
          <p:nvPr>
            <p:ph type="dt" sz="half" idx="10"/>
          </p:nvPr>
        </p:nvSpPr>
        <p:spPr/>
        <p:txBody>
          <a:bodyPr/>
          <a:lstStyle/>
          <a:p>
            <a:fld id="{96BDF78D-63C7-4142-91D1-853BCA9DCE4F}" type="datetimeFigureOut">
              <a:rPr lang="en-US" smtClean="0"/>
              <a:t>9/18/2025</a:t>
            </a:fld>
            <a:endParaRPr lang="en-US"/>
          </a:p>
        </p:txBody>
      </p:sp>
      <p:sp>
        <p:nvSpPr>
          <p:cNvPr id="5" name="Footer Placeholder 4">
            <a:extLst>
              <a:ext uri="{FF2B5EF4-FFF2-40B4-BE49-F238E27FC236}">
                <a16:creationId xmlns:a16="http://schemas.microsoft.com/office/drawing/2014/main" id="{E73F8729-3D87-9A92-FCE3-57FB2158B1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3743C3-B83B-77AD-1207-5805AF691B4E}"/>
              </a:ext>
            </a:extLst>
          </p:cNvPr>
          <p:cNvSpPr>
            <a:spLocks noGrp="1"/>
          </p:cNvSpPr>
          <p:nvPr>
            <p:ph type="sldNum" sz="quarter" idx="12"/>
          </p:nvPr>
        </p:nvSpPr>
        <p:spPr/>
        <p:txBody>
          <a:bodyPr/>
          <a:lstStyle/>
          <a:p>
            <a:fld id="{303BFA9A-C177-49DA-BB18-6B59FA3B7155}" type="slidenum">
              <a:rPr lang="en-US" smtClean="0"/>
              <a:t>‹#›</a:t>
            </a:fld>
            <a:endParaRPr lang="en-US"/>
          </a:p>
        </p:txBody>
      </p:sp>
    </p:spTree>
    <p:extLst>
      <p:ext uri="{BB962C8B-B14F-4D97-AF65-F5344CB8AC3E}">
        <p14:creationId xmlns:p14="http://schemas.microsoft.com/office/powerpoint/2010/main" val="1633057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0F813-1401-6754-5D64-44A9A4BDC8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47C0D6A-7661-F503-5757-7C9D44DE4E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F42032-5FCC-400F-A600-7AB11186DD55}"/>
              </a:ext>
            </a:extLst>
          </p:cNvPr>
          <p:cNvSpPr>
            <a:spLocks noGrp="1"/>
          </p:cNvSpPr>
          <p:nvPr>
            <p:ph type="dt" sz="half" idx="10"/>
          </p:nvPr>
        </p:nvSpPr>
        <p:spPr/>
        <p:txBody>
          <a:bodyPr/>
          <a:lstStyle/>
          <a:p>
            <a:fld id="{96BDF78D-63C7-4142-91D1-853BCA9DCE4F}" type="datetimeFigureOut">
              <a:rPr lang="en-US" smtClean="0"/>
              <a:t>9/18/2025</a:t>
            </a:fld>
            <a:endParaRPr lang="en-US"/>
          </a:p>
        </p:txBody>
      </p:sp>
      <p:sp>
        <p:nvSpPr>
          <p:cNvPr id="5" name="Footer Placeholder 4">
            <a:extLst>
              <a:ext uri="{FF2B5EF4-FFF2-40B4-BE49-F238E27FC236}">
                <a16:creationId xmlns:a16="http://schemas.microsoft.com/office/drawing/2014/main" id="{12A84CCE-1D84-4D41-1622-A24FE14108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1839D7-7B1A-4E05-0B84-3EB37991C050}"/>
              </a:ext>
            </a:extLst>
          </p:cNvPr>
          <p:cNvSpPr>
            <a:spLocks noGrp="1"/>
          </p:cNvSpPr>
          <p:nvPr>
            <p:ph type="sldNum" sz="quarter" idx="12"/>
          </p:nvPr>
        </p:nvSpPr>
        <p:spPr/>
        <p:txBody>
          <a:bodyPr/>
          <a:lstStyle/>
          <a:p>
            <a:fld id="{303BFA9A-C177-49DA-BB18-6B59FA3B7155}" type="slidenum">
              <a:rPr lang="en-US" smtClean="0"/>
              <a:t>‹#›</a:t>
            </a:fld>
            <a:endParaRPr lang="en-US"/>
          </a:p>
        </p:txBody>
      </p:sp>
    </p:spTree>
    <p:extLst>
      <p:ext uri="{BB962C8B-B14F-4D97-AF65-F5344CB8AC3E}">
        <p14:creationId xmlns:p14="http://schemas.microsoft.com/office/powerpoint/2010/main" val="742574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41644-D844-818E-7B1E-449F68548A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01B81A-C389-CE12-4F01-2F65BADE30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691FA3-ABD1-EB3C-0F49-3AB32BFD10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060051F-A769-B998-ECA2-FC5F75E0E773}"/>
              </a:ext>
            </a:extLst>
          </p:cNvPr>
          <p:cNvSpPr>
            <a:spLocks noGrp="1"/>
          </p:cNvSpPr>
          <p:nvPr>
            <p:ph type="dt" sz="half" idx="10"/>
          </p:nvPr>
        </p:nvSpPr>
        <p:spPr/>
        <p:txBody>
          <a:bodyPr/>
          <a:lstStyle/>
          <a:p>
            <a:fld id="{96BDF78D-63C7-4142-91D1-853BCA9DCE4F}" type="datetimeFigureOut">
              <a:rPr lang="en-US" smtClean="0"/>
              <a:t>9/18/2025</a:t>
            </a:fld>
            <a:endParaRPr lang="en-US"/>
          </a:p>
        </p:txBody>
      </p:sp>
      <p:sp>
        <p:nvSpPr>
          <p:cNvPr id="6" name="Footer Placeholder 5">
            <a:extLst>
              <a:ext uri="{FF2B5EF4-FFF2-40B4-BE49-F238E27FC236}">
                <a16:creationId xmlns:a16="http://schemas.microsoft.com/office/drawing/2014/main" id="{B588A278-FF4C-08F9-DE03-196EE37B1C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15D407-678A-958A-3849-545549C1CE35}"/>
              </a:ext>
            </a:extLst>
          </p:cNvPr>
          <p:cNvSpPr>
            <a:spLocks noGrp="1"/>
          </p:cNvSpPr>
          <p:nvPr>
            <p:ph type="sldNum" sz="quarter" idx="12"/>
          </p:nvPr>
        </p:nvSpPr>
        <p:spPr/>
        <p:txBody>
          <a:bodyPr/>
          <a:lstStyle/>
          <a:p>
            <a:fld id="{303BFA9A-C177-49DA-BB18-6B59FA3B7155}" type="slidenum">
              <a:rPr lang="en-US" smtClean="0"/>
              <a:t>‹#›</a:t>
            </a:fld>
            <a:endParaRPr lang="en-US"/>
          </a:p>
        </p:txBody>
      </p:sp>
    </p:spTree>
    <p:extLst>
      <p:ext uri="{BB962C8B-B14F-4D97-AF65-F5344CB8AC3E}">
        <p14:creationId xmlns:p14="http://schemas.microsoft.com/office/powerpoint/2010/main" val="1725651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35794-0013-EDB5-031F-4D9FD5D4AB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FFD276-FF33-A050-ADDF-D80645B571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C2AF18-8633-8CF8-BA54-B0023D89DA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297F25-125D-C2DF-C727-E785589004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E44516-207C-7E54-0904-3B4B04C933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7A2380-9AD2-51BD-2ECB-60EA9E08C20C}"/>
              </a:ext>
            </a:extLst>
          </p:cNvPr>
          <p:cNvSpPr>
            <a:spLocks noGrp="1"/>
          </p:cNvSpPr>
          <p:nvPr>
            <p:ph type="dt" sz="half" idx="10"/>
          </p:nvPr>
        </p:nvSpPr>
        <p:spPr/>
        <p:txBody>
          <a:bodyPr/>
          <a:lstStyle/>
          <a:p>
            <a:fld id="{96BDF78D-63C7-4142-91D1-853BCA9DCE4F}" type="datetimeFigureOut">
              <a:rPr lang="en-US" smtClean="0"/>
              <a:t>9/18/2025</a:t>
            </a:fld>
            <a:endParaRPr lang="en-US"/>
          </a:p>
        </p:txBody>
      </p:sp>
      <p:sp>
        <p:nvSpPr>
          <p:cNvPr id="8" name="Footer Placeholder 7">
            <a:extLst>
              <a:ext uri="{FF2B5EF4-FFF2-40B4-BE49-F238E27FC236}">
                <a16:creationId xmlns:a16="http://schemas.microsoft.com/office/drawing/2014/main" id="{04B08CD2-B7B3-85B7-7617-415A1DAE152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9E2ECB-6D48-2ABE-56F2-032ED79777F8}"/>
              </a:ext>
            </a:extLst>
          </p:cNvPr>
          <p:cNvSpPr>
            <a:spLocks noGrp="1"/>
          </p:cNvSpPr>
          <p:nvPr>
            <p:ph type="sldNum" sz="quarter" idx="12"/>
          </p:nvPr>
        </p:nvSpPr>
        <p:spPr/>
        <p:txBody>
          <a:bodyPr/>
          <a:lstStyle/>
          <a:p>
            <a:fld id="{303BFA9A-C177-49DA-BB18-6B59FA3B7155}" type="slidenum">
              <a:rPr lang="en-US" smtClean="0"/>
              <a:t>‹#›</a:t>
            </a:fld>
            <a:endParaRPr lang="en-US"/>
          </a:p>
        </p:txBody>
      </p:sp>
    </p:spTree>
    <p:extLst>
      <p:ext uri="{BB962C8B-B14F-4D97-AF65-F5344CB8AC3E}">
        <p14:creationId xmlns:p14="http://schemas.microsoft.com/office/powerpoint/2010/main" val="2927144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B4D4E-3C4C-DF55-1511-1712DAD0B7E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1A4C7C-63F5-02AD-5C79-9AC5B8E0B292}"/>
              </a:ext>
            </a:extLst>
          </p:cNvPr>
          <p:cNvSpPr>
            <a:spLocks noGrp="1"/>
          </p:cNvSpPr>
          <p:nvPr>
            <p:ph type="dt" sz="half" idx="10"/>
          </p:nvPr>
        </p:nvSpPr>
        <p:spPr/>
        <p:txBody>
          <a:bodyPr/>
          <a:lstStyle/>
          <a:p>
            <a:fld id="{96BDF78D-63C7-4142-91D1-853BCA9DCE4F}" type="datetimeFigureOut">
              <a:rPr lang="en-US" smtClean="0"/>
              <a:t>9/18/2025</a:t>
            </a:fld>
            <a:endParaRPr lang="en-US"/>
          </a:p>
        </p:txBody>
      </p:sp>
      <p:sp>
        <p:nvSpPr>
          <p:cNvPr id="4" name="Footer Placeholder 3">
            <a:extLst>
              <a:ext uri="{FF2B5EF4-FFF2-40B4-BE49-F238E27FC236}">
                <a16:creationId xmlns:a16="http://schemas.microsoft.com/office/drawing/2014/main" id="{5FD789C5-1E6F-FC54-C988-F5EBC7103B6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50D633-C078-EFDA-5818-EEE04A6776B2}"/>
              </a:ext>
            </a:extLst>
          </p:cNvPr>
          <p:cNvSpPr>
            <a:spLocks noGrp="1"/>
          </p:cNvSpPr>
          <p:nvPr>
            <p:ph type="sldNum" sz="quarter" idx="12"/>
          </p:nvPr>
        </p:nvSpPr>
        <p:spPr/>
        <p:txBody>
          <a:bodyPr/>
          <a:lstStyle/>
          <a:p>
            <a:fld id="{303BFA9A-C177-49DA-BB18-6B59FA3B7155}" type="slidenum">
              <a:rPr lang="en-US" smtClean="0"/>
              <a:t>‹#›</a:t>
            </a:fld>
            <a:endParaRPr lang="en-US"/>
          </a:p>
        </p:txBody>
      </p:sp>
    </p:spTree>
    <p:extLst>
      <p:ext uri="{BB962C8B-B14F-4D97-AF65-F5344CB8AC3E}">
        <p14:creationId xmlns:p14="http://schemas.microsoft.com/office/powerpoint/2010/main" val="2241847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B40F0C-146D-8C68-6D1D-1086FBA03DFF}"/>
              </a:ext>
            </a:extLst>
          </p:cNvPr>
          <p:cNvSpPr>
            <a:spLocks noGrp="1"/>
          </p:cNvSpPr>
          <p:nvPr>
            <p:ph type="dt" sz="half" idx="10"/>
          </p:nvPr>
        </p:nvSpPr>
        <p:spPr/>
        <p:txBody>
          <a:bodyPr/>
          <a:lstStyle/>
          <a:p>
            <a:fld id="{96BDF78D-63C7-4142-91D1-853BCA9DCE4F}" type="datetimeFigureOut">
              <a:rPr lang="en-US" smtClean="0"/>
              <a:t>9/18/2025</a:t>
            </a:fld>
            <a:endParaRPr lang="en-US"/>
          </a:p>
        </p:txBody>
      </p:sp>
      <p:sp>
        <p:nvSpPr>
          <p:cNvPr id="3" name="Footer Placeholder 2">
            <a:extLst>
              <a:ext uri="{FF2B5EF4-FFF2-40B4-BE49-F238E27FC236}">
                <a16:creationId xmlns:a16="http://schemas.microsoft.com/office/drawing/2014/main" id="{78EE102A-0C29-BF19-8F21-8A8089B9E2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1BFCB5-3CCC-B329-1B0E-E7E9A51FF8AA}"/>
              </a:ext>
            </a:extLst>
          </p:cNvPr>
          <p:cNvSpPr>
            <a:spLocks noGrp="1"/>
          </p:cNvSpPr>
          <p:nvPr>
            <p:ph type="sldNum" sz="quarter" idx="12"/>
          </p:nvPr>
        </p:nvSpPr>
        <p:spPr/>
        <p:txBody>
          <a:bodyPr/>
          <a:lstStyle/>
          <a:p>
            <a:fld id="{303BFA9A-C177-49DA-BB18-6B59FA3B7155}" type="slidenum">
              <a:rPr lang="en-US" smtClean="0"/>
              <a:t>‹#›</a:t>
            </a:fld>
            <a:endParaRPr lang="en-US"/>
          </a:p>
        </p:txBody>
      </p:sp>
    </p:spTree>
    <p:extLst>
      <p:ext uri="{BB962C8B-B14F-4D97-AF65-F5344CB8AC3E}">
        <p14:creationId xmlns:p14="http://schemas.microsoft.com/office/powerpoint/2010/main" val="3644391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27FFF-A669-6588-E5DF-47E885B778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6EB835A-3245-4E88-0332-1C0E1F54C4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9FEBAD-7C15-6923-8370-50A883DB79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63C2C5-E487-EF67-8114-14D85F92F263}"/>
              </a:ext>
            </a:extLst>
          </p:cNvPr>
          <p:cNvSpPr>
            <a:spLocks noGrp="1"/>
          </p:cNvSpPr>
          <p:nvPr>
            <p:ph type="dt" sz="half" idx="10"/>
          </p:nvPr>
        </p:nvSpPr>
        <p:spPr/>
        <p:txBody>
          <a:bodyPr/>
          <a:lstStyle/>
          <a:p>
            <a:fld id="{96BDF78D-63C7-4142-91D1-853BCA9DCE4F}" type="datetimeFigureOut">
              <a:rPr lang="en-US" smtClean="0"/>
              <a:t>9/18/2025</a:t>
            </a:fld>
            <a:endParaRPr lang="en-US"/>
          </a:p>
        </p:txBody>
      </p:sp>
      <p:sp>
        <p:nvSpPr>
          <p:cNvPr id="6" name="Footer Placeholder 5">
            <a:extLst>
              <a:ext uri="{FF2B5EF4-FFF2-40B4-BE49-F238E27FC236}">
                <a16:creationId xmlns:a16="http://schemas.microsoft.com/office/drawing/2014/main" id="{2BE49933-CC76-0486-97B6-A48CD54F66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BE3E02-BD81-E165-1712-23D769FD2184}"/>
              </a:ext>
            </a:extLst>
          </p:cNvPr>
          <p:cNvSpPr>
            <a:spLocks noGrp="1"/>
          </p:cNvSpPr>
          <p:nvPr>
            <p:ph type="sldNum" sz="quarter" idx="12"/>
          </p:nvPr>
        </p:nvSpPr>
        <p:spPr/>
        <p:txBody>
          <a:bodyPr/>
          <a:lstStyle/>
          <a:p>
            <a:fld id="{303BFA9A-C177-49DA-BB18-6B59FA3B7155}" type="slidenum">
              <a:rPr lang="en-US" smtClean="0"/>
              <a:t>‹#›</a:t>
            </a:fld>
            <a:endParaRPr lang="en-US"/>
          </a:p>
        </p:txBody>
      </p:sp>
    </p:spTree>
    <p:extLst>
      <p:ext uri="{BB962C8B-B14F-4D97-AF65-F5344CB8AC3E}">
        <p14:creationId xmlns:p14="http://schemas.microsoft.com/office/powerpoint/2010/main" val="973246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D8D44-C81C-7056-418E-F2866DF56E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0072E3-BBA1-6AEE-8F45-250971F33A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DA2F41-4CCD-B7DB-BDD7-A0D95F8947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775E5C-0961-543B-A0B2-FB8AB8E768BD}"/>
              </a:ext>
            </a:extLst>
          </p:cNvPr>
          <p:cNvSpPr>
            <a:spLocks noGrp="1"/>
          </p:cNvSpPr>
          <p:nvPr>
            <p:ph type="dt" sz="half" idx="10"/>
          </p:nvPr>
        </p:nvSpPr>
        <p:spPr/>
        <p:txBody>
          <a:bodyPr/>
          <a:lstStyle/>
          <a:p>
            <a:fld id="{96BDF78D-63C7-4142-91D1-853BCA9DCE4F}" type="datetimeFigureOut">
              <a:rPr lang="en-US" smtClean="0"/>
              <a:t>9/18/2025</a:t>
            </a:fld>
            <a:endParaRPr lang="en-US"/>
          </a:p>
        </p:txBody>
      </p:sp>
      <p:sp>
        <p:nvSpPr>
          <p:cNvPr id="6" name="Footer Placeholder 5">
            <a:extLst>
              <a:ext uri="{FF2B5EF4-FFF2-40B4-BE49-F238E27FC236}">
                <a16:creationId xmlns:a16="http://schemas.microsoft.com/office/drawing/2014/main" id="{D41232B1-CD9E-0F37-0AB7-BABEB64CF8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0D983C-371C-4FA8-AF1B-B8064B8ACF59}"/>
              </a:ext>
            </a:extLst>
          </p:cNvPr>
          <p:cNvSpPr>
            <a:spLocks noGrp="1"/>
          </p:cNvSpPr>
          <p:nvPr>
            <p:ph type="sldNum" sz="quarter" idx="12"/>
          </p:nvPr>
        </p:nvSpPr>
        <p:spPr/>
        <p:txBody>
          <a:bodyPr/>
          <a:lstStyle/>
          <a:p>
            <a:fld id="{303BFA9A-C177-49DA-BB18-6B59FA3B7155}" type="slidenum">
              <a:rPr lang="en-US" smtClean="0"/>
              <a:t>‹#›</a:t>
            </a:fld>
            <a:endParaRPr lang="en-US"/>
          </a:p>
        </p:txBody>
      </p:sp>
    </p:spTree>
    <p:extLst>
      <p:ext uri="{BB962C8B-B14F-4D97-AF65-F5344CB8AC3E}">
        <p14:creationId xmlns:p14="http://schemas.microsoft.com/office/powerpoint/2010/main" val="3148948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737DF5-9E75-1D68-37C4-E618A12503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45371E-0747-16BF-BAE5-A8D0E533F8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B1559A-4D67-3FFE-F100-DEF4718F78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BDF78D-63C7-4142-91D1-853BCA9DCE4F}" type="datetimeFigureOut">
              <a:rPr lang="en-US" smtClean="0"/>
              <a:t>9/18/2025</a:t>
            </a:fld>
            <a:endParaRPr lang="en-US"/>
          </a:p>
        </p:txBody>
      </p:sp>
      <p:sp>
        <p:nvSpPr>
          <p:cNvPr id="5" name="Footer Placeholder 4">
            <a:extLst>
              <a:ext uri="{FF2B5EF4-FFF2-40B4-BE49-F238E27FC236}">
                <a16:creationId xmlns:a16="http://schemas.microsoft.com/office/drawing/2014/main" id="{D200E32B-424E-5664-25FB-1914135488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5907A59-20C6-C655-629E-0CE41F2C73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3BFA9A-C177-49DA-BB18-6B59FA3B7155}" type="slidenum">
              <a:rPr lang="en-US" smtClean="0"/>
              <a:t>‹#›</a:t>
            </a:fld>
            <a:endParaRPr lang="en-US"/>
          </a:p>
        </p:txBody>
      </p:sp>
    </p:spTree>
    <p:extLst>
      <p:ext uri="{BB962C8B-B14F-4D97-AF65-F5344CB8AC3E}">
        <p14:creationId xmlns:p14="http://schemas.microsoft.com/office/powerpoint/2010/main" val="6420206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5A548-5494-40D9-B0F2-31D1818851DD}"/>
              </a:ext>
            </a:extLst>
          </p:cNvPr>
          <p:cNvSpPr>
            <a:spLocks noGrp="1"/>
          </p:cNvSpPr>
          <p:nvPr>
            <p:ph type="ctrTitle"/>
          </p:nvPr>
        </p:nvSpPr>
        <p:spPr>
          <a:xfrm>
            <a:off x="1524000" y="465647"/>
            <a:ext cx="9144000" cy="1244280"/>
          </a:xfrm>
        </p:spPr>
        <p:txBody>
          <a:bodyPr>
            <a:normAutofit/>
          </a:bodyPr>
          <a:lstStyle/>
          <a:p>
            <a:r>
              <a:rPr lang="en-US" sz="3600" b="1" dirty="0"/>
              <a:t>What is JDBC?</a:t>
            </a:r>
            <a:br>
              <a:rPr lang="en-US" sz="3600" b="1" dirty="0"/>
            </a:br>
            <a:endParaRPr lang="en-US" sz="3600" b="1" dirty="0"/>
          </a:p>
        </p:txBody>
      </p:sp>
      <p:sp>
        <p:nvSpPr>
          <p:cNvPr id="3" name="Subtitle 2">
            <a:extLst>
              <a:ext uri="{FF2B5EF4-FFF2-40B4-BE49-F238E27FC236}">
                <a16:creationId xmlns:a16="http://schemas.microsoft.com/office/drawing/2014/main" id="{16BAF23B-E419-9B5F-69CB-0C53B46A8886}"/>
              </a:ext>
            </a:extLst>
          </p:cNvPr>
          <p:cNvSpPr>
            <a:spLocks noGrp="1"/>
          </p:cNvSpPr>
          <p:nvPr>
            <p:ph type="subTitle" idx="1"/>
          </p:nvPr>
        </p:nvSpPr>
        <p:spPr>
          <a:xfrm>
            <a:off x="612648" y="1709927"/>
            <a:ext cx="10735056" cy="4682425"/>
          </a:xfrm>
        </p:spPr>
        <p:txBody>
          <a:bodyPr>
            <a:normAutofit/>
          </a:bodyPr>
          <a:lstStyle/>
          <a:p>
            <a:pPr algn="just"/>
            <a:r>
              <a:rPr lang="en-US" sz="2800" dirty="0"/>
              <a:t>JDBC (Java Database Connectivity) is a Java API that allows Java programs to connect to and interact with databases. It provides a standard interface for executing SQL statements, retrieving results, and performing database operations.</a:t>
            </a:r>
          </a:p>
          <a:p>
            <a:pPr algn="just"/>
            <a:endParaRPr lang="en-US" sz="2800" dirty="0"/>
          </a:p>
          <a:p>
            <a:pPr algn="just"/>
            <a:r>
              <a:rPr lang="en-US" sz="2800" dirty="0"/>
              <a:t>In the context of </a:t>
            </a:r>
            <a:r>
              <a:rPr lang="en-US" sz="2800" b="1" dirty="0"/>
              <a:t>JDBC</a:t>
            </a:r>
            <a:r>
              <a:rPr lang="en-US" sz="2800" dirty="0"/>
              <a:t>, the term </a:t>
            </a:r>
            <a:r>
              <a:rPr lang="en-US" sz="2800" b="1" dirty="0"/>
              <a:t>API</a:t>
            </a:r>
            <a:r>
              <a:rPr lang="en-US" sz="2800" dirty="0"/>
              <a:t> does not refer to fetching data from server endpoints or REST APIs. Instead, it stands for </a:t>
            </a:r>
            <a:r>
              <a:rPr lang="en-US" sz="2800" b="1" dirty="0"/>
              <a:t>Application Programming Interface</a:t>
            </a:r>
            <a:r>
              <a:rPr lang="en-US" sz="2800" dirty="0"/>
              <a:t>, which is a set of classes, interfaces, and methods provided by Java for interacting with relational databases (e.g., MySQL, PostgreSQL, Oracle).</a:t>
            </a:r>
          </a:p>
          <a:p>
            <a:pPr algn="just"/>
            <a:endParaRPr lang="en-US" sz="2800" dirty="0"/>
          </a:p>
        </p:txBody>
      </p:sp>
    </p:spTree>
    <p:extLst>
      <p:ext uri="{BB962C8B-B14F-4D97-AF65-F5344CB8AC3E}">
        <p14:creationId xmlns:p14="http://schemas.microsoft.com/office/powerpoint/2010/main" val="1647074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FDACA-CB73-4BA6-52E5-99E22B7BC50F}"/>
              </a:ext>
            </a:extLst>
          </p:cNvPr>
          <p:cNvSpPr>
            <a:spLocks noGrp="1"/>
          </p:cNvSpPr>
          <p:nvPr>
            <p:ph type="title"/>
          </p:nvPr>
        </p:nvSpPr>
        <p:spPr>
          <a:xfrm>
            <a:off x="164592" y="365125"/>
            <a:ext cx="11189208" cy="613283"/>
          </a:xfrm>
        </p:spPr>
        <p:txBody>
          <a:bodyPr>
            <a:normAutofit fontScale="90000"/>
          </a:bodyPr>
          <a:lstStyle/>
          <a:p>
            <a:r>
              <a:rPr lang="en-US" sz="3600" b="1" dirty="0"/>
              <a:t>Key Features of Hibernate:</a:t>
            </a:r>
            <a:br>
              <a:rPr lang="en-US" sz="3600" dirty="0"/>
            </a:br>
            <a:endParaRPr lang="en-US" sz="3600" dirty="0"/>
          </a:p>
        </p:txBody>
      </p:sp>
      <p:sp>
        <p:nvSpPr>
          <p:cNvPr id="3" name="Content Placeholder 2">
            <a:extLst>
              <a:ext uri="{FF2B5EF4-FFF2-40B4-BE49-F238E27FC236}">
                <a16:creationId xmlns:a16="http://schemas.microsoft.com/office/drawing/2014/main" id="{4358AABA-1B80-CFE1-74A7-4DA58B2E770B}"/>
              </a:ext>
            </a:extLst>
          </p:cNvPr>
          <p:cNvSpPr>
            <a:spLocks noGrp="1"/>
          </p:cNvSpPr>
          <p:nvPr>
            <p:ph idx="1"/>
          </p:nvPr>
        </p:nvSpPr>
        <p:spPr>
          <a:xfrm>
            <a:off x="164592" y="795528"/>
            <a:ext cx="12027408" cy="6062472"/>
          </a:xfrm>
        </p:spPr>
        <p:txBody>
          <a:bodyPr>
            <a:normAutofit/>
          </a:bodyPr>
          <a:lstStyle/>
          <a:p>
            <a:pPr lvl="0"/>
            <a:r>
              <a:rPr lang="en-US" sz="2000" b="1" dirty="0"/>
              <a:t>Object-Relational Mapping (ORM):</a:t>
            </a:r>
            <a:r>
              <a:rPr lang="en-US" sz="2000" dirty="0"/>
              <a:t> Maps Java objects to database tables, making it easier to manage data as objects.</a:t>
            </a:r>
          </a:p>
          <a:p>
            <a:pPr lvl="0"/>
            <a:r>
              <a:rPr lang="en-US" sz="2000" b="1" dirty="0"/>
              <a:t>HQL (Hibernate Query Language):</a:t>
            </a:r>
            <a:r>
              <a:rPr lang="en-US" sz="2000" dirty="0"/>
              <a:t> Provides a powerful query language that works with Java objects instead of tables.</a:t>
            </a:r>
          </a:p>
          <a:p>
            <a:pPr lvl="0"/>
            <a:r>
              <a:rPr lang="en-US" sz="2000" b="1" dirty="0"/>
              <a:t>Caching:</a:t>
            </a:r>
            <a:r>
              <a:rPr lang="en-US" sz="2000" dirty="0"/>
              <a:t> Built-in support for first-level and second-level caching to enhance performance and speeds up query execution.</a:t>
            </a:r>
          </a:p>
          <a:p>
            <a:pPr lvl="0"/>
            <a:r>
              <a:rPr lang="en-US" sz="2000" b="1" dirty="0"/>
              <a:t>Database Independence:</a:t>
            </a:r>
            <a:r>
              <a:rPr lang="en-US" sz="2000" dirty="0"/>
              <a:t> Hibernate can work with multiple database systems without requiring code changes.</a:t>
            </a:r>
          </a:p>
          <a:p>
            <a:pPr lvl="0"/>
            <a:r>
              <a:rPr lang="en-US" sz="2000" b="1" dirty="0"/>
              <a:t>Lazy Loading:</a:t>
            </a:r>
            <a:r>
              <a:rPr lang="en-US" sz="2000" dirty="0"/>
              <a:t> Fetches data on demand, reducing unnecessary database interactions making it suitable for large-scale applications.</a:t>
            </a:r>
          </a:p>
          <a:p>
            <a:pPr lvl="0"/>
            <a:r>
              <a:rPr lang="en-US" sz="2000" b="1" dirty="0"/>
              <a:t>Automatic Schema Generation:</a:t>
            </a:r>
            <a:r>
              <a:rPr lang="en-US" sz="2000" dirty="0"/>
              <a:t> Hibernate can automatically generate database schemas based on Java entity classes.</a:t>
            </a:r>
          </a:p>
          <a:p>
            <a:pPr lvl="0"/>
            <a:r>
              <a:rPr lang="en-US" sz="2000" b="1" dirty="0"/>
              <a:t>Minimizes Boilerplate Code</a:t>
            </a:r>
            <a:r>
              <a:rPr lang="en-US" sz="2000" dirty="0"/>
              <a:t>: It eliminates the need for repetitive JDBC code for tasks like establishing connections, handling transactions, and managing result sets.</a:t>
            </a:r>
          </a:p>
          <a:p>
            <a:pPr lvl="0"/>
            <a:r>
              <a:rPr lang="en-US" sz="2000" b="1" dirty="0"/>
              <a:t>Transaction Management</a:t>
            </a:r>
            <a:r>
              <a:rPr lang="en-US" sz="2000" dirty="0"/>
              <a:t>: Hibernate integrates seamlessly with JTA (Java Transaction API) and provides support for handling transactions easily.</a:t>
            </a:r>
          </a:p>
          <a:p>
            <a:pPr lvl="0"/>
            <a:r>
              <a:rPr lang="en-US" sz="2000" b="1" dirty="0"/>
              <a:t>Integration with Frameworks</a:t>
            </a:r>
            <a:r>
              <a:rPr lang="en-US" sz="2000" dirty="0"/>
              <a:t>: Hibernate integrates well with other popular frameworks like </a:t>
            </a:r>
            <a:r>
              <a:rPr lang="en-US" sz="2000" b="1" dirty="0"/>
              <a:t>Spring</a:t>
            </a:r>
            <a:r>
              <a:rPr lang="en-US" sz="2000" dirty="0"/>
              <a:t>. The Spring-Hibernate combination is widely used in enterprise-level applications.</a:t>
            </a:r>
          </a:p>
          <a:p>
            <a:endParaRPr lang="en-US" sz="2000" dirty="0"/>
          </a:p>
        </p:txBody>
      </p:sp>
    </p:spTree>
    <p:extLst>
      <p:ext uri="{BB962C8B-B14F-4D97-AF65-F5344CB8AC3E}">
        <p14:creationId xmlns:p14="http://schemas.microsoft.com/office/powerpoint/2010/main" val="4146751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95589-C8CA-ADDC-C6D8-AC678ABEBA64}"/>
              </a:ext>
            </a:extLst>
          </p:cNvPr>
          <p:cNvSpPr>
            <a:spLocks noGrp="1"/>
          </p:cNvSpPr>
          <p:nvPr>
            <p:ph type="title"/>
          </p:nvPr>
        </p:nvSpPr>
        <p:spPr>
          <a:xfrm>
            <a:off x="819728" y="355889"/>
            <a:ext cx="10515600" cy="4408043"/>
          </a:xfrm>
        </p:spPr>
        <p:txBody>
          <a:bodyPr>
            <a:noAutofit/>
          </a:bodyPr>
          <a:lstStyle/>
          <a:p>
            <a:pPr lvl="0" indent="457200" eaLnBrk="0" fontAlgn="base" hangingPunct="0">
              <a:lnSpc>
                <a:spcPct val="100000"/>
              </a:lnSpc>
              <a:spcAft>
                <a:spcPct val="0"/>
              </a:spcAft>
            </a:pPr>
            <a:br>
              <a:rPr lang="en-US" altLang="en-US" sz="4000" b="1" dirty="0">
                <a:latin typeface="Calibri" panose="020F0502020204030204" pitchFamily="34" charset="0"/>
                <a:ea typeface="Calibri" panose="020F0502020204030204" pitchFamily="34" charset="0"/>
                <a:cs typeface="Times New Roman" panose="02020603050405020304" pitchFamily="18" charset="0"/>
              </a:rPr>
            </a:br>
            <a:br>
              <a:rPr lang="en-US" altLang="en-US" sz="4000" b="1" dirty="0">
                <a:latin typeface="Calibri" panose="020F0502020204030204" pitchFamily="34" charset="0"/>
                <a:ea typeface="Calibri" panose="020F0502020204030204" pitchFamily="34" charset="0"/>
                <a:cs typeface="Times New Roman" panose="02020603050405020304" pitchFamily="18" charset="0"/>
              </a:rPr>
            </a:br>
            <a:br>
              <a:rPr lang="en-US" altLang="en-US" sz="4000" b="1" dirty="0">
                <a:latin typeface="Calibri" panose="020F0502020204030204" pitchFamily="34" charset="0"/>
                <a:ea typeface="Calibri" panose="020F0502020204030204" pitchFamily="34" charset="0"/>
                <a:cs typeface="Times New Roman" panose="02020603050405020304" pitchFamily="18" charset="0"/>
              </a:rPr>
            </a:br>
            <a:br>
              <a:rPr lang="en-US" altLang="en-US" sz="4000" b="1" dirty="0">
                <a:latin typeface="Calibri" panose="020F0502020204030204" pitchFamily="34" charset="0"/>
                <a:ea typeface="Calibri" panose="020F0502020204030204" pitchFamily="34" charset="0"/>
                <a:cs typeface="Times New Roman" panose="02020603050405020304" pitchFamily="18" charset="0"/>
              </a:rPr>
            </a:br>
            <a:br>
              <a:rPr lang="en-US" altLang="en-US" sz="3200" b="1" dirty="0">
                <a:latin typeface="Calibri" panose="020F0502020204030204" pitchFamily="34" charset="0"/>
                <a:ea typeface="Calibri" panose="020F0502020204030204" pitchFamily="34" charset="0"/>
                <a:cs typeface="Times New Roman" panose="02020603050405020304" pitchFamily="18" charset="0"/>
              </a:rPr>
            </a:br>
            <a:r>
              <a:rPr lang="en-US" altLang="en-US" sz="3200" b="1" dirty="0">
                <a:latin typeface="Calibri" panose="020F0502020204030204" pitchFamily="34" charset="0"/>
                <a:ea typeface="Calibri" panose="020F0502020204030204" pitchFamily="34" charset="0"/>
                <a:cs typeface="Times New Roman" panose="02020603050405020304" pitchFamily="18" charset="0"/>
              </a:rPr>
              <a:t>JDBC vs Hibernate:</a:t>
            </a:r>
            <a:br>
              <a:rPr lang="en-US" altLang="en-US" sz="3200" b="1" dirty="0">
                <a:latin typeface="Calibri" panose="020F0502020204030204" pitchFamily="34" charset="0"/>
                <a:ea typeface="Calibri" panose="020F0502020204030204" pitchFamily="34" charset="0"/>
                <a:cs typeface="Times New Roman" panose="02020603050405020304" pitchFamily="18" charset="0"/>
              </a:rPr>
            </a:br>
            <a:br>
              <a:rPr lang="en-US" altLang="en-US" sz="4000" b="1" dirty="0">
                <a:latin typeface="Calibri" panose="020F0502020204030204" pitchFamily="34" charset="0"/>
                <a:ea typeface="Calibri" panose="020F0502020204030204" pitchFamily="34" charset="0"/>
                <a:cs typeface="Times New Roman" panose="02020603050405020304" pitchFamily="18" charset="0"/>
              </a:rPr>
            </a:br>
            <a:br>
              <a:rPr lang="en-US" altLang="en-US" sz="4000" b="1" dirty="0">
                <a:latin typeface="Calibri" panose="020F0502020204030204" pitchFamily="34" charset="0"/>
                <a:ea typeface="Calibri" panose="020F0502020204030204" pitchFamily="34" charset="0"/>
                <a:cs typeface="Times New Roman" panose="02020603050405020304" pitchFamily="18" charset="0"/>
              </a:rPr>
            </a:br>
            <a:br>
              <a:rPr lang="en-US" altLang="en-US" sz="4000" b="1" dirty="0">
                <a:latin typeface="Calibri" panose="020F0502020204030204" pitchFamily="34" charset="0"/>
                <a:ea typeface="Calibri" panose="020F0502020204030204" pitchFamily="34" charset="0"/>
                <a:cs typeface="Times New Roman" panose="02020603050405020304" pitchFamily="18" charset="0"/>
              </a:rPr>
            </a:br>
            <a:br>
              <a:rPr lang="en-US" altLang="en-US" sz="4000" b="1" dirty="0">
                <a:latin typeface="Calibri" panose="020F0502020204030204" pitchFamily="34" charset="0"/>
                <a:ea typeface="Calibri" panose="020F0502020204030204" pitchFamily="34" charset="0"/>
                <a:cs typeface="Times New Roman" panose="02020603050405020304" pitchFamily="18" charset="0"/>
              </a:rPr>
            </a:br>
            <a:br>
              <a:rPr lang="en-US" altLang="en-US" sz="4000" b="1" dirty="0">
                <a:latin typeface="Calibri" panose="020F0502020204030204" pitchFamily="34" charset="0"/>
                <a:ea typeface="Calibri" panose="020F0502020204030204" pitchFamily="34" charset="0"/>
                <a:cs typeface="Times New Roman" panose="02020603050405020304" pitchFamily="18" charset="0"/>
              </a:rPr>
            </a:br>
            <a:br>
              <a:rPr lang="en-US" altLang="en-US" sz="4000" b="1" dirty="0">
                <a:latin typeface="Calibri" panose="020F0502020204030204" pitchFamily="34" charset="0"/>
                <a:ea typeface="Calibri" panose="020F0502020204030204" pitchFamily="34" charset="0"/>
                <a:cs typeface="Times New Roman" panose="02020603050405020304" pitchFamily="18" charset="0"/>
              </a:rPr>
            </a:br>
            <a:r>
              <a:rPr lang="en-US" altLang="en-US" sz="2400" b="1" dirty="0">
                <a:latin typeface="Calibri" panose="020F0502020204030204" pitchFamily="34" charset="0"/>
                <a:ea typeface="Calibri" panose="020F0502020204030204" pitchFamily="34" charset="0"/>
                <a:cs typeface="Times New Roman" panose="02020603050405020304" pitchFamily="18" charset="0"/>
              </a:rPr>
              <a:t>Conclusion:</a:t>
            </a:r>
            <a:br>
              <a:rPr lang="en-US" altLang="en-US" sz="1400" dirty="0"/>
            </a:br>
            <a:r>
              <a:rPr lang="en-US" altLang="en-US" sz="2400" dirty="0">
                <a:latin typeface="Calibri" panose="020F0502020204030204" pitchFamily="34" charset="0"/>
                <a:ea typeface="Calibri" panose="020F0502020204030204" pitchFamily="34" charset="0"/>
                <a:cs typeface="Times New Roman" panose="02020603050405020304" pitchFamily="18" charset="0"/>
              </a:rPr>
              <a:t>JDBC is the core API for database interactions in Java, providing flexibility and direct control over SQL operations. However, for complex, scalable, and maintainable applications, Hibernate is preferred due to its ORM capabilities, reduced development effort, and performance optimization features. Together, they cater to different needs and can complement each other in modern Java applications.</a:t>
            </a:r>
            <a:br>
              <a:rPr lang="en-US" altLang="en-US" sz="1400" dirty="0"/>
            </a:br>
            <a:br>
              <a:rPr lang="en-US" altLang="en-US" sz="4000" dirty="0">
                <a:latin typeface="Arial" panose="020B0604020202020204" pitchFamily="34" charset="0"/>
              </a:rPr>
            </a:br>
            <a:br>
              <a:rPr lang="en-US" altLang="en-US" sz="2400" dirty="0"/>
            </a:br>
            <a:endParaRPr lang="en-US" sz="4000" dirty="0"/>
          </a:p>
        </p:txBody>
      </p:sp>
      <p:graphicFrame>
        <p:nvGraphicFramePr>
          <p:cNvPr id="4" name="Content Placeholder 3">
            <a:extLst>
              <a:ext uri="{FF2B5EF4-FFF2-40B4-BE49-F238E27FC236}">
                <a16:creationId xmlns:a16="http://schemas.microsoft.com/office/drawing/2014/main" id="{E8ED54E5-CF91-CF88-FBE8-541A18A11920}"/>
              </a:ext>
            </a:extLst>
          </p:cNvPr>
          <p:cNvGraphicFramePr>
            <a:graphicFrameLocks noGrp="1"/>
          </p:cNvGraphicFramePr>
          <p:nvPr>
            <p:ph idx="1"/>
            <p:extLst>
              <p:ext uri="{D42A27DB-BD31-4B8C-83A1-F6EECF244321}">
                <p14:modId xmlns:p14="http://schemas.microsoft.com/office/powerpoint/2010/main" val="1525156856"/>
              </p:ext>
            </p:extLst>
          </p:nvPr>
        </p:nvGraphicFramePr>
        <p:xfrm>
          <a:off x="819728" y="897588"/>
          <a:ext cx="10448637" cy="3020164"/>
        </p:xfrm>
        <a:graphic>
          <a:graphicData uri="http://schemas.openxmlformats.org/drawingml/2006/table">
            <a:tbl>
              <a:tblPr firstRow="1" firstCol="1" bandRow="1">
                <a:tableStyleId>{5C22544A-7EE6-4342-B048-85BDC9FD1C3A}</a:tableStyleId>
              </a:tblPr>
              <a:tblGrid>
                <a:gridCol w="2376054">
                  <a:extLst>
                    <a:ext uri="{9D8B030D-6E8A-4147-A177-3AD203B41FA5}">
                      <a16:colId xmlns:a16="http://schemas.microsoft.com/office/drawing/2014/main" val="1253913011"/>
                    </a:ext>
                  </a:extLst>
                </a:gridCol>
                <a:gridCol w="4054763">
                  <a:extLst>
                    <a:ext uri="{9D8B030D-6E8A-4147-A177-3AD203B41FA5}">
                      <a16:colId xmlns:a16="http://schemas.microsoft.com/office/drawing/2014/main" val="539859429"/>
                    </a:ext>
                  </a:extLst>
                </a:gridCol>
                <a:gridCol w="4017820">
                  <a:extLst>
                    <a:ext uri="{9D8B030D-6E8A-4147-A177-3AD203B41FA5}">
                      <a16:colId xmlns:a16="http://schemas.microsoft.com/office/drawing/2014/main" val="1472687159"/>
                    </a:ext>
                  </a:extLst>
                </a:gridCol>
              </a:tblGrid>
              <a:tr h="240906">
                <a:tc>
                  <a:txBody>
                    <a:bodyPr/>
                    <a:lstStyle/>
                    <a:p>
                      <a:pPr>
                        <a:lnSpc>
                          <a:spcPct val="107000"/>
                        </a:lnSpc>
                        <a:spcAft>
                          <a:spcPts val="800"/>
                        </a:spcAft>
                        <a:buNone/>
                      </a:pPr>
                      <a:r>
                        <a:rPr lang="en-US" sz="1800" kern="100">
                          <a:effectLst/>
                        </a:rPr>
                        <a:t>Aspect</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US" sz="1800" kern="100">
                          <a:effectLst/>
                        </a:rPr>
                        <a:t>JDBC</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US" sz="1800" kern="100">
                          <a:effectLst/>
                        </a:rPr>
                        <a:t>Hibernate</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670029197"/>
                  </a:ext>
                </a:extLst>
              </a:tr>
              <a:tr h="467760">
                <a:tc>
                  <a:txBody>
                    <a:bodyPr/>
                    <a:lstStyle/>
                    <a:p>
                      <a:pPr>
                        <a:lnSpc>
                          <a:spcPct val="107000"/>
                        </a:lnSpc>
                        <a:spcAft>
                          <a:spcPts val="800"/>
                        </a:spcAft>
                        <a:buNone/>
                      </a:pPr>
                      <a:r>
                        <a:rPr lang="en-US" sz="1800" kern="100" dirty="0">
                          <a:effectLst/>
                        </a:rPr>
                        <a:t>Abstraction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US" sz="1800" kern="100" dirty="0">
                          <a:effectLst/>
                        </a:rPr>
                        <a:t>Low-level API, requires manual SQL coding.</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US" sz="1800" kern="100">
                          <a:effectLst/>
                        </a:rPr>
                        <a:t>High-level ORM, abstracts database details.</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251743204"/>
                  </a:ext>
                </a:extLst>
              </a:tr>
              <a:tr h="467760">
                <a:tc>
                  <a:txBody>
                    <a:bodyPr/>
                    <a:lstStyle/>
                    <a:p>
                      <a:pPr>
                        <a:lnSpc>
                          <a:spcPct val="107000"/>
                        </a:lnSpc>
                        <a:spcAft>
                          <a:spcPts val="800"/>
                        </a:spcAft>
                        <a:buNone/>
                      </a:pPr>
                      <a:r>
                        <a:rPr lang="en-US" sz="1800" kern="100">
                          <a:effectLst/>
                        </a:rPr>
                        <a:t>Development Effort</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US" sz="1800" kern="100">
                          <a:effectLst/>
                        </a:rPr>
                        <a:t>Requires more code for queries and mapping.</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US" sz="1800" kern="100">
                          <a:effectLst/>
                        </a:rPr>
                        <a:t>Reduces boilerplate code significantly.</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594113710"/>
                  </a:ext>
                </a:extLst>
              </a:tr>
              <a:tr h="467760">
                <a:tc>
                  <a:txBody>
                    <a:bodyPr/>
                    <a:lstStyle/>
                    <a:p>
                      <a:pPr>
                        <a:lnSpc>
                          <a:spcPct val="107000"/>
                        </a:lnSpc>
                        <a:spcAft>
                          <a:spcPts val="800"/>
                        </a:spcAft>
                        <a:buNone/>
                      </a:pPr>
                      <a:r>
                        <a:rPr lang="en-US" sz="1800" kern="100">
                          <a:effectLst/>
                        </a:rPr>
                        <a:t>Portability</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US" sz="1800" kern="100">
                          <a:effectLst/>
                        </a:rPr>
                        <a:t>Limited; requires SQL changes for new DB.</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US" sz="1800" kern="100">
                          <a:effectLst/>
                        </a:rPr>
                        <a:t>Highly portable across databases.</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394649073"/>
                  </a:ext>
                </a:extLst>
              </a:tr>
              <a:tr h="467760">
                <a:tc>
                  <a:txBody>
                    <a:bodyPr/>
                    <a:lstStyle/>
                    <a:p>
                      <a:pPr>
                        <a:lnSpc>
                          <a:spcPct val="107000"/>
                        </a:lnSpc>
                        <a:spcAft>
                          <a:spcPts val="800"/>
                        </a:spcAft>
                        <a:buNone/>
                      </a:pPr>
                      <a:r>
                        <a:rPr lang="en-US" sz="1800" kern="100">
                          <a:effectLst/>
                        </a:rPr>
                        <a:t>Performance</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US" sz="1800" kern="100">
                          <a:effectLst/>
                        </a:rPr>
                        <a:t>No built-in caching, manual optimization.</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US" sz="1800" kern="100">
                          <a:effectLst/>
                        </a:rPr>
                        <a:t>Built-in caching and optimization features.</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282971610"/>
                  </a:ext>
                </a:extLst>
              </a:tr>
              <a:tr h="240906">
                <a:tc>
                  <a:txBody>
                    <a:bodyPr/>
                    <a:lstStyle/>
                    <a:p>
                      <a:pPr>
                        <a:lnSpc>
                          <a:spcPct val="107000"/>
                        </a:lnSpc>
                        <a:spcAft>
                          <a:spcPts val="800"/>
                        </a:spcAft>
                        <a:buNone/>
                      </a:pPr>
                      <a:r>
                        <a:rPr lang="en-US" sz="1800" kern="100">
                          <a:effectLst/>
                        </a:rPr>
                        <a:t>Query Language</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US" sz="1800" kern="100">
                          <a:effectLst/>
                        </a:rPr>
                        <a:t>Plain SQL</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US" sz="1800" kern="100">
                          <a:effectLst/>
                        </a:rPr>
                        <a:t>HQL and Criteria API.</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700372119"/>
                  </a:ext>
                </a:extLst>
              </a:tr>
              <a:tr h="240906">
                <a:tc>
                  <a:txBody>
                    <a:bodyPr/>
                    <a:lstStyle/>
                    <a:p>
                      <a:pPr>
                        <a:lnSpc>
                          <a:spcPct val="107000"/>
                        </a:lnSpc>
                        <a:spcAft>
                          <a:spcPts val="800"/>
                        </a:spcAft>
                        <a:buNone/>
                      </a:pPr>
                      <a:r>
                        <a:rPr lang="en-US" sz="1800" kern="100">
                          <a:effectLst/>
                        </a:rPr>
                        <a:t>Learning Curve</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US" sz="1800" kern="100" dirty="0">
                          <a:effectLst/>
                        </a:rPr>
                        <a:t>Easier to start for simple queries.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US" sz="1800" kern="100" dirty="0">
                          <a:effectLst/>
                        </a:rPr>
                        <a:t>Steeper due to ORM concepts.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733120032"/>
                  </a:ext>
                </a:extLst>
              </a:tr>
            </a:tbl>
          </a:graphicData>
        </a:graphic>
      </p:graphicFrame>
    </p:spTree>
    <p:extLst>
      <p:ext uri="{BB962C8B-B14F-4D97-AF65-F5344CB8AC3E}">
        <p14:creationId xmlns:p14="http://schemas.microsoft.com/office/powerpoint/2010/main" val="3389871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62F57-8BB0-4B77-34A8-9AF035D888A1}"/>
              </a:ext>
            </a:extLst>
          </p:cNvPr>
          <p:cNvSpPr>
            <a:spLocks noGrp="1"/>
          </p:cNvSpPr>
          <p:nvPr>
            <p:ph type="title"/>
          </p:nvPr>
        </p:nvSpPr>
        <p:spPr>
          <a:xfrm>
            <a:off x="360218" y="365126"/>
            <a:ext cx="10993582" cy="881784"/>
          </a:xfrm>
        </p:spPr>
        <p:txBody>
          <a:bodyPr>
            <a:normAutofit fontScale="90000"/>
          </a:bodyPr>
          <a:lstStyle/>
          <a:p>
            <a:r>
              <a:rPr lang="en-US" sz="3600" b="1" dirty="0"/>
              <a:t>Position of Hibernate in the Technology Stack</a:t>
            </a:r>
            <a:br>
              <a:rPr lang="en-US" sz="3600" dirty="0"/>
            </a:br>
            <a:endParaRPr lang="en-US" sz="3600" dirty="0"/>
          </a:p>
        </p:txBody>
      </p:sp>
      <p:sp>
        <p:nvSpPr>
          <p:cNvPr id="3" name="Content Placeholder 2">
            <a:extLst>
              <a:ext uri="{FF2B5EF4-FFF2-40B4-BE49-F238E27FC236}">
                <a16:creationId xmlns:a16="http://schemas.microsoft.com/office/drawing/2014/main" id="{EE2C70C4-3DE8-367C-003D-7AEE5AF254A6}"/>
              </a:ext>
            </a:extLst>
          </p:cNvPr>
          <p:cNvSpPr>
            <a:spLocks noGrp="1"/>
          </p:cNvSpPr>
          <p:nvPr>
            <p:ph idx="1"/>
          </p:nvPr>
        </p:nvSpPr>
        <p:spPr>
          <a:xfrm>
            <a:off x="360218" y="997526"/>
            <a:ext cx="11536218" cy="5860473"/>
          </a:xfrm>
        </p:spPr>
        <p:txBody>
          <a:bodyPr>
            <a:normAutofit/>
          </a:bodyPr>
          <a:lstStyle/>
          <a:p>
            <a:pPr algn="just"/>
            <a:r>
              <a:rPr lang="en-US" sz="2400" dirty="0"/>
              <a:t>Note: The </a:t>
            </a:r>
            <a:r>
              <a:rPr lang="en-US" sz="2400" b="1" dirty="0"/>
              <a:t>persistence layer</a:t>
            </a:r>
            <a:r>
              <a:rPr lang="en-US" sz="2400" dirty="0"/>
              <a:t> in an application refers to the part of the system responsible for managing and storing data, typically in a database. It ensures that an application's data is preserved (or persisted) even after the application stops running.</a:t>
            </a:r>
          </a:p>
          <a:p>
            <a:pPr algn="just"/>
            <a:endParaRPr lang="en-US" sz="2400" dirty="0"/>
          </a:p>
          <a:p>
            <a:pPr algn="just"/>
            <a:r>
              <a:rPr lang="en-US" sz="2400" dirty="0"/>
              <a:t>Hibernate acts as the </a:t>
            </a:r>
            <a:r>
              <a:rPr lang="en-US" sz="2400" b="1" dirty="0"/>
              <a:t>persistence layer</a:t>
            </a:r>
            <a:r>
              <a:rPr lang="en-US" sz="2400" dirty="0"/>
              <a:t> within an application architecture, sitting between the business logic and the database. The persistence layer is the layer of the application that interacts with the database to handle tasks like:</a:t>
            </a:r>
          </a:p>
          <a:p>
            <a:pPr lvl="1" algn="just"/>
            <a:r>
              <a:rPr lang="en-US" sz="2000" b="1" dirty="0"/>
              <a:t>Storing data</a:t>
            </a:r>
            <a:r>
              <a:rPr lang="en-US" sz="2000" dirty="0"/>
              <a:t>: Saving objects in the database.</a:t>
            </a:r>
          </a:p>
          <a:p>
            <a:pPr lvl="1" algn="just"/>
            <a:r>
              <a:rPr lang="en-US" sz="2000" b="1" dirty="0"/>
              <a:t>Retrieving data</a:t>
            </a:r>
            <a:r>
              <a:rPr lang="en-US" sz="2000" dirty="0"/>
              <a:t>: Fetching objects from the database.</a:t>
            </a:r>
          </a:p>
          <a:p>
            <a:pPr lvl="1" algn="just"/>
            <a:r>
              <a:rPr lang="en-US" sz="2000" b="1" dirty="0"/>
              <a:t>Updating data</a:t>
            </a:r>
            <a:r>
              <a:rPr lang="en-US" sz="2000" dirty="0"/>
              <a:t>: Modifying existing data in the database.</a:t>
            </a:r>
          </a:p>
          <a:p>
            <a:pPr lvl="1" algn="just"/>
            <a:r>
              <a:rPr lang="en-US" sz="2000" b="1" dirty="0"/>
              <a:t>Deleting data</a:t>
            </a:r>
            <a:r>
              <a:rPr lang="en-US" sz="2000" dirty="0"/>
              <a:t>: Removing data from the database.</a:t>
            </a:r>
          </a:p>
          <a:p>
            <a:pPr marL="457200" lvl="1" indent="0" algn="just">
              <a:buNone/>
            </a:pPr>
            <a:endParaRPr lang="en-US" sz="2000" dirty="0"/>
          </a:p>
          <a:p>
            <a:pPr algn="just"/>
            <a:r>
              <a:rPr lang="en-US" sz="2400" dirty="0"/>
              <a:t>Hibernate is a </a:t>
            </a:r>
            <a:r>
              <a:rPr lang="en-US" sz="2400" b="1" dirty="0"/>
              <a:t>Java-based ORM </a:t>
            </a:r>
            <a:r>
              <a:rPr lang="en-US" sz="2400" dirty="0"/>
              <a:t>tool that provides a framework for mapping Java objects to database tables and vice versa. It simplifies the implementation of the persistence layer by eliminating the need to write complex SQL queries for CRUD (Create, Read, Update, Delete) operations.</a:t>
            </a:r>
          </a:p>
          <a:p>
            <a:pPr algn="just"/>
            <a:endParaRPr lang="en-US" sz="2400" dirty="0"/>
          </a:p>
        </p:txBody>
      </p:sp>
    </p:spTree>
    <p:extLst>
      <p:ext uri="{BB962C8B-B14F-4D97-AF65-F5344CB8AC3E}">
        <p14:creationId xmlns:p14="http://schemas.microsoft.com/office/powerpoint/2010/main" val="1256738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E8C87-C88C-4DE4-54D3-F1773BCF20EC}"/>
              </a:ext>
            </a:extLst>
          </p:cNvPr>
          <p:cNvSpPr>
            <a:spLocks noGrp="1"/>
          </p:cNvSpPr>
          <p:nvPr>
            <p:ph type="title"/>
          </p:nvPr>
        </p:nvSpPr>
        <p:spPr/>
        <p:txBody>
          <a:bodyPr>
            <a:normAutofit/>
          </a:bodyPr>
          <a:lstStyle/>
          <a:p>
            <a:r>
              <a:rPr lang="en-US" sz="3600" b="1" dirty="0"/>
              <a:t>How Hibernate Integrates with Other Frameworks</a:t>
            </a:r>
            <a:br>
              <a:rPr lang="en-US" sz="3600" dirty="0"/>
            </a:br>
            <a:endParaRPr lang="en-US" sz="3600" dirty="0"/>
          </a:p>
        </p:txBody>
      </p:sp>
      <p:sp>
        <p:nvSpPr>
          <p:cNvPr id="3" name="Content Placeholder 2">
            <a:extLst>
              <a:ext uri="{FF2B5EF4-FFF2-40B4-BE49-F238E27FC236}">
                <a16:creationId xmlns:a16="http://schemas.microsoft.com/office/drawing/2014/main" id="{D637473D-4297-4700-74EF-12C0059D0B72}"/>
              </a:ext>
            </a:extLst>
          </p:cNvPr>
          <p:cNvSpPr>
            <a:spLocks noGrp="1"/>
          </p:cNvSpPr>
          <p:nvPr>
            <p:ph idx="1"/>
          </p:nvPr>
        </p:nvSpPr>
        <p:spPr>
          <a:xfrm>
            <a:off x="838200" y="1459345"/>
            <a:ext cx="10515600" cy="4717618"/>
          </a:xfrm>
        </p:spPr>
        <p:txBody>
          <a:bodyPr/>
          <a:lstStyle/>
          <a:p>
            <a:pPr lvl="0" algn="just"/>
            <a:r>
              <a:rPr lang="en-US" b="1" dirty="0"/>
              <a:t>Spring Framework:</a:t>
            </a:r>
            <a:endParaRPr lang="en-US" dirty="0"/>
          </a:p>
          <a:p>
            <a:pPr lvl="1" algn="just"/>
            <a:r>
              <a:rPr lang="en-US" dirty="0"/>
              <a:t>Hibernate is often used with </a:t>
            </a:r>
            <a:r>
              <a:rPr lang="en-US" b="1" dirty="0"/>
              <a:t>Spring ORM</a:t>
            </a:r>
            <a:r>
              <a:rPr lang="en-US" dirty="0"/>
              <a:t> or </a:t>
            </a:r>
            <a:r>
              <a:rPr lang="en-US" b="1" dirty="0"/>
              <a:t>Spring Data JPA</a:t>
            </a:r>
            <a:r>
              <a:rPr lang="en-US" dirty="0"/>
              <a:t> to simplify persistence management.</a:t>
            </a:r>
          </a:p>
          <a:p>
            <a:pPr lvl="1" algn="just"/>
            <a:r>
              <a:rPr lang="en-US" dirty="0"/>
              <a:t>Spring provides dependency injection and transaction management, while Hibernate handles object persistence.</a:t>
            </a:r>
          </a:p>
          <a:p>
            <a:pPr lvl="0" algn="just"/>
            <a:r>
              <a:rPr lang="en-US" b="1" dirty="0"/>
              <a:t>REST APIs:</a:t>
            </a:r>
            <a:endParaRPr lang="en-US" dirty="0"/>
          </a:p>
          <a:p>
            <a:pPr lvl="1" algn="just"/>
            <a:r>
              <a:rPr lang="en-US" dirty="0"/>
              <a:t>Hibernate is used in RESTful services to manage data persistence. For example, a Spring Boot REST API may use Hibernate to fetch or save data to a database.</a:t>
            </a:r>
          </a:p>
          <a:p>
            <a:pPr lvl="0" algn="just"/>
            <a:r>
              <a:rPr lang="en-US" b="1" dirty="0"/>
              <a:t>Microservices:</a:t>
            </a:r>
            <a:endParaRPr lang="en-US" dirty="0"/>
          </a:p>
          <a:p>
            <a:pPr lvl="1" algn="just"/>
            <a:r>
              <a:rPr lang="en-US" dirty="0"/>
              <a:t>In microservices architecture, Hibernate can be used as the persistence layer within individual services.</a:t>
            </a:r>
          </a:p>
          <a:p>
            <a:pPr algn="just"/>
            <a:endParaRPr lang="en-US" dirty="0"/>
          </a:p>
        </p:txBody>
      </p:sp>
    </p:spTree>
    <p:extLst>
      <p:ext uri="{BB962C8B-B14F-4D97-AF65-F5344CB8AC3E}">
        <p14:creationId xmlns:p14="http://schemas.microsoft.com/office/powerpoint/2010/main" val="4103557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91B14-FD99-8AA7-0DB6-03DA2B0A7BEC}"/>
              </a:ext>
            </a:extLst>
          </p:cNvPr>
          <p:cNvSpPr>
            <a:spLocks noGrp="1"/>
          </p:cNvSpPr>
          <p:nvPr>
            <p:ph type="title"/>
          </p:nvPr>
        </p:nvSpPr>
        <p:spPr/>
        <p:txBody>
          <a:bodyPr>
            <a:normAutofit/>
          </a:bodyPr>
          <a:lstStyle/>
          <a:p>
            <a:r>
              <a:rPr lang="en-US" sz="3600" b="1" dirty="0"/>
              <a:t>Visual Representation of Hibernate in the Stack</a:t>
            </a:r>
            <a:br>
              <a:rPr lang="en-US" sz="3600" dirty="0"/>
            </a:br>
            <a:endParaRPr lang="en-US" sz="3600" dirty="0"/>
          </a:p>
        </p:txBody>
      </p:sp>
      <p:sp>
        <p:nvSpPr>
          <p:cNvPr id="3" name="Content Placeholder 2">
            <a:extLst>
              <a:ext uri="{FF2B5EF4-FFF2-40B4-BE49-F238E27FC236}">
                <a16:creationId xmlns:a16="http://schemas.microsoft.com/office/drawing/2014/main" id="{A4CB0912-9D5A-62B0-0908-28010541E254}"/>
              </a:ext>
            </a:extLst>
          </p:cNvPr>
          <p:cNvSpPr>
            <a:spLocks noGrp="1"/>
          </p:cNvSpPr>
          <p:nvPr>
            <p:ph idx="1"/>
          </p:nvPr>
        </p:nvSpPr>
        <p:spPr>
          <a:xfrm>
            <a:off x="838200" y="1320800"/>
            <a:ext cx="10515600" cy="4856163"/>
          </a:xfrm>
        </p:spPr>
        <p:txBody>
          <a:bodyPr>
            <a:normAutofit fontScale="92500" lnSpcReduction="10000"/>
          </a:bodyPr>
          <a:lstStyle/>
          <a:p>
            <a:r>
              <a:rPr lang="en-US" dirty="0"/>
              <a:t>Frontend: React / Angular / HTML / CSS</a:t>
            </a:r>
          </a:p>
          <a:p>
            <a:pPr marL="0" indent="0">
              <a:buNone/>
            </a:pPr>
            <a:r>
              <a:rPr lang="en-US" dirty="0"/>
              <a:t>	     |</a:t>
            </a:r>
          </a:p>
          <a:p>
            <a:r>
              <a:rPr lang="en-US" dirty="0"/>
              <a:t>Backend:  Spring Boot / Spring Framework</a:t>
            </a:r>
          </a:p>
          <a:p>
            <a:pPr marL="0" indent="0">
              <a:buNone/>
            </a:pPr>
            <a:r>
              <a:rPr lang="en-US" dirty="0"/>
              <a:t>	     |</a:t>
            </a:r>
          </a:p>
          <a:p>
            <a:r>
              <a:rPr lang="en-US" dirty="0"/>
              <a:t>Persistence Layer: Hibernate (ORM Tool)</a:t>
            </a:r>
          </a:p>
          <a:p>
            <a:pPr marL="0" indent="0">
              <a:buNone/>
            </a:pPr>
            <a:r>
              <a:rPr lang="en-US" dirty="0"/>
              <a:t>                 |</a:t>
            </a:r>
          </a:p>
          <a:p>
            <a:r>
              <a:rPr lang="en-US" dirty="0"/>
              <a:t>Database: MySQL / PostgreSQL / Oracle / MongoDB</a:t>
            </a:r>
          </a:p>
          <a:p>
            <a:pPr marL="0" indent="0">
              <a:buNone/>
            </a:pPr>
            <a:endParaRPr lang="en-US" dirty="0"/>
          </a:p>
          <a:p>
            <a:r>
              <a:rPr lang="en-US" dirty="0"/>
              <a:t>Hibernate bridges the gap between the </a:t>
            </a:r>
            <a:r>
              <a:rPr lang="en-US" b="1" dirty="0"/>
              <a:t>object-oriented world of Java</a:t>
            </a:r>
            <a:r>
              <a:rPr lang="en-US" dirty="0"/>
              <a:t> and the </a:t>
            </a:r>
            <a:r>
              <a:rPr lang="en-US" b="1" dirty="0"/>
              <a:t>relational database world</a:t>
            </a:r>
            <a:r>
              <a:rPr lang="en-US" dirty="0"/>
              <a:t>, making it a key part of the persistence layer in Java application development.</a:t>
            </a:r>
          </a:p>
          <a:p>
            <a:endParaRPr lang="en-US" dirty="0"/>
          </a:p>
        </p:txBody>
      </p:sp>
    </p:spTree>
    <p:extLst>
      <p:ext uri="{BB962C8B-B14F-4D97-AF65-F5344CB8AC3E}">
        <p14:creationId xmlns:p14="http://schemas.microsoft.com/office/powerpoint/2010/main" val="1813428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F8384-4F1C-E57E-0FED-39210A308274}"/>
              </a:ext>
            </a:extLst>
          </p:cNvPr>
          <p:cNvSpPr>
            <a:spLocks noGrp="1"/>
          </p:cNvSpPr>
          <p:nvPr>
            <p:ph type="title"/>
          </p:nvPr>
        </p:nvSpPr>
        <p:spPr>
          <a:xfrm>
            <a:off x="277091" y="101601"/>
            <a:ext cx="11076709" cy="1589088"/>
          </a:xfrm>
        </p:spPr>
        <p:txBody>
          <a:bodyPr>
            <a:normAutofit/>
          </a:bodyPr>
          <a:lstStyle/>
          <a:p>
            <a:r>
              <a:rPr lang="en-US" b="1" dirty="0"/>
              <a:t>Hibernate Architecture</a:t>
            </a:r>
            <a:br>
              <a:rPr lang="en-US" dirty="0"/>
            </a:br>
            <a:endParaRPr lang="en-US" dirty="0"/>
          </a:p>
        </p:txBody>
      </p:sp>
      <p:sp>
        <p:nvSpPr>
          <p:cNvPr id="3" name="Content Placeholder 2">
            <a:extLst>
              <a:ext uri="{FF2B5EF4-FFF2-40B4-BE49-F238E27FC236}">
                <a16:creationId xmlns:a16="http://schemas.microsoft.com/office/drawing/2014/main" id="{6AC79E3E-B150-CCDA-304C-C8CDCD2DC98E}"/>
              </a:ext>
            </a:extLst>
          </p:cNvPr>
          <p:cNvSpPr>
            <a:spLocks noGrp="1"/>
          </p:cNvSpPr>
          <p:nvPr>
            <p:ph idx="1"/>
          </p:nvPr>
        </p:nvSpPr>
        <p:spPr>
          <a:xfrm>
            <a:off x="350983" y="1126836"/>
            <a:ext cx="11563926" cy="5050127"/>
          </a:xfrm>
        </p:spPr>
        <p:txBody>
          <a:bodyPr>
            <a:noAutofit/>
          </a:bodyPr>
          <a:lstStyle/>
          <a:p>
            <a:pPr lvl="0" algn="just"/>
            <a:r>
              <a:rPr lang="en-US" sz="2400" b="1" dirty="0"/>
              <a:t>There are 4 layers in hibernate architecture</a:t>
            </a:r>
          </a:p>
          <a:p>
            <a:pPr marL="1200150" lvl="1" indent="-742950" algn="just">
              <a:buFont typeface="+mj-lt"/>
              <a:buAutoNum type="arabicPeriod"/>
            </a:pPr>
            <a:r>
              <a:rPr lang="en-US" dirty="0"/>
              <a:t>Java application layer</a:t>
            </a:r>
          </a:p>
          <a:p>
            <a:pPr marL="1200150" lvl="1" indent="-742950" algn="just">
              <a:buFont typeface="+mj-lt"/>
              <a:buAutoNum type="arabicPeriod"/>
            </a:pPr>
            <a:r>
              <a:rPr lang="en-US" dirty="0"/>
              <a:t>Hibernate framework layer</a:t>
            </a:r>
          </a:p>
          <a:p>
            <a:pPr marL="1200150" lvl="1" indent="-742950" algn="just">
              <a:buFont typeface="+mj-lt"/>
              <a:buAutoNum type="arabicPeriod"/>
            </a:pPr>
            <a:r>
              <a:rPr lang="en-US" dirty="0"/>
              <a:t>Backend API layer</a:t>
            </a:r>
          </a:p>
          <a:p>
            <a:pPr marL="1200150" lvl="1" indent="-742950" algn="just">
              <a:buFont typeface="+mj-lt"/>
              <a:buAutoNum type="arabicPeriod"/>
            </a:pPr>
            <a:r>
              <a:rPr lang="en-US" dirty="0"/>
              <a:t>Database layer.</a:t>
            </a:r>
          </a:p>
          <a:p>
            <a:pPr algn="just"/>
            <a:r>
              <a:rPr lang="en-US" sz="2400" b="1" dirty="0"/>
              <a:t>Internal API used by Hibernate</a:t>
            </a:r>
          </a:p>
          <a:p>
            <a:pPr marL="914400" lvl="1" indent="-457200" algn="just">
              <a:buFont typeface="+mj-lt"/>
              <a:buAutoNum type="arabicPeriod"/>
            </a:pPr>
            <a:r>
              <a:rPr lang="en-US" sz="2000" dirty="0"/>
              <a:t>JDBC (Java Database Connectivity)</a:t>
            </a:r>
          </a:p>
          <a:p>
            <a:pPr marL="914400" lvl="1" indent="-457200" algn="just">
              <a:buFont typeface="+mj-lt"/>
              <a:buAutoNum type="arabicPeriod"/>
            </a:pPr>
            <a:r>
              <a:rPr lang="en-US" sz="2000" dirty="0"/>
              <a:t>JTA (Java Transaction API)</a:t>
            </a:r>
          </a:p>
          <a:p>
            <a:pPr marL="914400" lvl="1" indent="-457200" algn="just">
              <a:buFont typeface="+mj-lt"/>
              <a:buAutoNum type="arabicPeriod"/>
            </a:pPr>
            <a:r>
              <a:rPr lang="en-US" sz="2000" dirty="0"/>
              <a:t>JNDI (Java Naming Directory Interface)</a:t>
            </a:r>
          </a:p>
          <a:p>
            <a:pPr marL="457200" lvl="1" indent="0" algn="just">
              <a:buNone/>
            </a:pPr>
            <a:endParaRPr lang="en-US" sz="2000" dirty="0"/>
          </a:p>
          <a:p>
            <a:pPr algn="just"/>
            <a:r>
              <a:rPr lang="en-US" sz="2400" b="1" dirty="0"/>
              <a:t>How a Java Application Connects with Hibernate Using Persistent Objects</a:t>
            </a:r>
          </a:p>
          <a:p>
            <a:pPr marL="0" indent="0" algn="just">
              <a:buNone/>
            </a:pPr>
            <a:r>
              <a:rPr lang="en-US" sz="2400" dirty="0"/>
              <a:t>In a Hibernate-based Java application, persistent objects are Java objects that Hibernate manages and synchronizes with a database. These objects represent rows in the database and are tied to a Hibernate Session.</a:t>
            </a:r>
          </a:p>
          <a:p>
            <a:pPr marL="457200" lvl="1" indent="0" algn="just">
              <a:buNone/>
            </a:pPr>
            <a:endParaRPr lang="en-US" dirty="0"/>
          </a:p>
          <a:p>
            <a:pPr algn="just"/>
            <a:endParaRPr lang="en-US" sz="2400" dirty="0"/>
          </a:p>
        </p:txBody>
      </p:sp>
    </p:spTree>
    <p:extLst>
      <p:ext uri="{BB962C8B-B14F-4D97-AF65-F5344CB8AC3E}">
        <p14:creationId xmlns:p14="http://schemas.microsoft.com/office/powerpoint/2010/main" val="32776067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4955C21-D718-9E70-6404-3CB96423A0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572655"/>
            <a:ext cx="3100731" cy="5469371"/>
          </a:xfrm>
          <a:prstGeom prst="rect">
            <a:avLst/>
          </a:prstGeom>
        </p:spPr>
      </p:pic>
      <p:pic>
        <p:nvPicPr>
          <p:cNvPr id="5" name="Picture 4">
            <a:extLst>
              <a:ext uri="{FF2B5EF4-FFF2-40B4-BE49-F238E27FC236}">
                <a16:creationId xmlns:a16="http://schemas.microsoft.com/office/drawing/2014/main" id="{9E5268A9-9675-246F-5B39-BFD8F8D6521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92282" y="572655"/>
            <a:ext cx="7366318" cy="5414093"/>
          </a:xfrm>
          <a:prstGeom prst="rect">
            <a:avLst/>
          </a:prstGeom>
        </p:spPr>
      </p:pic>
    </p:spTree>
    <p:extLst>
      <p:ext uri="{BB962C8B-B14F-4D97-AF65-F5344CB8AC3E}">
        <p14:creationId xmlns:p14="http://schemas.microsoft.com/office/powerpoint/2010/main" val="2274528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58BCE-83D6-361F-F00A-BDA61386EBC5}"/>
              </a:ext>
            </a:extLst>
          </p:cNvPr>
          <p:cNvSpPr>
            <a:spLocks noGrp="1"/>
          </p:cNvSpPr>
          <p:nvPr>
            <p:ph type="title"/>
          </p:nvPr>
        </p:nvSpPr>
        <p:spPr>
          <a:xfrm>
            <a:off x="838200" y="365125"/>
            <a:ext cx="10515600" cy="704723"/>
          </a:xfrm>
        </p:spPr>
        <p:txBody>
          <a:bodyPr>
            <a:normAutofit/>
          </a:bodyPr>
          <a:lstStyle/>
          <a:p>
            <a:r>
              <a:rPr lang="en-US" sz="3600" b="1" dirty="0"/>
              <a:t>Key Components of JDBC as an API:</a:t>
            </a:r>
          </a:p>
        </p:txBody>
      </p:sp>
      <p:sp>
        <p:nvSpPr>
          <p:cNvPr id="3" name="Content Placeholder 2">
            <a:extLst>
              <a:ext uri="{FF2B5EF4-FFF2-40B4-BE49-F238E27FC236}">
                <a16:creationId xmlns:a16="http://schemas.microsoft.com/office/drawing/2014/main" id="{5A0F80EF-444B-B81B-AC94-07812F330693}"/>
              </a:ext>
            </a:extLst>
          </p:cNvPr>
          <p:cNvSpPr>
            <a:spLocks noGrp="1"/>
          </p:cNvSpPr>
          <p:nvPr>
            <p:ph idx="1"/>
          </p:nvPr>
        </p:nvSpPr>
        <p:spPr>
          <a:xfrm>
            <a:off x="838200" y="1133856"/>
            <a:ext cx="10515600" cy="5043107"/>
          </a:xfrm>
        </p:spPr>
        <p:txBody>
          <a:bodyPr>
            <a:normAutofit/>
          </a:bodyPr>
          <a:lstStyle/>
          <a:p>
            <a:pPr lvl="0"/>
            <a:r>
              <a:rPr lang="en-US" b="1" dirty="0"/>
              <a:t>Connection:</a:t>
            </a:r>
            <a:r>
              <a:rPr lang="en-US" dirty="0"/>
              <a:t> Establishes a connection with the database.</a:t>
            </a:r>
          </a:p>
          <a:p>
            <a:pPr lvl="0"/>
            <a:r>
              <a:rPr lang="en-US" b="1" dirty="0"/>
              <a:t>Statement and </a:t>
            </a:r>
            <a:r>
              <a:rPr lang="en-US" b="1" dirty="0" err="1"/>
              <a:t>PreparedStatement</a:t>
            </a:r>
            <a:r>
              <a:rPr lang="en-US" b="1" dirty="0"/>
              <a:t>:</a:t>
            </a:r>
            <a:r>
              <a:rPr lang="en-US" dirty="0"/>
              <a:t> Executes SQL queries.</a:t>
            </a:r>
          </a:p>
          <a:p>
            <a:pPr lvl="0"/>
            <a:r>
              <a:rPr lang="en-US" b="1" dirty="0" err="1"/>
              <a:t>ResultSet</a:t>
            </a:r>
            <a:r>
              <a:rPr lang="en-US" b="1" dirty="0"/>
              <a:t>:</a:t>
            </a:r>
            <a:r>
              <a:rPr lang="en-US" dirty="0"/>
              <a:t> Retrieves the data returned by the database.</a:t>
            </a:r>
          </a:p>
          <a:p>
            <a:pPr lvl="0"/>
            <a:r>
              <a:rPr lang="en-US" b="1" dirty="0" err="1"/>
              <a:t>DriverManager</a:t>
            </a:r>
            <a:r>
              <a:rPr lang="en-US" b="1" dirty="0"/>
              <a:t>:</a:t>
            </a:r>
            <a:r>
              <a:rPr lang="en-US" dirty="0"/>
              <a:t> Manages database drivers.</a:t>
            </a:r>
          </a:p>
          <a:p>
            <a:pPr lvl="0"/>
            <a:endParaRPr lang="en-US" dirty="0"/>
          </a:p>
          <a:p>
            <a:pPr marL="0" indent="0">
              <a:buNone/>
            </a:pPr>
            <a:r>
              <a:rPr lang="en-US" sz="3600" dirty="0"/>
              <a:t>Does JDBC Fetch Data from API Endpoints?</a:t>
            </a:r>
          </a:p>
          <a:p>
            <a:pPr lvl="0"/>
            <a:r>
              <a:rPr lang="en-US" dirty="0"/>
              <a:t>No, JDBC is designed to interact directly with databases through SQL.</a:t>
            </a:r>
          </a:p>
          <a:p>
            <a:pPr lvl="0"/>
            <a:r>
              <a:rPr lang="en-US" dirty="0"/>
              <a:t>It does not fetch data from server APIs or REST endpoints. If you need to fetch data from APIs or endpoints, you would typically use libraries like </a:t>
            </a:r>
            <a:r>
              <a:rPr lang="en-US" b="1" dirty="0" err="1"/>
              <a:t>HttpURLConnection</a:t>
            </a:r>
            <a:r>
              <a:rPr lang="en-US" dirty="0"/>
              <a:t>, </a:t>
            </a:r>
            <a:r>
              <a:rPr lang="en-US" b="1" dirty="0" err="1"/>
              <a:t>HttpClient</a:t>
            </a:r>
            <a:r>
              <a:rPr lang="en-US" dirty="0"/>
              <a:t>, or frameworks like </a:t>
            </a:r>
            <a:r>
              <a:rPr lang="en-US" b="1" dirty="0"/>
              <a:t>Spring Web</a:t>
            </a:r>
            <a:r>
              <a:rPr lang="en-US" dirty="0"/>
              <a:t>.</a:t>
            </a:r>
          </a:p>
          <a:p>
            <a:endParaRPr lang="en-US" dirty="0"/>
          </a:p>
        </p:txBody>
      </p:sp>
    </p:spTree>
    <p:extLst>
      <p:ext uri="{BB962C8B-B14F-4D97-AF65-F5344CB8AC3E}">
        <p14:creationId xmlns:p14="http://schemas.microsoft.com/office/powerpoint/2010/main" val="352283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59452-9CB2-AF6A-5D1E-CCD8646C2F58}"/>
              </a:ext>
            </a:extLst>
          </p:cNvPr>
          <p:cNvSpPr>
            <a:spLocks noGrp="1"/>
          </p:cNvSpPr>
          <p:nvPr>
            <p:ph type="title"/>
          </p:nvPr>
        </p:nvSpPr>
        <p:spPr/>
        <p:txBody>
          <a:bodyPr>
            <a:normAutofit/>
          </a:bodyPr>
          <a:lstStyle/>
          <a:p>
            <a:r>
              <a:rPr lang="en-US" sz="3600" b="1" dirty="0"/>
              <a:t>Key Difference: JDBC vs. REST APIs</a:t>
            </a:r>
            <a:br>
              <a:rPr lang="en-US" sz="3600" dirty="0"/>
            </a:br>
            <a:endParaRPr lang="en-US" sz="3600" dirty="0"/>
          </a:p>
        </p:txBody>
      </p:sp>
      <p:graphicFrame>
        <p:nvGraphicFramePr>
          <p:cNvPr id="4" name="Content Placeholder 3">
            <a:extLst>
              <a:ext uri="{FF2B5EF4-FFF2-40B4-BE49-F238E27FC236}">
                <a16:creationId xmlns:a16="http://schemas.microsoft.com/office/drawing/2014/main" id="{181E77A3-1791-2D0A-8DF4-45154D59985C}"/>
              </a:ext>
            </a:extLst>
          </p:cNvPr>
          <p:cNvGraphicFramePr>
            <a:graphicFrameLocks noGrp="1"/>
          </p:cNvGraphicFramePr>
          <p:nvPr>
            <p:ph idx="1"/>
            <p:extLst>
              <p:ext uri="{D42A27DB-BD31-4B8C-83A1-F6EECF244321}">
                <p14:modId xmlns:p14="http://schemas.microsoft.com/office/powerpoint/2010/main" val="2998520702"/>
              </p:ext>
            </p:extLst>
          </p:nvPr>
        </p:nvGraphicFramePr>
        <p:xfrm>
          <a:off x="838200" y="1477818"/>
          <a:ext cx="10515600" cy="4456635"/>
        </p:xfrm>
        <a:graphic>
          <a:graphicData uri="http://schemas.openxmlformats.org/drawingml/2006/table">
            <a:tbl>
              <a:tblPr firstRow="1" firstCol="1" bandRow="1">
                <a:tableStyleId>{5C22544A-7EE6-4342-B048-85BDC9FD1C3A}</a:tableStyleId>
              </a:tblPr>
              <a:tblGrid>
                <a:gridCol w="2440709">
                  <a:extLst>
                    <a:ext uri="{9D8B030D-6E8A-4147-A177-3AD203B41FA5}">
                      <a16:colId xmlns:a16="http://schemas.microsoft.com/office/drawing/2014/main" val="1773899044"/>
                    </a:ext>
                  </a:extLst>
                </a:gridCol>
                <a:gridCol w="4054764">
                  <a:extLst>
                    <a:ext uri="{9D8B030D-6E8A-4147-A177-3AD203B41FA5}">
                      <a16:colId xmlns:a16="http://schemas.microsoft.com/office/drawing/2014/main" val="3271941772"/>
                    </a:ext>
                  </a:extLst>
                </a:gridCol>
                <a:gridCol w="4020127">
                  <a:extLst>
                    <a:ext uri="{9D8B030D-6E8A-4147-A177-3AD203B41FA5}">
                      <a16:colId xmlns:a16="http://schemas.microsoft.com/office/drawing/2014/main" val="4031953767"/>
                    </a:ext>
                  </a:extLst>
                </a:gridCol>
              </a:tblGrid>
              <a:tr h="891327">
                <a:tc>
                  <a:txBody>
                    <a:bodyPr/>
                    <a:lstStyle/>
                    <a:p>
                      <a:pPr>
                        <a:lnSpc>
                          <a:spcPct val="107000"/>
                        </a:lnSpc>
                        <a:spcAft>
                          <a:spcPts val="800"/>
                        </a:spcAft>
                        <a:buNone/>
                      </a:pPr>
                      <a:r>
                        <a:rPr lang="en-US" sz="2400" kern="100" dirty="0">
                          <a:effectLst/>
                        </a:rPr>
                        <a:t>          Aspect</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US" sz="2400" kern="100" dirty="0">
                          <a:effectLst/>
                        </a:rPr>
                        <a:t>                        JDBC</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US" sz="2400" kern="100" dirty="0">
                          <a:effectLst/>
                        </a:rPr>
                        <a:t>                    REST API</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661515649"/>
                  </a:ext>
                </a:extLst>
              </a:tr>
              <a:tr h="891327">
                <a:tc>
                  <a:txBody>
                    <a:bodyPr/>
                    <a:lstStyle/>
                    <a:p>
                      <a:pPr>
                        <a:lnSpc>
                          <a:spcPct val="107000"/>
                        </a:lnSpc>
                        <a:spcAft>
                          <a:spcPts val="800"/>
                        </a:spcAft>
                        <a:buNone/>
                      </a:pPr>
                      <a:r>
                        <a:rPr lang="en-US" sz="2400" kern="100">
                          <a:effectLst/>
                        </a:rPr>
                        <a:t>Purpose</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US" sz="2400" kern="100">
                          <a:effectLst/>
                        </a:rPr>
                        <a:t>Connects to databases to execute SQL queries.</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US" sz="2400" kern="100">
                          <a:effectLst/>
                        </a:rPr>
                        <a:t>Fetches data from web server endpoints.</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040014945"/>
                  </a:ext>
                </a:extLst>
              </a:tr>
              <a:tr h="891327">
                <a:tc>
                  <a:txBody>
                    <a:bodyPr/>
                    <a:lstStyle/>
                    <a:p>
                      <a:pPr>
                        <a:lnSpc>
                          <a:spcPct val="107000"/>
                        </a:lnSpc>
                        <a:spcAft>
                          <a:spcPts val="800"/>
                        </a:spcAft>
                        <a:buNone/>
                      </a:pPr>
                      <a:r>
                        <a:rPr lang="en-US" sz="2400" kern="100">
                          <a:effectLst/>
                        </a:rPr>
                        <a:t>Communication</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US" sz="2400" kern="100" dirty="0">
                          <a:effectLst/>
                        </a:rPr>
                        <a:t>Communicates with databases via SQL.</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US" sz="2400" kern="100">
                          <a:effectLst/>
                        </a:rPr>
                        <a:t>Communicates with APIs using HTTP methods.</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762822594"/>
                  </a:ext>
                </a:extLst>
              </a:tr>
              <a:tr h="891327">
                <a:tc>
                  <a:txBody>
                    <a:bodyPr/>
                    <a:lstStyle/>
                    <a:p>
                      <a:pPr>
                        <a:lnSpc>
                          <a:spcPct val="107000"/>
                        </a:lnSpc>
                        <a:spcAft>
                          <a:spcPts val="800"/>
                        </a:spcAft>
                        <a:buNone/>
                      </a:pPr>
                      <a:r>
                        <a:rPr lang="en-US" sz="2400" kern="100">
                          <a:effectLst/>
                        </a:rPr>
                        <a:t>Data Format</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US" sz="2400" kern="100">
                          <a:effectLst/>
                        </a:rPr>
                        <a:t>Works with relational database tables.</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US" sz="2400" kern="100">
                          <a:effectLst/>
                        </a:rPr>
                        <a:t>Typically exchanges data in JSON or XML.</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541238141"/>
                  </a:ext>
                </a:extLst>
              </a:tr>
              <a:tr h="891327">
                <a:tc>
                  <a:txBody>
                    <a:bodyPr/>
                    <a:lstStyle/>
                    <a:p>
                      <a:pPr>
                        <a:lnSpc>
                          <a:spcPct val="107000"/>
                        </a:lnSpc>
                        <a:spcAft>
                          <a:spcPts val="800"/>
                        </a:spcAft>
                        <a:buNone/>
                      </a:pPr>
                      <a:r>
                        <a:rPr lang="en-US" sz="2400" kern="100">
                          <a:effectLst/>
                        </a:rPr>
                        <a:t>Usage</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US" sz="2400" kern="100">
                          <a:effectLst/>
                        </a:rPr>
                        <a:t>For database operations (CRUD).</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US" sz="2400" kern="100" dirty="0">
                          <a:effectLst/>
                        </a:rPr>
                        <a:t>For accessing web-based services or APIs.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1017935"/>
                  </a:ext>
                </a:extLst>
              </a:tr>
            </a:tbl>
          </a:graphicData>
        </a:graphic>
      </p:graphicFrame>
      <p:sp>
        <p:nvSpPr>
          <p:cNvPr id="5" name="Rectangle 1">
            <a:extLst>
              <a:ext uri="{FF2B5EF4-FFF2-40B4-BE49-F238E27FC236}">
                <a16:creationId xmlns:a16="http://schemas.microsoft.com/office/drawing/2014/main" id="{1BB3F8E6-7C8A-C363-A9B8-27670360E73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922160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FE67A-68A0-CC75-89B0-52CA05C80F10}"/>
              </a:ext>
            </a:extLst>
          </p:cNvPr>
          <p:cNvSpPr>
            <a:spLocks noGrp="1"/>
          </p:cNvSpPr>
          <p:nvPr>
            <p:ph type="title"/>
          </p:nvPr>
        </p:nvSpPr>
        <p:spPr/>
        <p:txBody>
          <a:bodyPr>
            <a:normAutofit/>
          </a:bodyPr>
          <a:lstStyle/>
          <a:p>
            <a:r>
              <a:rPr lang="en-US" sz="3600" b="1" dirty="0"/>
              <a:t>Key Features of JDBC:</a:t>
            </a:r>
            <a:br>
              <a:rPr lang="en-US" sz="3600" dirty="0"/>
            </a:br>
            <a:endParaRPr lang="en-US" sz="3600" dirty="0"/>
          </a:p>
        </p:txBody>
      </p:sp>
      <p:sp>
        <p:nvSpPr>
          <p:cNvPr id="3" name="Content Placeholder 2">
            <a:extLst>
              <a:ext uri="{FF2B5EF4-FFF2-40B4-BE49-F238E27FC236}">
                <a16:creationId xmlns:a16="http://schemas.microsoft.com/office/drawing/2014/main" id="{6E1C4CD0-4C26-1332-2603-5356D39D3A25}"/>
              </a:ext>
            </a:extLst>
          </p:cNvPr>
          <p:cNvSpPr>
            <a:spLocks noGrp="1"/>
          </p:cNvSpPr>
          <p:nvPr>
            <p:ph idx="1"/>
          </p:nvPr>
        </p:nvSpPr>
        <p:spPr>
          <a:xfrm>
            <a:off x="838200" y="1514764"/>
            <a:ext cx="10515600" cy="4662199"/>
          </a:xfrm>
        </p:spPr>
        <p:txBody>
          <a:bodyPr>
            <a:normAutofit/>
          </a:bodyPr>
          <a:lstStyle/>
          <a:p>
            <a:pPr lvl="0" algn="just"/>
            <a:r>
              <a:rPr lang="en-US" b="1" dirty="0"/>
              <a:t>Database Independence:</a:t>
            </a:r>
            <a:r>
              <a:rPr lang="en-US" dirty="0"/>
              <a:t> JDBC provides a uniform interface to interact with various databases (MySQL, Oracle, PostgreSQL, etc.).</a:t>
            </a:r>
          </a:p>
          <a:p>
            <a:pPr lvl="0" algn="just"/>
            <a:r>
              <a:rPr lang="en-US" b="1" dirty="0"/>
              <a:t>SQL Execution:</a:t>
            </a:r>
            <a:r>
              <a:rPr lang="en-US" dirty="0"/>
              <a:t> It enables developers to execute SQL queries and updates directly from Java programs.</a:t>
            </a:r>
          </a:p>
          <a:p>
            <a:pPr lvl="0" algn="just"/>
            <a:r>
              <a:rPr lang="en-US" b="1" dirty="0" err="1"/>
              <a:t>ResultSet</a:t>
            </a:r>
            <a:r>
              <a:rPr lang="en-US" b="1" dirty="0"/>
              <a:t> Handling:</a:t>
            </a:r>
            <a:r>
              <a:rPr lang="en-US" dirty="0"/>
              <a:t> JDBC allows reading and manipulating the results of SQL queries through the </a:t>
            </a:r>
            <a:r>
              <a:rPr lang="en-US" dirty="0" err="1"/>
              <a:t>ResultSet</a:t>
            </a:r>
            <a:r>
              <a:rPr lang="en-US" dirty="0"/>
              <a:t> object.</a:t>
            </a:r>
          </a:p>
          <a:p>
            <a:pPr lvl="0" algn="just"/>
            <a:r>
              <a:rPr lang="en-US" b="1" dirty="0"/>
              <a:t>Connection Management:</a:t>
            </a:r>
            <a:r>
              <a:rPr lang="en-US" dirty="0"/>
              <a:t> It provides mechanisms for establishing and managing database connections.</a:t>
            </a:r>
          </a:p>
          <a:p>
            <a:pPr lvl="0" algn="just"/>
            <a:r>
              <a:rPr lang="en-US" b="1" dirty="0"/>
              <a:t>Prepared Statements:</a:t>
            </a:r>
            <a:r>
              <a:rPr lang="en-US" dirty="0"/>
              <a:t> JDBC supports prepared statements to execute parameterized queries and improve performance.</a:t>
            </a:r>
          </a:p>
          <a:p>
            <a:pPr algn="just"/>
            <a:endParaRPr lang="en-US" dirty="0"/>
          </a:p>
        </p:txBody>
      </p:sp>
    </p:spTree>
    <p:extLst>
      <p:ext uri="{BB962C8B-B14F-4D97-AF65-F5344CB8AC3E}">
        <p14:creationId xmlns:p14="http://schemas.microsoft.com/office/powerpoint/2010/main" val="4195793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B29CF-2D80-1DBE-700D-29C5EA56D5B5}"/>
              </a:ext>
            </a:extLst>
          </p:cNvPr>
          <p:cNvSpPr>
            <a:spLocks noGrp="1"/>
          </p:cNvSpPr>
          <p:nvPr>
            <p:ph type="title"/>
          </p:nvPr>
        </p:nvSpPr>
        <p:spPr/>
        <p:txBody>
          <a:bodyPr>
            <a:normAutofit/>
          </a:bodyPr>
          <a:lstStyle/>
          <a:p>
            <a:r>
              <a:rPr lang="en-US" sz="3600" b="1" dirty="0"/>
              <a:t>Why JDBC?</a:t>
            </a:r>
            <a:br>
              <a:rPr lang="en-US" sz="3600" dirty="0"/>
            </a:br>
            <a:endParaRPr lang="en-US" sz="3600" dirty="0"/>
          </a:p>
        </p:txBody>
      </p:sp>
      <p:sp>
        <p:nvSpPr>
          <p:cNvPr id="3" name="Content Placeholder 2">
            <a:extLst>
              <a:ext uri="{FF2B5EF4-FFF2-40B4-BE49-F238E27FC236}">
                <a16:creationId xmlns:a16="http://schemas.microsoft.com/office/drawing/2014/main" id="{43DA7A5A-4F99-E287-4427-8211E457D511}"/>
              </a:ext>
            </a:extLst>
          </p:cNvPr>
          <p:cNvSpPr>
            <a:spLocks noGrp="1"/>
          </p:cNvSpPr>
          <p:nvPr>
            <p:ph idx="1"/>
          </p:nvPr>
        </p:nvSpPr>
        <p:spPr>
          <a:xfrm>
            <a:off x="838200" y="1136073"/>
            <a:ext cx="10515600" cy="5040890"/>
          </a:xfrm>
        </p:spPr>
        <p:txBody>
          <a:bodyPr>
            <a:normAutofit/>
          </a:bodyPr>
          <a:lstStyle/>
          <a:p>
            <a:pPr lvl="0" algn="just"/>
            <a:r>
              <a:rPr lang="en-US" b="1" dirty="0"/>
              <a:t>Database Communication:</a:t>
            </a:r>
            <a:r>
              <a:rPr lang="en-US" dirty="0"/>
              <a:t> JDBC acts as a bridge between Java applications and relational databases, enabling database operations.</a:t>
            </a:r>
          </a:p>
          <a:p>
            <a:pPr lvl="0" algn="just"/>
            <a:r>
              <a:rPr lang="en-US" b="1" dirty="0"/>
              <a:t>Direct SQL Execution:</a:t>
            </a:r>
            <a:r>
              <a:rPr lang="en-US" dirty="0"/>
              <a:t> Developers can write and execute SQL queries directly in Java programs.</a:t>
            </a:r>
          </a:p>
          <a:p>
            <a:pPr lvl="0" algn="just"/>
            <a:r>
              <a:rPr lang="en-US" b="1" dirty="0"/>
              <a:t>Standard API:</a:t>
            </a:r>
            <a:r>
              <a:rPr lang="en-US" dirty="0"/>
              <a:t> It provides a consistent API for accessing various databases, regardless of the database vendor.</a:t>
            </a:r>
          </a:p>
          <a:p>
            <a:pPr lvl="0" algn="just"/>
            <a:r>
              <a:rPr lang="en-US" b="1" dirty="0"/>
              <a:t>Core for Database Integration:</a:t>
            </a:r>
            <a:r>
              <a:rPr lang="en-US" dirty="0"/>
              <a:t> JDBC is the foundational technology for Java database integration and is used by advanced frameworks like Hibernate and JPA.</a:t>
            </a:r>
          </a:p>
          <a:p>
            <a:pPr lvl="0" algn="just"/>
            <a:r>
              <a:rPr lang="en-US" b="1" dirty="0"/>
              <a:t>Customization and Flexibility:</a:t>
            </a:r>
            <a:r>
              <a:rPr lang="en-US" dirty="0"/>
              <a:t> It allows developers to write custom SQL queries for complex database interactions.</a:t>
            </a:r>
          </a:p>
          <a:p>
            <a:pPr algn="just"/>
            <a:endParaRPr lang="en-US" dirty="0"/>
          </a:p>
        </p:txBody>
      </p:sp>
    </p:spTree>
    <p:extLst>
      <p:ext uri="{BB962C8B-B14F-4D97-AF65-F5344CB8AC3E}">
        <p14:creationId xmlns:p14="http://schemas.microsoft.com/office/powerpoint/2010/main" val="2759963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71ADF-B771-2DD2-A3B3-B301C2B2EB92}"/>
              </a:ext>
            </a:extLst>
          </p:cNvPr>
          <p:cNvSpPr>
            <a:spLocks noGrp="1"/>
          </p:cNvSpPr>
          <p:nvPr>
            <p:ph type="title"/>
          </p:nvPr>
        </p:nvSpPr>
        <p:spPr/>
        <p:txBody>
          <a:bodyPr>
            <a:normAutofit/>
          </a:bodyPr>
          <a:lstStyle/>
          <a:p>
            <a:r>
              <a:rPr lang="en-US" sz="3600" b="1" dirty="0"/>
              <a:t>Why Hibernate?</a:t>
            </a:r>
            <a:br>
              <a:rPr lang="en-US" sz="3600" dirty="0"/>
            </a:br>
            <a:endParaRPr lang="en-US" sz="3600" dirty="0"/>
          </a:p>
        </p:txBody>
      </p:sp>
      <p:sp>
        <p:nvSpPr>
          <p:cNvPr id="3" name="Content Placeholder 2">
            <a:extLst>
              <a:ext uri="{FF2B5EF4-FFF2-40B4-BE49-F238E27FC236}">
                <a16:creationId xmlns:a16="http://schemas.microsoft.com/office/drawing/2014/main" id="{894EB8A3-3CF0-0ACA-07F8-7CE5050370A3}"/>
              </a:ext>
            </a:extLst>
          </p:cNvPr>
          <p:cNvSpPr>
            <a:spLocks noGrp="1"/>
          </p:cNvSpPr>
          <p:nvPr>
            <p:ph idx="1"/>
          </p:nvPr>
        </p:nvSpPr>
        <p:spPr>
          <a:xfrm>
            <a:off x="838200" y="1265382"/>
            <a:ext cx="10515600" cy="4911581"/>
          </a:xfrm>
        </p:spPr>
        <p:txBody>
          <a:bodyPr>
            <a:normAutofit lnSpcReduction="10000"/>
          </a:bodyPr>
          <a:lstStyle/>
          <a:p>
            <a:pPr marL="0" indent="0" algn="just" fontAlgn="base">
              <a:buNone/>
            </a:pPr>
            <a:r>
              <a:rPr lang="en-US" dirty="0"/>
              <a:t>Hibernate is used to overcome the of limitations of JDBC like:</a:t>
            </a:r>
          </a:p>
          <a:p>
            <a:pPr algn="just"/>
            <a:r>
              <a:rPr lang="en-US" dirty="0"/>
              <a:t>If working with JDBC, changing of Database in middle of the project is very costly.</a:t>
            </a:r>
          </a:p>
          <a:p>
            <a:pPr algn="just"/>
            <a:r>
              <a:rPr lang="en-US" dirty="0"/>
              <a:t>JDBC code is not portable code across the multiple database software.</a:t>
            </a:r>
          </a:p>
          <a:p>
            <a:pPr algn="just"/>
            <a:r>
              <a:rPr lang="en-US" dirty="0"/>
              <a:t>In JDBC, Exception handling is mandatory. Here We can see that we are handling lots of Exception for connection.</a:t>
            </a:r>
          </a:p>
          <a:p>
            <a:pPr lvl="0" algn="just" fontAlgn="base"/>
            <a:r>
              <a:rPr lang="en-US" dirty="0"/>
              <a:t>JDBC code is dependent upon the Database software being used i.e. our persistence logic is dependent, because of using JDBC. Here we are inserting a record into Employee table but our query is Database software-dependent i.e. Here we are using MySQL. But if we change our Database then this query won’t work.</a:t>
            </a:r>
          </a:p>
          <a:p>
            <a:pPr algn="just"/>
            <a:endParaRPr lang="en-US" dirty="0"/>
          </a:p>
        </p:txBody>
      </p:sp>
    </p:spTree>
    <p:extLst>
      <p:ext uri="{BB962C8B-B14F-4D97-AF65-F5344CB8AC3E}">
        <p14:creationId xmlns:p14="http://schemas.microsoft.com/office/powerpoint/2010/main" val="2015855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61E0621-FF03-0EDE-0923-BC151F5F6951}"/>
              </a:ext>
            </a:extLst>
          </p:cNvPr>
          <p:cNvPicPr>
            <a:picLocks noGrp="1" noChangeAspect="1"/>
          </p:cNvPicPr>
          <p:nvPr>
            <p:ph idx="1"/>
          </p:nvPr>
        </p:nvPicPr>
        <p:blipFill>
          <a:blip r:embed="rId2"/>
          <a:stretch>
            <a:fillRect/>
          </a:stretch>
        </p:blipFill>
        <p:spPr>
          <a:xfrm>
            <a:off x="705845" y="480290"/>
            <a:ext cx="11163966" cy="6068292"/>
          </a:xfrm>
          <a:prstGeom prst="rect">
            <a:avLst/>
          </a:prstGeom>
        </p:spPr>
      </p:pic>
    </p:spTree>
    <p:extLst>
      <p:ext uri="{BB962C8B-B14F-4D97-AF65-F5344CB8AC3E}">
        <p14:creationId xmlns:p14="http://schemas.microsoft.com/office/powerpoint/2010/main" val="4241019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206CA9-7FCD-7094-DD14-26FD3D4D3E21}"/>
              </a:ext>
            </a:extLst>
          </p:cNvPr>
          <p:cNvSpPr>
            <a:spLocks noGrp="1"/>
          </p:cNvSpPr>
          <p:nvPr>
            <p:ph idx="1"/>
          </p:nvPr>
        </p:nvSpPr>
        <p:spPr/>
        <p:txBody>
          <a:bodyPr>
            <a:normAutofit/>
          </a:bodyPr>
          <a:lstStyle/>
          <a:p>
            <a:pPr algn="just"/>
            <a:r>
              <a:rPr lang="en-US" sz="3200" dirty="0"/>
              <a:t>While working with JDBC, There is no support Object-level relationship.</a:t>
            </a:r>
            <a:endParaRPr lang="en-US" sz="4000" dirty="0"/>
          </a:p>
          <a:p>
            <a:pPr algn="just"/>
            <a:r>
              <a:rPr lang="en-US" sz="3200" dirty="0"/>
              <a:t>To overcome the above problems we use ORM tool i.e. Hibernate framework. By using Hibernate we can avoid all the above problems and we can enjoy some additional set of functionalities.</a:t>
            </a:r>
          </a:p>
          <a:p>
            <a:pPr algn="just"/>
            <a:endParaRPr lang="en-US" sz="3600" dirty="0"/>
          </a:p>
        </p:txBody>
      </p:sp>
    </p:spTree>
    <p:extLst>
      <p:ext uri="{BB962C8B-B14F-4D97-AF65-F5344CB8AC3E}">
        <p14:creationId xmlns:p14="http://schemas.microsoft.com/office/powerpoint/2010/main" val="378926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09EE30-7F0D-C589-B14C-85DE1B829E59}"/>
              </a:ext>
            </a:extLst>
          </p:cNvPr>
          <p:cNvSpPr>
            <a:spLocks noGrp="1"/>
          </p:cNvSpPr>
          <p:nvPr>
            <p:ph idx="1"/>
          </p:nvPr>
        </p:nvSpPr>
        <p:spPr>
          <a:xfrm>
            <a:off x="838200" y="612648"/>
            <a:ext cx="10515600" cy="5564315"/>
          </a:xfrm>
        </p:spPr>
        <p:txBody>
          <a:bodyPr/>
          <a:lstStyle/>
          <a:p>
            <a:pPr marL="0" indent="0" algn="just">
              <a:buNone/>
            </a:pPr>
            <a:r>
              <a:rPr lang="en-US" sz="3600" b="1" dirty="0"/>
              <a:t>What is ORM?</a:t>
            </a:r>
            <a:endParaRPr lang="en-US" sz="3600" dirty="0"/>
          </a:p>
          <a:p>
            <a:pPr algn="just"/>
            <a:r>
              <a:rPr lang="en-US" dirty="0"/>
              <a:t>ORM refers to the Object-Relational Mapping. It is a programming technique for converting data between incompatible type systems like relational databases and object oriented programming languages like java.</a:t>
            </a:r>
          </a:p>
          <a:p>
            <a:pPr algn="just"/>
            <a:endParaRPr lang="en-US" dirty="0"/>
          </a:p>
          <a:p>
            <a:pPr marL="0" indent="0" algn="just">
              <a:buNone/>
            </a:pPr>
            <a:r>
              <a:rPr lang="en-US" sz="3600" b="1" dirty="0"/>
              <a:t>What is Hibernate?</a:t>
            </a:r>
            <a:endParaRPr lang="en-US" sz="3600" dirty="0"/>
          </a:p>
          <a:p>
            <a:pPr algn="just"/>
            <a:r>
              <a:rPr lang="en-US" dirty="0"/>
              <a:t>Hibernate is a Java-based Object-Relational Mapping (ORM) tool that simplifies database interactions by allowing developers to work with Java objects rather than SQL statements. Hibernate abstracts the complexities of JDBC and automates many database operations.</a:t>
            </a:r>
          </a:p>
          <a:p>
            <a:pPr algn="just"/>
            <a:endParaRPr lang="en-US" dirty="0"/>
          </a:p>
        </p:txBody>
      </p:sp>
    </p:spTree>
    <p:extLst>
      <p:ext uri="{BB962C8B-B14F-4D97-AF65-F5344CB8AC3E}">
        <p14:creationId xmlns:p14="http://schemas.microsoft.com/office/powerpoint/2010/main" val="9709974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1532</Words>
  <Application>Microsoft Office PowerPoint</Application>
  <PresentationFormat>Widescreen</PresentationFormat>
  <Paragraphs>127</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What is JDBC? </vt:lpstr>
      <vt:lpstr>Key Components of JDBC as an API:</vt:lpstr>
      <vt:lpstr>Key Difference: JDBC vs. REST APIs </vt:lpstr>
      <vt:lpstr>Key Features of JDBC: </vt:lpstr>
      <vt:lpstr>Why JDBC? </vt:lpstr>
      <vt:lpstr>Why Hibernate? </vt:lpstr>
      <vt:lpstr>PowerPoint Presentation</vt:lpstr>
      <vt:lpstr>PowerPoint Presentation</vt:lpstr>
      <vt:lpstr>PowerPoint Presentation</vt:lpstr>
      <vt:lpstr>Key Features of Hibernate: </vt:lpstr>
      <vt:lpstr>     JDBC vs Hibernate:       Conclusion: JDBC is the core API for database interactions in Java, providing flexibility and direct control over SQL operations. However, for complex, scalable, and maintainable applications, Hibernate is preferred due to its ORM capabilities, reduced development effort, and performance optimization features. Together, they cater to different needs and can complement each other in modern Java applications.   </vt:lpstr>
      <vt:lpstr>Position of Hibernate in the Technology Stack </vt:lpstr>
      <vt:lpstr>How Hibernate Integrates with Other Frameworks </vt:lpstr>
      <vt:lpstr>Visual Representation of Hibernate in the Stack </vt:lpstr>
      <vt:lpstr>Hibernate Architecture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Gaurav Kothari</dc:creator>
  <cp:lastModifiedBy>Gaurav Kothari</cp:lastModifiedBy>
  <cp:revision>15</cp:revision>
  <dcterms:created xsi:type="dcterms:W3CDTF">2025-09-17T08:42:25Z</dcterms:created>
  <dcterms:modified xsi:type="dcterms:W3CDTF">2025-09-18T09:05:50Z</dcterms:modified>
</cp:coreProperties>
</file>