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1" r:id="rId19"/>
    <p:sldId id="274" r:id="rId20"/>
    <p:sldId id="275" r:id="rId21"/>
    <p:sldId id="281" r:id="rId22"/>
    <p:sldId id="276" r:id="rId23"/>
    <p:sldId id="277" r:id="rId24"/>
    <p:sldId id="278" r:id="rId25"/>
    <p:sldId id="279" r:id="rId26"/>
    <p:sldId id="280" r:id="rId27"/>
    <p:sldId id="282" r:id="rId28"/>
    <p:sldId id="283" r:id="rId29"/>
    <p:sldId id="285" r:id="rId30"/>
    <p:sldId id="286" r:id="rId31"/>
    <p:sldId id="292" r:id="rId32"/>
    <p:sldId id="289" r:id="rId33"/>
    <p:sldId id="290" r:id="rId34"/>
    <p:sldId id="291" r:id="rId35"/>
    <p:sldId id="293" r:id="rId36"/>
    <p:sldId id="294" r:id="rId37"/>
    <p:sldId id="295" r:id="rId38"/>
    <p:sldId id="296"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7" d="100"/>
          <a:sy n="67" d="100"/>
        </p:scale>
        <p:origin x="620" y="1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BA7FE-9D39-87A5-E09E-B5475B0472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F642336-03EB-5682-AF21-66BB9D18B2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A2EAAB-8BDB-BFB7-090F-098F39B0A557}"/>
              </a:ext>
            </a:extLst>
          </p:cNvPr>
          <p:cNvSpPr>
            <a:spLocks noGrp="1"/>
          </p:cNvSpPr>
          <p:nvPr>
            <p:ph type="dt" sz="half" idx="10"/>
          </p:nvPr>
        </p:nvSpPr>
        <p:spPr/>
        <p:txBody>
          <a:bodyPr/>
          <a:lstStyle/>
          <a:p>
            <a:fld id="{96BDF78D-63C7-4142-91D1-853BCA9DCE4F}" type="datetimeFigureOut">
              <a:rPr lang="en-US" smtClean="0"/>
              <a:t>9/20/2025</a:t>
            </a:fld>
            <a:endParaRPr lang="en-US"/>
          </a:p>
        </p:txBody>
      </p:sp>
      <p:sp>
        <p:nvSpPr>
          <p:cNvPr id="5" name="Footer Placeholder 4">
            <a:extLst>
              <a:ext uri="{FF2B5EF4-FFF2-40B4-BE49-F238E27FC236}">
                <a16:creationId xmlns:a16="http://schemas.microsoft.com/office/drawing/2014/main" id="{3C233019-4BE6-990C-6BA9-3A8E66099B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7803D4-5BC2-8BE0-5EED-3C48DC69176F}"/>
              </a:ext>
            </a:extLst>
          </p:cNvPr>
          <p:cNvSpPr>
            <a:spLocks noGrp="1"/>
          </p:cNvSpPr>
          <p:nvPr>
            <p:ph type="sldNum" sz="quarter" idx="12"/>
          </p:nvPr>
        </p:nvSpPr>
        <p:spPr/>
        <p:txBody>
          <a:bodyPr/>
          <a:lstStyle/>
          <a:p>
            <a:fld id="{303BFA9A-C177-49DA-BB18-6B59FA3B7155}" type="slidenum">
              <a:rPr lang="en-US" smtClean="0"/>
              <a:t>‹#›</a:t>
            </a:fld>
            <a:endParaRPr lang="en-US"/>
          </a:p>
        </p:txBody>
      </p:sp>
    </p:spTree>
    <p:extLst>
      <p:ext uri="{BB962C8B-B14F-4D97-AF65-F5344CB8AC3E}">
        <p14:creationId xmlns:p14="http://schemas.microsoft.com/office/powerpoint/2010/main" val="2735436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7B80E-7E2B-1D1E-D6D3-79A55223228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7F23A1-1206-8BB0-A77D-9CC1356D13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4330CA-EAA4-732F-1EF2-7973C974C7C7}"/>
              </a:ext>
            </a:extLst>
          </p:cNvPr>
          <p:cNvSpPr>
            <a:spLocks noGrp="1"/>
          </p:cNvSpPr>
          <p:nvPr>
            <p:ph type="dt" sz="half" idx="10"/>
          </p:nvPr>
        </p:nvSpPr>
        <p:spPr/>
        <p:txBody>
          <a:bodyPr/>
          <a:lstStyle/>
          <a:p>
            <a:fld id="{96BDF78D-63C7-4142-91D1-853BCA9DCE4F}" type="datetimeFigureOut">
              <a:rPr lang="en-US" smtClean="0"/>
              <a:t>9/20/2025</a:t>
            </a:fld>
            <a:endParaRPr lang="en-US"/>
          </a:p>
        </p:txBody>
      </p:sp>
      <p:sp>
        <p:nvSpPr>
          <p:cNvPr id="5" name="Footer Placeholder 4">
            <a:extLst>
              <a:ext uri="{FF2B5EF4-FFF2-40B4-BE49-F238E27FC236}">
                <a16:creationId xmlns:a16="http://schemas.microsoft.com/office/drawing/2014/main" id="{19714336-E71F-FFC9-6E92-42B1D390E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9C1E2A-C8A8-8D81-24ED-F71880BCBE32}"/>
              </a:ext>
            </a:extLst>
          </p:cNvPr>
          <p:cNvSpPr>
            <a:spLocks noGrp="1"/>
          </p:cNvSpPr>
          <p:nvPr>
            <p:ph type="sldNum" sz="quarter" idx="12"/>
          </p:nvPr>
        </p:nvSpPr>
        <p:spPr/>
        <p:txBody>
          <a:bodyPr/>
          <a:lstStyle/>
          <a:p>
            <a:fld id="{303BFA9A-C177-49DA-BB18-6B59FA3B7155}" type="slidenum">
              <a:rPr lang="en-US" smtClean="0"/>
              <a:t>‹#›</a:t>
            </a:fld>
            <a:endParaRPr lang="en-US"/>
          </a:p>
        </p:txBody>
      </p:sp>
    </p:spTree>
    <p:extLst>
      <p:ext uri="{BB962C8B-B14F-4D97-AF65-F5344CB8AC3E}">
        <p14:creationId xmlns:p14="http://schemas.microsoft.com/office/powerpoint/2010/main" val="3064380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5AAD53-AC37-F2BD-C8EE-A456A24E0CC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B1B3129-9887-07DD-AC16-BE75AEFE21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ECA15F-3BC9-B368-F3BF-8BF619801E26}"/>
              </a:ext>
            </a:extLst>
          </p:cNvPr>
          <p:cNvSpPr>
            <a:spLocks noGrp="1"/>
          </p:cNvSpPr>
          <p:nvPr>
            <p:ph type="dt" sz="half" idx="10"/>
          </p:nvPr>
        </p:nvSpPr>
        <p:spPr/>
        <p:txBody>
          <a:bodyPr/>
          <a:lstStyle/>
          <a:p>
            <a:fld id="{96BDF78D-63C7-4142-91D1-853BCA9DCE4F}" type="datetimeFigureOut">
              <a:rPr lang="en-US" smtClean="0"/>
              <a:t>9/20/2025</a:t>
            </a:fld>
            <a:endParaRPr lang="en-US"/>
          </a:p>
        </p:txBody>
      </p:sp>
      <p:sp>
        <p:nvSpPr>
          <p:cNvPr id="5" name="Footer Placeholder 4">
            <a:extLst>
              <a:ext uri="{FF2B5EF4-FFF2-40B4-BE49-F238E27FC236}">
                <a16:creationId xmlns:a16="http://schemas.microsoft.com/office/drawing/2014/main" id="{7D8779C2-76CB-36A7-EE69-C74F272C74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DD1682-B4EB-EA59-CFB1-8B74223882C2}"/>
              </a:ext>
            </a:extLst>
          </p:cNvPr>
          <p:cNvSpPr>
            <a:spLocks noGrp="1"/>
          </p:cNvSpPr>
          <p:nvPr>
            <p:ph type="sldNum" sz="quarter" idx="12"/>
          </p:nvPr>
        </p:nvSpPr>
        <p:spPr/>
        <p:txBody>
          <a:bodyPr/>
          <a:lstStyle/>
          <a:p>
            <a:fld id="{303BFA9A-C177-49DA-BB18-6B59FA3B7155}" type="slidenum">
              <a:rPr lang="en-US" smtClean="0"/>
              <a:t>‹#›</a:t>
            </a:fld>
            <a:endParaRPr lang="en-US"/>
          </a:p>
        </p:txBody>
      </p:sp>
    </p:spTree>
    <p:extLst>
      <p:ext uri="{BB962C8B-B14F-4D97-AF65-F5344CB8AC3E}">
        <p14:creationId xmlns:p14="http://schemas.microsoft.com/office/powerpoint/2010/main" val="2504910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7CA14-CDF0-D9D5-6D1C-D60EA47E37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6681D5-893E-D1A5-5D7D-33CC814E90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20AE5C-E1C2-C0CD-F093-129DD0AD5BE9}"/>
              </a:ext>
            </a:extLst>
          </p:cNvPr>
          <p:cNvSpPr>
            <a:spLocks noGrp="1"/>
          </p:cNvSpPr>
          <p:nvPr>
            <p:ph type="dt" sz="half" idx="10"/>
          </p:nvPr>
        </p:nvSpPr>
        <p:spPr/>
        <p:txBody>
          <a:bodyPr/>
          <a:lstStyle/>
          <a:p>
            <a:fld id="{96BDF78D-63C7-4142-91D1-853BCA9DCE4F}" type="datetimeFigureOut">
              <a:rPr lang="en-US" smtClean="0"/>
              <a:t>9/20/2025</a:t>
            </a:fld>
            <a:endParaRPr lang="en-US"/>
          </a:p>
        </p:txBody>
      </p:sp>
      <p:sp>
        <p:nvSpPr>
          <p:cNvPr id="5" name="Footer Placeholder 4">
            <a:extLst>
              <a:ext uri="{FF2B5EF4-FFF2-40B4-BE49-F238E27FC236}">
                <a16:creationId xmlns:a16="http://schemas.microsoft.com/office/drawing/2014/main" id="{E73F8729-3D87-9A92-FCE3-57FB2158B1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3743C3-B83B-77AD-1207-5805AF691B4E}"/>
              </a:ext>
            </a:extLst>
          </p:cNvPr>
          <p:cNvSpPr>
            <a:spLocks noGrp="1"/>
          </p:cNvSpPr>
          <p:nvPr>
            <p:ph type="sldNum" sz="quarter" idx="12"/>
          </p:nvPr>
        </p:nvSpPr>
        <p:spPr/>
        <p:txBody>
          <a:bodyPr/>
          <a:lstStyle/>
          <a:p>
            <a:fld id="{303BFA9A-C177-49DA-BB18-6B59FA3B7155}" type="slidenum">
              <a:rPr lang="en-US" smtClean="0"/>
              <a:t>‹#›</a:t>
            </a:fld>
            <a:endParaRPr lang="en-US"/>
          </a:p>
        </p:txBody>
      </p:sp>
    </p:spTree>
    <p:extLst>
      <p:ext uri="{BB962C8B-B14F-4D97-AF65-F5344CB8AC3E}">
        <p14:creationId xmlns:p14="http://schemas.microsoft.com/office/powerpoint/2010/main" val="1633057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0F813-1401-6754-5D64-44A9A4BDC8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47C0D6A-7661-F503-5757-7C9D44DE4E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F42032-5FCC-400F-A600-7AB11186DD55}"/>
              </a:ext>
            </a:extLst>
          </p:cNvPr>
          <p:cNvSpPr>
            <a:spLocks noGrp="1"/>
          </p:cNvSpPr>
          <p:nvPr>
            <p:ph type="dt" sz="half" idx="10"/>
          </p:nvPr>
        </p:nvSpPr>
        <p:spPr/>
        <p:txBody>
          <a:bodyPr/>
          <a:lstStyle/>
          <a:p>
            <a:fld id="{96BDF78D-63C7-4142-91D1-853BCA9DCE4F}" type="datetimeFigureOut">
              <a:rPr lang="en-US" smtClean="0"/>
              <a:t>9/20/2025</a:t>
            </a:fld>
            <a:endParaRPr lang="en-US"/>
          </a:p>
        </p:txBody>
      </p:sp>
      <p:sp>
        <p:nvSpPr>
          <p:cNvPr id="5" name="Footer Placeholder 4">
            <a:extLst>
              <a:ext uri="{FF2B5EF4-FFF2-40B4-BE49-F238E27FC236}">
                <a16:creationId xmlns:a16="http://schemas.microsoft.com/office/drawing/2014/main" id="{12A84CCE-1D84-4D41-1622-A24FE14108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1839D7-7B1A-4E05-0B84-3EB37991C050}"/>
              </a:ext>
            </a:extLst>
          </p:cNvPr>
          <p:cNvSpPr>
            <a:spLocks noGrp="1"/>
          </p:cNvSpPr>
          <p:nvPr>
            <p:ph type="sldNum" sz="quarter" idx="12"/>
          </p:nvPr>
        </p:nvSpPr>
        <p:spPr/>
        <p:txBody>
          <a:bodyPr/>
          <a:lstStyle/>
          <a:p>
            <a:fld id="{303BFA9A-C177-49DA-BB18-6B59FA3B7155}" type="slidenum">
              <a:rPr lang="en-US" smtClean="0"/>
              <a:t>‹#›</a:t>
            </a:fld>
            <a:endParaRPr lang="en-US"/>
          </a:p>
        </p:txBody>
      </p:sp>
    </p:spTree>
    <p:extLst>
      <p:ext uri="{BB962C8B-B14F-4D97-AF65-F5344CB8AC3E}">
        <p14:creationId xmlns:p14="http://schemas.microsoft.com/office/powerpoint/2010/main" val="742574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41644-D844-818E-7B1E-449F68548A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01B81A-C389-CE12-4F01-2F65BADE30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691FA3-ABD1-EB3C-0F49-3AB32BFD10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060051F-A769-B998-ECA2-FC5F75E0E773}"/>
              </a:ext>
            </a:extLst>
          </p:cNvPr>
          <p:cNvSpPr>
            <a:spLocks noGrp="1"/>
          </p:cNvSpPr>
          <p:nvPr>
            <p:ph type="dt" sz="half" idx="10"/>
          </p:nvPr>
        </p:nvSpPr>
        <p:spPr/>
        <p:txBody>
          <a:bodyPr/>
          <a:lstStyle/>
          <a:p>
            <a:fld id="{96BDF78D-63C7-4142-91D1-853BCA9DCE4F}" type="datetimeFigureOut">
              <a:rPr lang="en-US" smtClean="0"/>
              <a:t>9/20/2025</a:t>
            </a:fld>
            <a:endParaRPr lang="en-US"/>
          </a:p>
        </p:txBody>
      </p:sp>
      <p:sp>
        <p:nvSpPr>
          <p:cNvPr id="6" name="Footer Placeholder 5">
            <a:extLst>
              <a:ext uri="{FF2B5EF4-FFF2-40B4-BE49-F238E27FC236}">
                <a16:creationId xmlns:a16="http://schemas.microsoft.com/office/drawing/2014/main" id="{B588A278-FF4C-08F9-DE03-196EE37B1C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15D407-678A-958A-3849-545549C1CE35}"/>
              </a:ext>
            </a:extLst>
          </p:cNvPr>
          <p:cNvSpPr>
            <a:spLocks noGrp="1"/>
          </p:cNvSpPr>
          <p:nvPr>
            <p:ph type="sldNum" sz="quarter" idx="12"/>
          </p:nvPr>
        </p:nvSpPr>
        <p:spPr/>
        <p:txBody>
          <a:bodyPr/>
          <a:lstStyle/>
          <a:p>
            <a:fld id="{303BFA9A-C177-49DA-BB18-6B59FA3B7155}" type="slidenum">
              <a:rPr lang="en-US" smtClean="0"/>
              <a:t>‹#›</a:t>
            </a:fld>
            <a:endParaRPr lang="en-US"/>
          </a:p>
        </p:txBody>
      </p:sp>
    </p:spTree>
    <p:extLst>
      <p:ext uri="{BB962C8B-B14F-4D97-AF65-F5344CB8AC3E}">
        <p14:creationId xmlns:p14="http://schemas.microsoft.com/office/powerpoint/2010/main" val="1725651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35794-0013-EDB5-031F-4D9FD5D4AB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FFD276-FF33-A050-ADDF-D80645B571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C2AF18-8633-8CF8-BA54-B0023D89DA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297F25-125D-C2DF-C727-E785589004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E44516-207C-7E54-0904-3B4B04C933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7A2380-9AD2-51BD-2ECB-60EA9E08C20C}"/>
              </a:ext>
            </a:extLst>
          </p:cNvPr>
          <p:cNvSpPr>
            <a:spLocks noGrp="1"/>
          </p:cNvSpPr>
          <p:nvPr>
            <p:ph type="dt" sz="half" idx="10"/>
          </p:nvPr>
        </p:nvSpPr>
        <p:spPr/>
        <p:txBody>
          <a:bodyPr/>
          <a:lstStyle/>
          <a:p>
            <a:fld id="{96BDF78D-63C7-4142-91D1-853BCA9DCE4F}" type="datetimeFigureOut">
              <a:rPr lang="en-US" smtClean="0"/>
              <a:t>9/20/2025</a:t>
            </a:fld>
            <a:endParaRPr lang="en-US"/>
          </a:p>
        </p:txBody>
      </p:sp>
      <p:sp>
        <p:nvSpPr>
          <p:cNvPr id="8" name="Footer Placeholder 7">
            <a:extLst>
              <a:ext uri="{FF2B5EF4-FFF2-40B4-BE49-F238E27FC236}">
                <a16:creationId xmlns:a16="http://schemas.microsoft.com/office/drawing/2014/main" id="{04B08CD2-B7B3-85B7-7617-415A1DAE152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9E2ECB-6D48-2ABE-56F2-032ED79777F8}"/>
              </a:ext>
            </a:extLst>
          </p:cNvPr>
          <p:cNvSpPr>
            <a:spLocks noGrp="1"/>
          </p:cNvSpPr>
          <p:nvPr>
            <p:ph type="sldNum" sz="quarter" idx="12"/>
          </p:nvPr>
        </p:nvSpPr>
        <p:spPr/>
        <p:txBody>
          <a:bodyPr/>
          <a:lstStyle/>
          <a:p>
            <a:fld id="{303BFA9A-C177-49DA-BB18-6B59FA3B7155}" type="slidenum">
              <a:rPr lang="en-US" smtClean="0"/>
              <a:t>‹#›</a:t>
            </a:fld>
            <a:endParaRPr lang="en-US"/>
          </a:p>
        </p:txBody>
      </p:sp>
    </p:spTree>
    <p:extLst>
      <p:ext uri="{BB962C8B-B14F-4D97-AF65-F5344CB8AC3E}">
        <p14:creationId xmlns:p14="http://schemas.microsoft.com/office/powerpoint/2010/main" val="2927144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B4D4E-3C4C-DF55-1511-1712DAD0B7E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1A4C7C-63F5-02AD-5C79-9AC5B8E0B292}"/>
              </a:ext>
            </a:extLst>
          </p:cNvPr>
          <p:cNvSpPr>
            <a:spLocks noGrp="1"/>
          </p:cNvSpPr>
          <p:nvPr>
            <p:ph type="dt" sz="half" idx="10"/>
          </p:nvPr>
        </p:nvSpPr>
        <p:spPr/>
        <p:txBody>
          <a:bodyPr/>
          <a:lstStyle/>
          <a:p>
            <a:fld id="{96BDF78D-63C7-4142-91D1-853BCA9DCE4F}" type="datetimeFigureOut">
              <a:rPr lang="en-US" smtClean="0"/>
              <a:t>9/20/2025</a:t>
            </a:fld>
            <a:endParaRPr lang="en-US"/>
          </a:p>
        </p:txBody>
      </p:sp>
      <p:sp>
        <p:nvSpPr>
          <p:cNvPr id="4" name="Footer Placeholder 3">
            <a:extLst>
              <a:ext uri="{FF2B5EF4-FFF2-40B4-BE49-F238E27FC236}">
                <a16:creationId xmlns:a16="http://schemas.microsoft.com/office/drawing/2014/main" id="{5FD789C5-1E6F-FC54-C988-F5EBC7103B6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50D633-C078-EFDA-5818-EEE04A6776B2}"/>
              </a:ext>
            </a:extLst>
          </p:cNvPr>
          <p:cNvSpPr>
            <a:spLocks noGrp="1"/>
          </p:cNvSpPr>
          <p:nvPr>
            <p:ph type="sldNum" sz="quarter" idx="12"/>
          </p:nvPr>
        </p:nvSpPr>
        <p:spPr/>
        <p:txBody>
          <a:bodyPr/>
          <a:lstStyle/>
          <a:p>
            <a:fld id="{303BFA9A-C177-49DA-BB18-6B59FA3B7155}" type="slidenum">
              <a:rPr lang="en-US" smtClean="0"/>
              <a:t>‹#›</a:t>
            </a:fld>
            <a:endParaRPr lang="en-US"/>
          </a:p>
        </p:txBody>
      </p:sp>
    </p:spTree>
    <p:extLst>
      <p:ext uri="{BB962C8B-B14F-4D97-AF65-F5344CB8AC3E}">
        <p14:creationId xmlns:p14="http://schemas.microsoft.com/office/powerpoint/2010/main" val="2241847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B40F0C-146D-8C68-6D1D-1086FBA03DFF}"/>
              </a:ext>
            </a:extLst>
          </p:cNvPr>
          <p:cNvSpPr>
            <a:spLocks noGrp="1"/>
          </p:cNvSpPr>
          <p:nvPr>
            <p:ph type="dt" sz="half" idx="10"/>
          </p:nvPr>
        </p:nvSpPr>
        <p:spPr/>
        <p:txBody>
          <a:bodyPr/>
          <a:lstStyle/>
          <a:p>
            <a:fld id="{96BDF78D-63C7-4142-91D1-853BCA9DCE4F}" type="datetimeFigureOut">
              <a:rPr lang="en-US" smtClean="0"/>
              <a:t>9/20/2025</a:t>
            </a:fld>
            <a:endParaRPr lang="en-US"/>
          </a:p>
        </p:txBody>
      </p:sp>
      <p:sp>
        <p:nvSpPr>
          <p:cNvPr id="3" name="Footer Placeholder 2">
            <a:extLst>
              <a:ext uri="{FF2B5EF4-FFF2-40B4-BE49-F238E27FC236}">
                <a16:creationId xmlns:a16="http://schemas.microsoft.com/office/drawing/2014/main" id="{78EE102A-0C29-BF19-8F21-8A8089B9E2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1BFCB5-3CCC-B329-1B0E-E7E9A51FF8AA}"/>
              </a:ext>
            </a:extLst>
          </p:cNvPr>
          <p:cNvSpPr>
            <a:spLocks noGrp="1"/>
          </p:cNvSpPr>
          <p:nvPr>
            <p:ph type="sldNum" sz="quarter" idx="12"/>
          </p:nvPr>
        </p:nvSpPr>
        <p:spPr/>
        <p:txBody>
          <a:bodyPr/>
          <a:lstStyle/>
          <a:p>
            <a:fld id="{303BFA9A-C177-49DA-BB18-6B59FA3B7155}" type="slidenum">
              <a:rPr lang="en-US" smtClean="0"/>
              <a:t>‹#›</a:t>
            </a:fld>
            <a:endParaRPr lang="en-US"/>
          </a:p>
        </p:txBody>
      </p:sp>
    </p:spTree>
    <p:extLst>
      <p:ext uri="{BB962C8B-B14F-4D97-AF65-F5344CB8AC3E}">
        <p14:creationId xmlns:p14="http://schemas.microsoft.com/office/powerpoint/2010/main" val="3644391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27FFF-A669-6588-E5DF-47E885B778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6EB835A-3245-4E88-0332-1C0E1F54C4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9FEBAD-7C15-6923-8370-50A883DB79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63C2C5-E487-EF67-8114-14D85F92F263}"/>
              </a:ext>
            </a:extLst>
          </p:cNvPr>
          <p:cNvSpPr>
            <a:spLocks noGrp="1"/>
          </p:cNvSpPr>
          <p:nvPr>
            <p:ph type="dt" sz="half" idx="10"/>
          </p:nvPr>
        </p:nvSpPr>
        <p:spPr/>
        <p:txBody>
          <a:bodyPr/>
          <a:lstStyle/>
          <a:p>
            <a:fld id="{96BDF78D-63C7-4142-91D1-853BCA9DCE4F}" type="datetimeFigureOut">
              <a:rPr lang="en-US" smtClean="0"/>
              <a:t>9/20/2025</a:t>
            </a:fld>
            <a:endParaRPr lang="en-US"/>
          </a:p>
        </p:txBody>
      </p:sp>
      <p:sp>
        <p:nvSpPr>
          <p:cNvPr id="6" name="Footer Placeholder 5">
            <a:extLst>
              <a:ext uri="{FF2B5EF4-FFF2-40B4-BE49-F238E27FC236}">
                <a16:creationId xmlns:a16="http://schemas.microsoft.com/office/drawing/2014/main" id="{2BE49933-CC76-0486-97B6-A48CD54F66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BE3E02-BD81-E165-1712-23D769FD2184}"/>
              </a:ext>
            </a:extLst>
          </p:cNvPr>
          <p:cNvSpPr>
            <a:spLocks noGrp="1"/>
          </p:cNvSpPr>
          <p:nvPr>
            <p:ph type="sldNum" sz="quarter" idx="12"/>
          </p:nvPr>
        </p:nvSpPr>
        <p:spPr/>
        <p:txBody>
          <a:bodyPr/>
          <a:lstStyle/>
          <a:p>
            <a:fld id="{303BFA9A-C177-49DA-BB18-6B59FA3B7155}" type="slidenum">
              <a:rPr lang="en-US" smtClean="0"/>
              <a:t>‹#›</a:t>
            </a:fld>
            <a:endParaRPr lang="en-US"/>
          </a:p>
        </p:txBody>
      </p:sp>
    </p:spTree>
    <p:extLst>
      <p:ext uri="{BB962C8B-B14F-4D97-AF65-F5344CB8AC3E}">
        <p14:creationId xmlns:p14="http://schemas.microsoft.com/office/powerpoint/2010/main" val="973246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D8D44-C81C-7056-418E-F2866DF56E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0072E3-BBA1-6AEE-8F45-250971F33A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DA2F41-4CCD-B7DB-BDD7-A0D95F8947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775E5C-0961-543B-A0B2-FB8AB8E768BD}"/>
              </a:ext>
            </a:extLst>
          </p:cNvPr>
          <p:cNvSpPr>
            <a:spLocks noGrp="1"/>
          </p:cNvSpPr>
          <p:nvPr>
            <p:ph type="dt" sz="half" idx="10"/>
          </p:nvPr>
        </p:nvSpPr>
        <p:spPr/>
        <p:txBody>
          <a:bodyPr/>
          <a:lstStyle/>
          <a:p>
            <a:fld id="{96BDF78D-63C7-4142-91D1-853BCA9DCE4F}" type="datetimeFigureOut">
              <a:rPr lang="en-US" smtClean="0"/>
              <a:t>9/20/2025</a:t>
            </a:fld>
            <a:endParaRPr lang="en-US"/>
          </a:p>
        </p:txBody>
      </p:sp>
      <p:sp>
        <p:nvSpPr>
          <p:cNvPr id="6" name="Footer Placeholder 5">
            <a:extLst>
              <a:ext uri="{FF2B5EF4-FFF2-40B4-BE49-F238E27FC236}">
                <a16:creationId xmlns:a16="http://schemas.microsoft.com/office/drawing/2014/main" id="{D41232B1-CD9E-0F37-0AB7-BABEB64CF8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0D983C-371C-4FA8-AF1B-B8064B8ACF59}"/>
              </a:ext>
            </a:extLst>
          </p:cNvPr>
          <p:cNvSpPr>
            <a:spLocks noGrp="1"/>
          </p:cNvSpPr>
          <p:nvPr>
            <p:ph type="sldNum" sz="quarter" idx="12"/>
          </p:nvPr>
        </p:nvSpPr>
        <p:spPr/>
        <p:txBody>
          <a:bodyPr/>
          <a:lstStyle/>
          <a:p>
            <a:fld id="{303BFA9A-C177-49DA-BB18-6B59FA3B7155}" type="slidenum">
              <a:rPr lang="en-US" smtClean="0"/>
              <a:t>‹#›</a:t>
            </a:fld>
            <a:endParaRPr lang="en-US"/>
          </a:p>
        </p:txBody>
      </p:sp>
    </p:spTree>
    <p:extLst>
      <p:ext uri="{BB962C8B-B14F-4D97-AF65-F5344CB8AC3E}">
        <p14:creationId xmlns:p14="http://schemas.microsoft.com/office/powerpoint/2010/main" val="3148948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737DF5-9E75-1D68-37C4-E618A12503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45371E-0747-16BF-BAE5-A8D0E533F8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B1559A-4D67-3FFE-F100-DEF4718F78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BDF78D-63C7-4142-91D1-853BCA9DCE4F}" type="datetimeFigureOut">
              <a:rPr lang="en-US" smtClean="0"/>
              <a:t>9/20/2025</a:t>
            </a:fld>
            <a:endParaRPr lang="en-US"/>
          </a:p>
        </p:txBody>
      </p:sp>
      <p:sp>
        <p:nvSpPr>
          <p:cNvPr id="5" name="Footer Placeholder 4">
            <a:extLst>
              <a:ext uri="{FF2B5EF4-FFF2-40B4-BE49-F238E27FC236}">
                <a16:creationId xmlns:a16="http://schemas.microsoft.com/office/drawing/2014/main" id="{D200E32B-424E-5664-25FB-1914135488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5907A59-20C6-C655-629E-0CE41F2C73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3BFA9A-C177-49DA-BB18-6B59FA3B7155}" type="slidenum">
              <a:rPr lang="en-US" smtClean="0"/>
              <a:t>‹#›</a:t>
            </a:fld>
            <a:endParaRPr lang="en-US"/>
          </a:p>
        </p:txBody>
      </p:sp>
    </p:spTree>
    <p:extLst>
      <p:ext uri="{BB962C8B-B14F-4D97-AF65-F5344CB8AC3E}">
        <p14:creationId xmlns:p14="http://schemas.microsoft.com/office/powerpoint/2010/main" val="6420206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5A548-5494-40D9-B0F2-31D1818851DD}"/>
              </a:ext>
            </a:extLst>
          </p:cNvPr>
          <p:cNvSpPr>
            <a:spLocks noGrp="1"/>
          </p:cNvSpPr>
          <p:nvPr>
            <p:ph type="ctrTitle"/>
          </p:nvPr>
        </p:nvSpPr>
        <p:spPr>
          <a:xfrm>
            <a:off x="1524000" y="465647"/>
            <a:ext cx="9144000" cy="1244280"/>
          </a:xfrm>
        </p:spPr>
        <p:txBody>
          <a:bodyPr>
            <a:normAutofit/>
          </a:bodyPr>
          <a:lstStyle/>
          <a:p>
            <a:r>
              <a:rPr lang="en-US" sz="3600" b="1" dirty="0"/>
              <a:t>What is JDBC?</a:t>
            </a:r>
            <a:br>
              <a:rPr lang="en-US" sz="3600" b="1" dirty="0"/>
            </a:br>
            <a:endParaRPr lang="en-US" sz="3600" b="1" dirty="0"/>
          </a:p>
        </p:txBody>
      </p:sp>
      <p:sp>
        <p:nvSpPr>
          <p:cNvPr id="3" name="Subtitle 2">
            <a:extLst>
              <a:ext uri="{FF2B5EF4-FFF2-40B4-BE49-F238E27FC236}">
                <a16:creationId xmlns:a16="http://schemas.microsoft.com/office/drawing/2014/main" id="{16BAF23B-E419-9B5F-69CB-0C53B46A8886}"/>
              </a:ext>
            </a:extLst>
          </p:cNvPr>
          <p:cNvSpPr>
            <a:spLocks noGrp="1"/>
          </p:cNvSpPr>
          <p:nvPr>
            <p:ph type="subTitle" idx="1"/>
          </p:nvPr>
        </p:nvSpPr>
        <p:spPr>
          <a:xfrm>
            <a:off x="612648" y="1709927"/>
            <a:ext cx="10735056" cy="4682425"/>
          </a:xfrm>
        </p:spPr>
        <p:txBody>
          <a:bodyPr>
            <a:normAutofit/>
          </a:bodyPr>
          <a:lstStyle/>
          <a:p>
            <a:pPr algn="just"/>
            <a:r>
              <a:rPr lang="en-US" sz="2800" dirty="0"/>
              <a:t>JDBC (Java Database Connectivity) is a Java API that allows Java programs to connect to and interact with databases. It provides a standard interface for executing SQL statements, retrieving results, and performing database operations.</a:t>
            </a:r>
          </a:p>
          <a:p>
            <a:pPr algn="just"/>
            <a:endParaRPr lang="en-US" sz="2800" dirty="0"/>
          </a:p>
          <a:p>
            <a:pPr algn="just"/>
            <a:r>
              <a:rPr lang="en-US" sz="2800" dirty="0"/>
              <a:t>In the context of </a:t>
            </a:r>
            <a:r>
              <a:rPr lang="en-US" sz="2800" b="1" dirty="0"/>
              <a:t>JDBC</a:t>
            </a:r>
            <a:r>
              <a:rPr lang="en-US" sz="2800" dirty="0"/>
              <a:t>, the term </a:t>
            </a:r>
            <a:r>
              <a:rPr lang="en-US" sz="2800" b="1" dirty="0"/>
              <a:t>API</a:t>
            </a:r>
            <a:r>
              <a:rPr lang="en-US" sz="2800" dirty="0"/>
              <a:t> does not refer to fetching data from server endpoints or REST APIs. Instead, it stands for </a:t>
            </a:r>
            <a:r>
              <a:rPr lang="en-US" sz="2800" b="1" dirty="0"/>
              <a:t>Application Programming Interface</a:t>
            </a:r>
            <a:r>
              <a:rPr lang="en-US" sz="2800" dirty="0"/>
              <a:t>, which is a set of classes, interfaces, and methods provided by Java for interacting with relational databases (e.g., MySQL, PostgreSQL, Oracle).</a:t>
            </a:r>
          </a:p>
          <a:p>
            <a:pPr algn="just"/>
            <a:endParaRPr lang="en-US" sz="2800" dirty="0"/>
          </a:p>
        </p:txBody>
      </p:sp>
    </p:spTree>
    <p:extLst>
      <p:ext uri="{BB962C8B-B14F-4D97-AF65-F5344CB8AC3E}">
        <p14:creationId xmlns:p14="http://schemas.microsoft.com/office/powerpoint/2010/main" val="1647074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FDACA-CB73-4BA6-52E5-99E22B7BC50F}"/>
              </a:ext>
            </a:extLst>
          </p:cNvPr>
          <p:cNvSpPr>
            <a:spLocks noGrp="1"/>
          </p:cNvSpPr>
          <p:nvPr>
            <p:ph type="title"/>
          </p:nvPr>
        </p:nvSpPr>
        <p:spPr>
          <a:xfrm>
            <a:off x="164592" y="365125"/>
            <a:ext cx="11189208" cy="613283"/>
          </a:xfrm>
        </p:spPr>
        <p:txBody>
          <a:bodyPr>
            <a:normAutofit fontScale="90000"/>
          </a:bodyPr>
          <a:lstStyle/>
          <a:p>
            <a:r>
              <a:rPr lang="en-US" sz="3600" b="1" dirty="0"/>
              <a:t>Key Features of Hibernate:</a:t>
            </a:r>
            <a:br>
              <a:rPr lang="en-US" sz="3600" dirty="0"/>
            </a:br>
            <a:endParaRPr lang="en-US" sz="3600" dirty="0"/>
          </a:p>
        </p:txBody>
      </p:sp>
      <p:sp>
        <p:nvSpPr>
          <p:cNvPr id="3" name="Content Placeholder 2">
            <a:extLst>
              <a:ext uri="{FF2B5EF4-FFF2-40B4-BE49-F238E27FC236}">
                <a16:creationId xmlns:a16="http://schemas.microsoft.com/office/drawing/2014/main" id="{4358AABA-1B80-CFE1-74A7-4DA58B2E770B}"/>
              </a:ext>
            </a:extLst>
          </p:cNvPr>
          <p:cNvSpPr>
            <a:spLocks noGrp="1"/>
          </p:cNvSpPr>
          <p:nvPr>
            <p:ph idx="1"/>
          </p:nvPr>
        </p:nvSpPr>
        <p:spPr>
          <a:xfrm>
            <a:off x="164592" y="795528"/>
            <a:ext cx="12027408" cy="6062472"/>
          </a:xfrm>
        </p:spPr>
        <p:txBody>
          <a:bodyPr>
            <a:normAutofit/>
          </a:bodyPr>
          <a:lstStyle/>
          <a:p>
            <a:pPr lvl="0"/>
            <a:r>
              <a:rPr lang="en-US" sz="2000" b="1" dirty="0"/>
              <a:t>Object-Relational Mapping (ORM):</a:t>
            </a:r>
            <a:r>
              <a:rPr lang="en-US" sz="2000" dirty="0"/>
              <a:t> Maps Java objects to database tables, making it easier to manage data as objects.</a:t>
            </a:r>
          </a:p>
          <a:p>
            <a:pPr lvl="0"/>
            <a:r>
              <a:rPr lang="en-US" sz="2000" b="1" dirty="0"/>
              <a:t>HQL (Hibernate Query Language):</a:t>
            </a:r>
            <a:r>
              <a:rPr lang="en-US" sz="2000" dirty="0"/>
              <a:t> Provides a powerful query language that works with Java objects instead of tables.</a:t>
            </a:r>
          </a:p>
          <a:p>
            <a:pPr lvl="0"/>
            <a:r>
              <a:rPr lang="en-US" sz="2000" b="1" dirty="0"/>
              <a:t>Caching:</a:t>
            </a:r>
            <a:r>
              <a:rPr lang="en-US" sz="2000" dirty="0"/>
              <a:t> Built-in support for first-level and second-level caching to enhance performance and speeds up query execution.</a:t>
            </a:r>
          </a:p>
          <a:p>
            <a:pPr lvl="0"/>
            <a:r>
              <a:rPr lang="en-US" sz="2000" b="1" dirty="0"/>
              <a:t>Database Independence:</a:t>
            </a:r>
            <a:r>
              <a:rPr lang="en-US" sz="2000" dirty="0"/>
              <a:t> Hibernate can work with multiple database systems without requiring code changes.</a:t>
            </a:r>
          </a:p>
          <a:p>
            <a:pPr lvl="0"/>
            <a:r>
              <a:rPr lang="en-US" sz="2000" b="1" dirty="0"/>
              <a:t>Lazy Loading:</a:t>
            </a:r>
            <a:r>
              <a:rPr lang="en-US" sz="2000" dirty="0"/>
              <a:t> Fetches data on demand, reducing unnecessary database interactions making it suitable for large-scale applications.</a:t>
            </a:r>
          </a:p>
          <a:p>
            <a:pPr lvl="0"/>
            <a:r>
              <a:rPr lang="en-US" sz="2000" b="1" dirty="0"/>
              <a:t>Automatic Schema Generation:</a:t>
            </a:r>
            <a:r>
              <a:rPr lang="en-US" sz="2000" dirty="0"/>
              <a:t> Hibernate can automatically generate database schemas based on Java entity classes.</a:t>
            </a:r>
          </a:p>
          <a:p>
            <a:pPr lvl="0"/>
            <a:r>
              <a:rPr lang="en-US" sz="2000" b="1" dirty="0"/>
              <a:t>Minimizes Boilerplate Code</a:t>
            </a:r>
            <a:r>
              <a:rPr lang="en-US" sz="2000" dirty="0"/>
              <a:t>: It eliminates the need for repetitive JDBC code for tasks like establishing connections, handling transactions, and managing result sets.</a:t>
            </a:r>
          </a:p>
          <a:p>
            <a:pPr lvl="0"/>
            <a:r>
              <a:rPr lang="en-US" sz="2000" b="1" dirty="0"/>
              <a:t>Transaction Management</a:t>
            </a:r>
            <a:r>
              <a:rPr lang="en-US" sz="2000" dirty="0"/>
              <a:t>: Hibernate integrates seamlessly with JTA (Java Transaction API) and provides support for handling transactions easily.</a:t>
            </a:r>
          </a:p>
          <a:p>
            <a:pPr lvl="0"/>
            <a:r>
              <a:rPr lang="en-US" sz="2000" b="1" dirty="0"/>
              <a:t>Integration with Frameworks</a:t>
            </a:r>
            <a:r>
              <a:rPr lang="en-US" sz="2000" dirty="0"/>
              <a:t>: Hibernate integrates well with other popular frameworks like </a:t>
            </a:r>
            <a:r>
              <a:rPr lang="en-US" sz="2000" b="1" dirty="0"/>
              <a:t>Spring</a:t>
            </a:r>
            <a:r>
              <a:rPr lang="en-US" sz="2000" dirty="0"/>
              <a:t>. The Spring-Hibernate combination is widely used in enterprise-level applications.</a:t>
            </a:r>
          </a:p>
          <a:p>
            <a:endParaRPr lang="en-US" sz="2000" dirty="0"/>
          </a:p>
        </p:txBody>
      </p:sp>
    </p:spTree>
    <p:extLst>
      <p:ext uri="{BB962C8B-B14F-4D97-AF65-F5344CB8AC3E}">
        <p14:creationId xmlns:p14="http://schemas.microsoft.com/office/powerpoint/2010/main" val="4146751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95589-C8CA-ADDC-C6D8-AC678ABEBA64}"/>
              </a:ext>
            </a:extLst>
          </p:cNvPr>
          <p:cNvSpPr>
            <a:spLocks noGrp="1"/>
          </p:cNvSpPr>
          <p:nvPr>
            <p:ph type="title"/>
          </p:nvPr>
        </p:nvSpPr>
        <p:spPr>
          <a:xfrm>
            <a:off x="819728" y="355889"/>
            <a:ext cx="10515600" cy="4408043"/>
          </a:xfrm>
        </p:spPr>
        <p:txBody>
          <a:bodyPr>
            <a:noAutofit/>
          </a:bodyPr>
          <a:lstStyle/>
          <a:p>
            <a:pPr lvl="0" indent="457200" eaLnBrk="0" fontAlgn="base" hangingPunct="0">
              <a:lnSpc>
                <a:spcPct val="100000"/>
              </a:lnSpc>
              <a:spcAft>
                <a:spcPct val="0"/>
              </a:spcAft>
            </a:pPr>
            <a:br>
              <a:rPr lang="en-US" altLang="en-US" sz="4000" b="1" dirty="0">
                <a:latin typeface="Calibri" panose="020F0502020204030204" pitchFamily="34" charset="0"/>
                <a:ea typeface="Calibri" panose="020F0502020204030204" pitchFamily="34" charset="0"/>
                <a:cs typeface="Times New Roman" panose="02020603050405020304" pitchFamily="18" charset="0"/>
              </a:rPr>
            </a:br>
            <a:br>
              <a:rPr lang="en-US" altLang="en-US" sz="4000" b="1" dirty="0">
                <a:latin typeface="Calibri" panose="020F0502020204030204" pitchFamily="34" charset="0"/>
                <a:ea typeface="Calibri" panose="020F0502020204030204" pitchFamily="34" charset="0"/>
                <a:cs typeface="Times New Roman" panose="02020603050405020304" pitchFamily="18" charset="0"/>
              </a:rPr>
            </a:br>
            <a:br>
              <a:rPr lang="en-US" altLang="en-US" sz="4000" b="1" dirty="0">
                <a:latin typeface="Calibri" panose="020F0502020204030204" pitchFamily="34" charset="0"/>
                <a:ea typeface="Calibri" panose="020F0502020204030204" pitchFamily="34" charset="0"/>
                <a:cs typeface="Times New Roman" panose="02020603050405020304" pitchFamily="18" charset="0"/>
              </a:rPr>
            </a:br>
            <a:br>
              <a:rPr lang="en-US" altLang="en-US" sz="4000" b="1" dirty="0">
                <a:latin typeface="Calibri" panose="020F0502020204030204" pitchFamily="34" charset="0"/>
                <a:ea typeface="Calibri" panose="020F0502020204030204" pitchFamily="34" charset="0"/>
                <a:cs typeface="Times New Roman" panose="02020603050405020304" pitchFamily="18" charset="0"/>
              </a:rPr>
            </a:br>
            <a:br>
              <a:rPr lang="en-US" altLang="en-US" sz="3200" b="1" dirty="0">
                <a:latin typeface="Calibri" panose="020F0502020204030204" pitchFamily="34" charset="0"/>
                <a:ea typeface="Calibri" panose="020F0502020204030204" pitchFamily="34" charset="0"/>
                <a:cs typeface="Times New Roman" panose="02020603050405020304" pitchFamily="18" charset="0"/>
              </a:rPr>
            </a:br>
            <a:r>
              <a:rPr lang="en-US" altLang="en-US" sz="3200" b="1" dirty="0">
                <a:latin typeface="Calibri" panose="020F0502020204030204" pitchFamily="34" charset="0"/>
                <a:ea typeface="Calibri" panose="020F0502020204030204" pitchFamily="34" charset="0"/>
                <a:cs typeface="Times New Roman" panose="02020603050405020304" pitchFamily="18" charset="0"/>
              </a:rPr>
              <a:t>JDBC vs Hibernate:</a:t>
            </a:r>
            <a:br>
              <a:rPr lang="en-US" altLang="en-US" sz="3200" b="1" dirty="0">
                <a:latin typeface="Calibri" panose="020F0502020204030204" pitchFamily="34" charset="0"/>
                <a:ea typeface="Calibri" panose="020F0502020204030204" pitchFamily="34" charset="0"/>
                <a:cs typeface="Times New Roman" panose="02020603050405020304" pitchFamily="18" charset="0"/>
              </a:rPr>
            </a:br>
            <a:br>
              <a:rPr lang="en-US" altLang="en-US" sz="4000" b="1" dirty="0">
                <a:latin typeface="Calibri" panose="020F0502020204030204" pitchFamily="34" charset="0"/>
                <a:ea typeface="Calibri" panose="020F0502020204030204" pitchFamily="34" charset="0"/>
                <a:cs typeface="Times New Roman" panose="02020603050405020304" pitchFamily="18" charset="0"/>
              </a:rPr>
            </a:br>
            <a:br>
              <a:rPr lang="en-US" altLang="en-US" sz="4000" b="1" dirty="0">
                <a:latin typeface="Calibri" panose="020F0502020204030204" pitchFamily="34" charset="0"/>
                <a:ea typeface="Calibri" panose="020F0502020204030204" pitchFamily="34" charset="0"/>
                <a:cs typeface="Times New Roman" panose="02020603050405020304" pitchFamily="18" charset="0"/>
              </a:rPr>
            </a:br>
            <a:br>
              <a:rPr lang="en-US" altLang="en-US" sz="4000" b="1" dirty="0">
                <a:latin typeface="Calibri" panose="020F0502020204030204" pitchFamily="34" charset="0"/>
                <a:ea typeface="Calibri" panose="020F0502020204030204" pitchFamily="34" charset="0"/>
                <a:cs typeface="Times New Roman" panose="02020603050405020304" pitchFamily="18" charset="0"/>
              </a:rPr>
            </a:br>
            <a:br>
              <a:rPr lang="en-US" altLang="en-US" sz="4000" b="1" dirty="0">
                <a:latin typeface="Calibri" panose="020F0502020204030204" pitchFamily="34" charset="0"/>
                <a:ea typeface="Calibri" panose="020F0502020204030204" pitchFamily="34" charset="0"/>
                <a:cs typeface="Times New Roman" panose="02020603050405020304" pitchFamily="18" charset="0"/>
              </a:rPr>
            </a:br>
            <a:br>
              <a:rPr lang="en-US" altLang="en-US" sz="4000" b="1" dirty="0">
                <a:latin typeface="Calibri" panose="020F0502020204030204" pitchFamily="34" charset="0"/>
                <a:ea typeface="Calibri" panose="020F0502020204030204" pitchFamily="34" charset="0"/>
                <a:cs typeface="Times New Roman" panose="02020603050405020304" pitchFamily="18" charset="0"/>
              </a:rPr>
            </a:br>
            <a:br>
              <a:rPr lang="en-US" altLang="en-US" sz="4000" b="1" dirty="0">
                <a:latin typeface="Calibri" panose="020F0502020204030204" pitchFamily="34" charset="0"/>
                <a:ea typeface="Calibri" panose="020F0502020204030204" pitchFamily="34" charset="0"/>
                <a:cs typeface="Times New Roman" panose="02020603050405020304" pitchFamily="18" charset="0"/>
              </a:rPr>
            </a:br>
            <a:r>
              <a:rPr lang="en-US" altLang="en-US" sz="2400" b="1" dirty="0">
                <a:latin typeface="Calibri" panose="020F0502020204030204" pitchFamily="34" charset="0"/>
                <a:ea typeface="Calibri" panose="020F0502020204030204" pitchFamily="34" charset="0"/>
                <a:cs typeface="Times New Roman" panose="02020603050405020304" pitchFamily="18" charset="0"/>
              </a:rPr>
              <a:t>Conclusion:</a:t>
            </a:r>
            <a:br>
              <a:rPr lang="en-US" altLang="en-US" sz="1400" dirty="0"/>
            </a:br>
            <a:r>
              <a:rPr lang="en-US" altLang="en-US" sz="2400" dirty="0">
                <a:latin typeface="Calibri" panose="020F0502020204030204" pitchFamily="34" charset="0"/>
                <a:ea typeface="Calibri" panose="020F0502020204030204" pitchFamily="34" charset="0"/>
                <a:cs typeface="Times New Roman" panose="02020603050405020304" pitchFamily="18" charset="0"/>
              </a:rPr>
              <a:t>JDBC is the core API for database interactions in Java, providing flexibility and direct control over SQL operations. However, for complex, scalable, and maintainable applications, Hibernate is preferred due to its ORM capabilities, reduced development effort, and performance optimization features. Together, they cater to different needs and can complement each other in modern Java applications.</a:t>
            </a:r>
            <a:br>
              <a:rPr lang="en-US" altLang="en-US" sz="1400" dirty="0"/>
            </a:br>
            <a:br>
              <a:rPr lang="en-US" altLang="en-US" sz="4000" dirty="0">
                <a:latin typeface="Arial" panose="020B0604020202020204" pitchFamily="34" charset="0"/>
              </a:rPr>
            </a:br>
            <a:br>
              <a:rPr lang="en-US" altLang="en-US" sz="2400" dirty="0"/>
            </a:br>
            <a:endParaRPr lang="en-US" sz="4000" dirty="0"/>
          </a:p>
        </p:txBody>
      </p:sp>
      <p:graphicFrame>
        <p:nvGraphicFramePr>
          <p:cNvPr id="4" name="Content Placeholder 3">
            <a:extLst>
              <a:ext uri="{FF2B5EF4-FFF2-40B4-BE49-F238E27FC236}">
                <a16:creationId xmlns:a16="http://schemas.microsoft.com/office/drawing/2014/main" id="{E8ED54E5-CF91-CF88-FBE8-541A18A11920}"/>
              </a:ext>
            </a:extLst>
          </p:cNvPr>
          <p:cNvGraphicFramePr>
            <a:graphicFrameLocks noGrp="1"/>
          </p:cNvGraphicFramePr>
          <p:nvPr>
            <p:ph idx="1"/>
            <p:extLst>
              <p:ext uri="{D42A27DB-BD31-4B8C-83A1-F6EECF244321}">
                <p14:modId xmlns:p14="http://schemas.microsoft.com/office/powerpoint/2010/main" val="1525156856"/>
              </p:ext>
            </p:extLst>
          </p:nvPr>
        </p:nvGraphicFramePr>
        <p:xfrm>
          <a:off x="819728" y="897588"/>
          <a:ext cx="10448637" cy="3020164"/>
        </p:xfrm>
        <a:graphic>
          <a:graphicData uri="http://schemas.openxmlformats.org/drawingml/2006/table">
            <a:tbl>
              <a:tblPr firstRow="1" firstCol="1" bandRow="1">
                <a:tableStyleId>{5C22544A-7EE6-4342-B048-85BDC9FD1C3A}</a:tableStyleId>
              </a:tblPr>
              <a:tblGrid>
                <a:gridCol w="2376054">
                  <a:extLst>
                    <a:ext uri="{9D8B030D-6E8A-4147-A177-3AD203B41FA5}">
                      <a16:colId xmlns:a16="http://schemas.microsoft.com/office/drawing/2014/main" val="1253913011"/>
                    </a:ext>
                  </a:extLst>
                </a:gridCol>
                <a:gridCol w="4054763">
                  <a:extLst>
                    <a:ext uri="{9D8B030D-6E8A-4147-A177-3AD203B41FA5}">
                      <a16:colId xmlns:a16="http://schemas.microsoft.com/office/drawing/2014/main" val="539859429"/>
                    </a:ext>
                  </a:extLst>
                </a:gridCol>
                <a:gridCol w="4017820">
                  <a:extLst>
                    <a:ext uri="{9D8B030D-6E8A-4147-A177-3AD203B41FA5}">
                      <a16:colId xmlns:a16="http://schemas.microsoft.com/office/drawing/2014/main" val="1472687159"/>
                    </a:ext>
                  </a:extLst>
                </a:gridCol>
              </a:tblGrid>
              <a:tr h="240906">
                <a:tc>
                  <a:txBody>
                    <a:bodyPr/>
                    <a:lstStyle/>
                    <a:p>
                      <a:pPr>
                        <a:lnSpc>
                          <a:spcPct val="107000"/>
                        </a:lnSpc>
                        <a:spcAft>
                          <a:spcPts val="800"/>
                        </a:spcAft>
                        <a:buNone/>
                      </a:pPr>
                      <a:r>
                        <a:rPr lang="en-US" sz="1800" kern="100">
                          <a:effectLst/>
                        </a:rPr>
                        <a:t>Aspect</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US" sz="1800" kern="100">
                          <a:effectLst/>
                        </a:rPr>
                        <a:t>JDBC</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US" sz="1800" kern="100">
                          <a:effectLst/>
                        </a:rPr>
                        <a:t>Hibernate</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670029197"/>
                  </a:ext>
                </a:extLst>
              </a:tr>
              <a:tr h="467760">
                <a:tc>
                  <a:txBody>
                    <a:bodyPr/>
                    <a:lstStyle/>
                    <a:p>
                      <a:pPr>
                        <a:lnSpc>
                          <a:spcPct val="107000"/>
                        </a:lnSpc>
                        <a:spcAft>
                          <a:spcPts val="800"/>
                        </a:spcAft>
                        <a:buNone/>
                      </a:pPr>
                      <a:r>
                        <a:rPr lang="en-US" sz="1800" kern="100" dirty="0">
                          <a:effectLst/>
                        </a:rPr>
                        <a:t>Abstraction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US" sz="1800" kern="100" dirty="0">
                          <a:effectLst/>
                        </a:rPr>
                        <a:t>Low-level API, requires manual SQL coding.</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US" sz="1800" kern="100">
                          <a:effectLst/>
                        </a:rPr>
                        <a:t>High-level ORM, abstracts database details.</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251743204"/>
                  </a:ext>
                </a:extLst>
              </a:tr>
              <a:tr h="467760">
                <a:tc>
                  <a:txBody>
                    <a:bodyPr/>
                    <a:lstStyle/>
                    <a:p>
                      <a:pPr>
                        <a:lnSpc>
                          <a:spcPct val="107000"/>
                        </a:lnSpc>
                        <a:spcAft>
                          <a:spcPts val="800"/>
                        </a:spcAft>
                        <a:buNone/>
                      </a:pPr>
                      <a:r>
                        <a:rPr lang="en-US" sz="1800" kern="100">
                          <a:effectLst/>
                        </a:rPr>
                        <a:t>Development Effort</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US" sz="1800" kern="100">
                          <a:effectLst/>
                        </a:rPr>
                        <a:t>Requires more code for queries and mapping.</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US" sz="1800" kern="100">
                          <a:effectLst/>
                        </a:rPr>
                        <a:t>Reduces boilerplate code significantly.</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594113710"/>
                  </a:ext>
                </a:extLst>
              </a:tr>
              <a:tr h="467760">
                <a:tc>
                  <a:txBody>
                    <a:bodyPr/>
                    <a:lstStyle/>
                    <a:p>
                      <a:pPr>
                        <a:lnSpc>
                          <a:spcPct val="107000"/>
                        </a:lnSpc>
                        <a:spcAft>
                          <a:spcPts val="800"/>
                        </a:spcAft>
                        <a:buNone/>
                      </a:pPr>
                      <a:r>
                        <a:rPr lang="en-US" sz="1800" kern="100">
                          <a:effectLst/>
                        </a:rPr>
                        <a:t>Portability</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US" sz="1800" kern="100">
                          <a:effectLst/>
                        </a:rPr>
                        <a:t>Limited; requires SQL changes for new DB.</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US" sz="1800" kern="100">
                          <a:effectLst/>
                        </a:rPr>
                        <a:t>Highly portable across databases.</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394649073"/>
                  </a:ext>
                </a:extLst>
              </a:tr>
              <a:tr h="467760">
                <a:tc>
                  <a:txBody>
                    <a:bodyPr/>
                    <a:lstStyle/>
                    <a:p>
                      <a:pPr>
                        <a:lnSpc>
                          <a:spcPct val="107000"/>
                        </a:lnSpc>
                        <a:spcAft>
                          <a:spcPts val="800"/>
                        </a:spcAft>
                        <a:buNone/>
                      </a:pPr>
                      <a:r>
                        <a:rPr lang="en-US" sz="1800" kern="100">
                          <a:effectLst/>
                        </a:rPr>
                        <a:t>Performance</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US" sz="1800" kern="100">
                          <a:effectLst/>
                        </a:rPr>
                        <a:t>No built-in caching, manual optimization.</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US" sz="1800" kern="100">
                          <a:effectLst/>
                        </a:rPr>
                        <a:t>Built-in caching and optimization features.</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282971610"/>
                  </a:ext>
                </a:extLst>
              </a:tr>
              <a:tr h="240906">
                <a:tc>
                  <a:txBody>
                    <a:bodyPr/>
                    <a:lstStyle/>
                    <a:p>
                      <a:pPr>
                        <a:lnSpc>
                          <a:spcPct val="107000"/>
                        </a:lnSpc>
                        <a:spcAft>
                          <a:spcPts val="800"/>
                        </a:spcAft>
                        <a:buNone/>
                      </a:pPr>
                      <a:r>
                        <a:rPr lang="en-US" sz="1800" kern="100">
                          <a:effectLst/>
                        </a:rPr>
                        <a:t>Query Language</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US" sz="1800" kern="100">
                          <a:effectLst/>
                        </a:rPr>
                        <a:t>Plain SQL</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US" sz="1800" kern="100">
                          <a:effectLst/>
                        </a:rPr>
                        <a:t>HQL and Criteria API.</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700372119"/>
                  </a:ext>
                </a:extLst>
              </a:tr>
              <a:tr h="240906">
                <a:tc>
                  <a:txBody>
                    <a:bodyPr/>
                    <a:lstStyle/>
                    <a:p>
                      <a:pPr>
                        <a:lnSpc>
                          <a:spcPct val="107000"/>
                        </a:lnSpc>
                        <a:spcAft>
                          <a:spcPts val="800"/>
                        </a:spcAft>
                        <a:buNone/>
                      </a:pPr>
                      <a:r>
                        <a:rPr lang="en-US" sz="1800" kern="100">
                          <a:effectLst/>
                        </a:rPr>
                        <a:t>Learning Curve</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US" sz="1800" kern="100" dirty="0">
                          <a:effectLst/>
                        </a:rPr>
                        <a:t>Easier to start for simple queries.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US" sz="1800" kern="100" dirty="0">
                          <a:effectLst/>
                        </a:rPr>
                        <a:t>Steeper due to ORM concepts.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733120032"/>
                  </a:ext>
                </a:extLst>
              </a:tr>
            </a:tbl>
          </a:graphicData>
        </a:graphic>
      </p:graphicFrame>
    </p:spTree>
    <p:extLst>
      <p:ext uri="{BB962C8B-B14F-4D97-AF65-F5344CB8AC3E}">
        <p14:creationId xmlns:p14="http://schemas.microsoft.com/office/powerpoint/2010/main" val="3389871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62F57-8BB0-4B77-34A8-9AF035D888A1}"/>
              </a:ext>
            </a:extLst>
          </p:cNvPr>
          <p:cNvSpPr>
            <a:spLocks noGrp="1"/>
          </p:cNvSpPr>
          <p:nvPr>
            <p:ph type="title"/>
          </p:nvPr>
        </p:nvSpPr>
        <p:spPr>
          <a:xfrm>
            <a:off x="360218" y="365126"/>
            <a:ext cx="10993582" cy="881784"/>
          </a:xfrm>
        </p:spPr>
        <p:txBody>
          <a:bodyPr>
            <a:normAutofit fontScale="90000"/>
          </a:bodyPr>
          <a:lstStyle/>
          <a:p>
            <a:r>
              <a:rPr lang="en-US" sz="3600" b="1" dirty="0"/>
              <a:t>Position of Hibernate in the Technology Stack</a:t>
            </a:r>
            <a:br>
              <a:rPr lang="en-US" sz="3600" dirty="0"/>
            </a:br>
            <a:endParaRPr lang="en-US" sz="3600" dirty="0"/>
          </a:p>
        </p:txBody>
      </p:sp>
      <p:sp>
        <p:nvSpPr>
          <p:cNvPr id="3" name="Content Placeholder 2">
            <a:extLst>
              <a:ext uri="{FF2B5EF4-FFF2-40B4-BE49-F238E27FC236}">
                <a16:creationId xmlns:a16="http://schemas.microsoft.com/office/drawing/2014/main" id="{EE2C70C4-3DE8-367C-003D-7AEE5AF254A6}"/>
              </a:ext>
            </a:extLst>
          </p:cNvPr>
          <p:cNvSpPr>
            <a:spLocks noGrp="1"/>
          </p:cNvSpPr>
          <p:nvPr>
            <p:ph idx="1"/>
          </p:nvPr>
        </p:nvSpPr>
        <p:spPr>
          <a:xfrm>
            <a:off x="360218" y="997526"/>
            <a:ext cx="11536218" cy="5860473"/>
          </a:xfrm>
        </p:spPr>
        <p:txBody>
          <a:bodyPr>
            <a:normAutofit/>
          </a:bodyPr>
          <a:lstStyle/>
          <a:p>
            <a:pPr algn="just"/>
            <a:r>
              <a:rPr lang="en-US" sz="2400" dirty="0"/>
              <a:t>Note: The </a:t>
            </a:r>
            <a:r>
              <a:rPr lang="en-US" sz="2400" b="1" dirty="0"/>
              <a:t>persistence layer</a:t>
            </a:r>
            <a:r>
              <a:rPr lang="en-US" sz="2400" dirty="0"/>
              <a:t> in an application refers to the part of the system responsible for managing and storing data, typically in a database. It ensures that an application's data is preserved (or persisted) even after the application stops running.</a:t>
            </a:r>
          </a:p>
          <a:p>
            <a:pPr algn="just"/>
            <a:endParaRPr lang="en-US" sz="2400" dirty="0"/>
          </a:p>
          <a:p>
            <a:pPr algn="just"/>
            <a:r>
              <a:rPr lang="en-US" sz="2400" dirty="0"/>
              <a:t>Hibernate acts as the </a:t>
            </a:r>
            <a:r>
              <a:rPr lang="en-US" sz="2400" b="1" dirty="0"/>
              <a:t>persistence layer</a:t>
            </a:r>
            <a:r>
              <a:rPr lang="en-US" sz="2400" dirty="0"/>
              <a:t> within an application architecture, sitting between the business logic and the database. The persistence layer is the layer of the application that interacts with the database to handle tasks like:</a:t>
            </a:r>
          </a:p>
          <a:p>
            <a:pPr lvl="1" algn="just"/>
            <a:r>
              <a:rPr lang="en-US" sz="2000" b="1" dirty="0"/>
              <a:t>Storing data</a:t>
            </a:r>
            <a:r>
              <a:rPr lang="en-US" sz="2000" dirty="0"/>
              <a:t>: Saving objects in the database.</a:t>
            </a:r>
          </a:p>
          <a:p>
            <a:pPr lvl="1" algn="just"/>
            <a:r>
              <a:rPr lang="en-US" sz="2000" b="1" dirty="0"/>
              <a:t>Retrieving data</a:t>
            </a:r>
            <a:r>
              <a:rPr lang="en-US" sz="2000" dirty="0"/>
              <a:t>: Fetching objects from the database.</a:t>
            </a:r>
          </a:p>
          <a:p>
            <a:pPr lvl="1" algn="just"/>
            <a:r>
              <a:rPr lang="en-US" sz="2000" b="1" dirty="0"/>
              <a:t>Updating data</a:t>
            </a:r>
            <a:r>
              <a:rPr lang="en-US" sz="2000" dirty="0"/>
              <a:t>: Modifying existing data in the database.</a:t>
            </a:r>
          </a:p>
          <a:p>
            <a:pPr lvl="1" algn="just"/>
            <a:r>
              <a:rPr lang="en-US" sz="2000" b="1" dirty="0"/>
              <a:t>Deleting data</a:t>
            </a:r>
            <a:r>
              <a:rPr lang="en-US" sz="2000" dirty="0"/>
              <a:t>: Removing data from the database.</a:t>
            </a:r>
          </a:p>
          <a:p>
            <a:pPr marL="457200" lvl="1" indent="0" algn="just">
              <a:buNone/>
            </a:pPr>
            <a:endParaRPr lang="en-US" sz="2000" dirty="0"/>
          </a:p>
          <a:p>
            <a:pPr algn="just"/>
            <a:r>
              <a:rPr lang="en-US" sz="2400" dirty="0"/>
              <a:t>Hibernate is a </a:t>
            </a:r>
            <a:r>
              <a:rPr lang="en-US" sz="2400" b="1" dirty="0"/>
              <a:t>Java-based ORM </a:t>
            </a:r>
            <a:r>
              <a:rPr lang="en-US" sz="2400" dirty="0"/>
              <a:t>tool that provides a framework for mapping Java objects to database tables and vice versa. It simplifies the implementation of the persistence layer by eliminating the need to write complex SQL queries for CRUD (Create, Read, Update, Delete) operations.</a:t>
            </a:r>
          </a:p>
          <a:p>
            <a:pPr algn="just"/>
            <a:endParaRPr lang="en-US" sz="2400" dirty="0"/>
          </a:p>
        </p:txBody>
      </p:sp>
    </p:spTree>
    <p:extLst>
      <p:ext uri="{BB962C8B-B14F-4D97-AF65-F5344CB8AC3E}">
        <p14:creationId xmlns:p14="http://schemas.microsoft.com/office/powerpoint/2010/main" val="1256738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E8C87-C88C-4DE4-54D3-F1773BCF20EC}"/>
              </a:ext>
            </a:extLst>
          </p:cNvPr>
          <p:cNvSpPr>
            <a:spLocks noGrp="1"/>
          </p:cNvSpPr>
          <p:nvPr>
            <p:ph type="title"/>
          </p:nvPr>
        </p:nvSpPr>
        <p:spPr/>
        <p:txBody>
          <a:bodyPr>
            <a:normAutofit/>
          </a:bodyPr>
          <a:lstStyle/>
          <a:p>
            <a:r>
              <a:rPr lang="en-US" sz="3600" b="1" dirty="0"/>
              <a:t>How Hibernate Integrates with Other Frameworks</a:t>
            </a:r>
            <a:br>
              <a:rPr lang="en-US" sz="3600" dirty="0"/>
            </a:br>
            <a:endParaRPr lang="en-US" sz="3600" dirty="0"/>
          </a:p>
        </p:txBody>
      </p:sp>
      <p:sp>
        <p:nvSpPr>
          <p:cNvPr id="3" name="Content Placeholder 2">
            <a:extLst>
              <a:ext uri="{FF2B5EF4-FFF2-40B4-BE49-F238E27FC236}">
                <a16:creationId xmlns:a16="http://schemas.microsoft.com/office/drawing/2014/main" id="{D637473D-4297-4700-74EF-12C0059D0B72}"/>
              </a:ext>
            </a:extLst>
          </p:cNvPr>
          <p:cNvSpPr>
            <a:spLocks noGrp="1"/>
          </p:cNvSpPr>
          <p:nvPr>
            <p:ph idx="1"/>
          </p:nvPr>
        </p:nvSpPr>
        <p:spPr>
          <a:xfrm>
            <a:off x="838200" y="1459345"/>
            <a:ext cx="10515600" cy="4717618"/>
          </a:xfrm>
        </p:spPr>
        <p:txBody>
          <a:bodyPr/>
          <a:lstStyle/>
          <a:p>
            <a:pPr lvl="0" algn="just"/>
            <a:r>
              <a:rPr lang="en-US" b="1" dirty="0"/>
              <a:t>Spring Framework:</a:t>
            </a:r>
            <a:endParaRPr lang="en-US" dirty="0"/>
          </a:p>
          <a:p>
            <a:pPr lvl="1" algn="just"/>
            <a:r>
              <a:rPr lang="en-US" dirty="0"/>
              <a:t>Hibernate is often used with </a:t>
            </a:r>
            <a:r>
              <a:rPr lang="en-US" b="1" dirty="0"/>
              <a:t>Spring ORM</a:t>
            </a:r>
            <a:r>
              <a:rPr lang="en-US" dirty="0"/>
              <a:t> or </a:t>
            </a:r>
            <a:r>
              <a:rPr lang="en-US" b="1" dirty="0"/>
              <a:t>Spring Data JPA</a:t>
            </a:r>
            <a:r>
              <a:rPr lang="en-US" dirty="0"/>
              <a:t> to simplify persistence management.</a:t>
            </a:r>
          </a:p>
          <a:p>
            <a:pPr lvl="1" algn="just"/>
            <a:r>
              <a:rPr lang="en-US" dirty="0"/>
              <a:t>Spring provides dependency injection and transaction management, while Hibernate handles object persistence.</a:t>
            </a:r>
          </a:p>
          <a:p>
            <a:pPr lvl="0" algn="just"/>
            <a:r>
              <a:rPr lang="en-US" b="1" dirty="0"/>
              <a:t>REST APIs:</a:t>
            </a:r>
            <a:endParaRPr lang="en-US" dirty="0"/>
          </a:p>
          <a:p>
            <a:pPr lvl="1" algn="just"/>
            <a:r>
              <a:rPr lang="en-US" dirty="0"/>
              <a:t>Hibernate is used in RESTful services to manage data persistence. For example, a Spring Boot REST API may use Hibernate to fetch or save data to a database.</a:t>
            </a:r>
          </a:p>
          <a:p>
            <a:pPr lvl="0" algn="just"/>
            <a:r>
              <a:rPr lang="en-US" b="1" dirty="0"/>
              <a:t>Microservices:</a:t>
            </a:r>
            <a:endParaRPr lang="en-US" dirty="0"/>
          </a:p>
          <a:p>
            <a:pPr lvl="1" algn="just"/>
            <a:r>
              <a:rPr lang="en-US" dirty="0"/>
              <a:t>In microservices architecture, Hibernate can be used as the persistence layer within individual services.</a:t>
            </a:r>
          </a:p>
          <a:p>
            <a:pPr algn="just"/>
            <a:endParaRPr lang="en-US" dirty="0"/>
          </a:p>
        </p:txBody>
      </p:sp>
    </p:spTree>
    <p:extLst>
      <p:ext uri="{BB962C8B-B14F-4D97-AF65-F5344CB8AC3E}">
        <p14:creationId xmlns:p14="http://schemas.microsoft.com/office/powerpoint/2010/main" val="4103557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91B14-FD99-8AA7-0DB6-03DA2B0A7BEC}"/>
              </a:ext>
            </a:extLst>
          </p:cNvPr>
          <p:cNvSpPr>
            <a:spLocks noGrp="1"/>
          </p:cNvSpPr>
          <p:nvPr>
            <p:ph type="title"/>
          </p:nvPr>
        </p:nvSpPr>
        <p:spPr/>
        <p:txBody>
          <a:bodyPr>
            <a:normAutofit/>
          </a:bodyPr>
          <a:lstStyle/>
          <a:p>
            <a:r>
              <a:rPr lang="en-US" sz="3600" b="1" dirty="0"/>
              <a:t>Visual Representation of Hibernate in the Stack</a:t>
            </a:r>
            <a:br>
              <a:rPr lang="en-US" sz="3600" dirty="0"/>
            </a:br>
            <a:endParaRPr lang="en-US" sz="3600" dirty="0"/>
          </a:p>
        </p:txBody>
      </p:sp>
      <p:sp>
        <p:nvSpPr>
          <p:cNvPr id="3" name="Content Placeholder 2">
            <a:extLst>
              <a:ext uri="{FF2B5EF4-FFF2-40B4-BE49-F238E27FC236}">
                <a16:creationId xmlns:a16="http://schemas.microsoft.com/office/drawing/2014/main" id="{A4CB0912-9D5A-62B0-0908-28010541E254}"/>
              </a:ext>
            </a:extLst>
          </p:cNvPr>
          <p:cNvSpPr>
            <a:spLocks noGrp="1"/>
          </p:cNvSpPr>
          <p:nvPr>
            <p:ph idx="1"/>
          </p:nvPr>
        </p:nvSpPr>
        <p:spPr>
          <a:xfrm>
            <a:off x="838200" y="1320800"/>
            <a:ext cx="10515600" cy="4856163"/>
          </a:xfrm>
        </p:spPr>
        <p:txBody>
          <a:bodyPr>
            <a:normAutofit fontScale="92500" lnSpcReduction="10000"/>
          </a:bodyPr>
          <a:lstStyle/>
          <a:p>
            <a:r>
              <a:rPr lang="en-US" dirty="0"/>
              <a:t>Frontend: React / Angular / HTML / CSS</a:t>
            </a:r>
          </a:p>
          <a:p>
            <a:pPr marL="0" indent="0">
              <a:buNone/>
            </a:pPr>
            <a:r>
              <a:rPr lang="en-US" dirty="0"/>
              <a:t>	     |</a:t>
            </a:r>
          </a:p>
          <a:p>
            <a:r>
              <a:rPr lang="en-US" dirty="0"/>
              <a:t>Backend:  Spring Boot / Spring Framework</a:t>
            </a:r>
          </a:p>
          <a:p>
            <a:pPr marL="0" indent="0">
              <a:buNone/>
            </a:pPr>
            <a:r>
              <a:rPr lang="en-US" dirty="0"/>
              <a:t>	     |</a:t>
            </a:r>
          </a:p>
          <a:p>
            <a:r>
              <a:rPr lang="en-US" dirty="0"/>
              <a:t>Persistence Layer: Hibernate (ORM Tool)</a:t>
            </a:r>
          </a:p>
          <a:p>
            <a:pPr marL="0" indent="0">
              <a:buNone/>
            </a:pPr>
            <a:r>
              <a:rPr lang="en-US" dirty="0"/>
              <a:t>                 |</a:t>
            </a:r>
          </a:p>
          <a:p>
            <a:r>
              <a:rPr lang="en-US" dirty="0"/>
              <a:t>Database: MySQL / PostgreSQL / Oracle / MongoDB</a:t>
            </a:r>
          </a:p>
          <a:p>
            <a:pPr marL="0" indent="0">
              <a:buNone/>
            </a:pPr>
            <a:endParaRPr lang="en-US" dirty="0"/>
          </a:p>
          <a:p>
            <a:r>
              <a:rPr lang="en-US" dirty="0"/>
              <a:t>Hibernate bridges the gap between the </a:t>
            </a:r>
            <a:r>
              <a:rPr lang="en-US" b="1" dirty="0"/>
              <a:t>object-oriented world of Java</a:t>
            </a:r>
            <a:r>
              <a:rPr lang="en-US" dirty="0"/>
              <a:t> and the </a:t>
            </a:r>
            <a:r>
              <a:rPr lang="en-US" b="1" dirty="0"/>
              <a:t>relational database world</a:t>
            </a:r>
            <a:r>
              <a:rPr lang="en-US" dirty="0"/>
              <a:t>, making it a key part of the persistence layer in Java application development.</a:t>
            </a:r>
          </a:p>
          <a:p>
            <a:endParaRPr lang="en-US" dirty="0"/>
          </a:p>
        </p:txBody>
      </p:sp>
    </p:spTree>
    <p:extLst>
      <p:ext uri="{BB962C8B-B14F-4D97-AF65-F5344CB8AC3E}">
        <p14:creationId xmlns:p14="http://schemas.microsoft.com/office/powerpoint/2010/main" val="1813428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F8384-4F1C-E57E-0FED-39210A308274}"/>
              </a:ext>
            </a:extLst>
          </p:cNvPr>
          <p:cNvSpPr>
            <a:spLocks noGrp="1"/>
          </p:cNvSpPr>
          <p:nvPr>
            <p:ph type="title"/>
          </p:nvPr>
        </p:nvSpPr>
        <p:spPr>
          <a:xfrm>
            <a:off x="277091" y="101601"/>
            <a:ext cx="11076709" cy="1589088"/>
          </a:xfrm>
        </p:spPr>
        <p:txBody>
          <a:bodyPr>
            <a:normAutofit/>
          </a:bodyPr>
          <a:lstStyle/>
          <a:p>
            <a:r>
              <a:rPr lang="en-US" b="1" dirty="0"/>
              <a:t>Hibernate Architecture</a:t>
            </a:r>
            <a:br>
              <a:rPr lang="en-US" dirty="0"/>
            </a:br>
            <a:endParaRPr lang="en-US" dirty="0"/>
          </a:p>
        </p:txBody>
      </p:sp>
      <p:sp>
        <p:nvSpPr>
          <p:cNvPr id="3" name="Content Placeholder 2">
            <a:extLst>
              <a:ext uri="{FF2B5EF4-FFF2-40B4-BE49-F238E27FC236}">
                <a16:creationId xmlns:a16="http://schemas.microsoft.com/office/drawing/2014/main" id="{6AC79E3E-B150-CCDA-304C-C8CDCD2DC98E}"/>
              </a:ext>
            </a:extLst>
          </p:cNvPr>
          <p:cNvSpPr>
            <a:spLocks noGrp="1"/>
          </p:cNvSpPr>
          <p:nvPr>
            <p:ph idx="1"/>
          </p:nvPr>
        </p:nvSpPr>
        <p:spPr>
          <a:xfrm>
            <a:off x="350983" y="1126836"/>
            <a:ext cx="11563926" cy="5050127"/>
          </a:xfrm>
        </p:spPr>
        <p:txBody>
          <a:bodyPr>
            <a:noAutofit/>
          </a:bodyPr>
          <a:lstStyle/>
          <a:p>
            <a:pPr lvl="0" algn="just"/>
            <a:r>
              <a:rPr lang="en-US" sz="2400" b="1" dirty="0"/>
              <a:t>There are 4 layers in hibernate architecture</a:t>
            </a:r>
          </a:p>
          <a:p>
            <a:pPr marL="1200150" lvl="1" indent="-742950" algn="just">
              <a:buFont typeface="+mj-lt"/>
              <a:buAutoNum type="arabicPeriod"/>
            </a:pPr>
            <a:r>
              <a:rPr lang="en-US" dirty="0"/>
              <a:t>Java application layer</a:t>
            </a:r>
          </a:p>
          <a:p>
            <a:pPr marL="1200150" lvl="1" indent="-742950" algn="just">
              <a:buFont typeface="+mj-lt"/>
              <a:buAutoNum type="arabicPeriod"/>
            </a:pPr>
            <a:r>
              <a:rPr lang="en-US" dirty="0"/>
              <a:t>Hibernate framework layer</a:t>
            </a:r>
          </a:p>
          <a:p>
            <a:pPr marL="1200150" lvl="1" indent="-742950" algn="just">
              <a:buFont typeface="+mj-lt"/>
              <a:buAutoNum type="arabicPeriod"/>
            </a:pPr>
            <a:r>
              <a:rPr lang="en-US" dirty="0"/>
              <a:t>Backend API layer</a:t>
            </a:r>
          </a:p>
          <a:p>
            <a:pPr marL="1200150" lvl="1" indent="-742950" algn="just">
              <a:buFont typeface="+mj-lt"/>
              <a:buAutoNum type="arabicPeriod"/>
            </a:pPr>
            <a:r>
              <a:rPr lang="en-US" dirty="0"/>
              <a:t>Database layer.</a:t>
            </a:r>
          </a:p>
          <a:p>
            <a:pPr algn="just"/>
            <a:r>
              <a:rPr lang="en-US" sz="2400" b="1" dirty="0"/>
              <a:t>Internal API used by Hibernate</a:t>
            </a:r>
          </a:p>
          <a:p>
            <a:pPr marL="914400" lvl="1" indent="-457200" algn="just">
              <a:buFont typeface="+mj-lt"/>
              <a:buAutoNum type="arabicPeriod"/>
            </a:pPr>
            <a:r>
              <a:rPr lang="en-US" sz="2000" dirty="0"/>
              <a:t>JDBC (Java Database Connectivity)</a:t>
            </a:r>
          </a:p>
          <a:p>
            <a:pPr marL="914400" lvl="1" indent="-457200" algn="just">
              <a:buFont typeface="+mj-lt"/>
              <a:buAutoNum type="arabicPeriod"/>
            </a:pPr>
            <a:r>
              <a:rPr lang="en-US" sz="2000" dirty="0"/>
              <a:t>JTA (Java Transaction API)</a:t>
            </a:r>
          </a:p>
          <a:p>
            <a:pPr marL="914400" lvl="1" indent="-457200" algn="just">
              <a:buFont typeface="+mj-lt"/>
              <a:buAutoNum type="arabicPeriod"/>
            </a:pPr>
            <a:r>
              <a:rPr lang="en-US" sz="2000" dirty="0"/>
              <a:t>JNDI (Java Naming Directory Interface)</a:t>
            </a:r>
          </a:p>
          <a:p>
            <a:pPr marL="457200" lvl="1" indent="0" algn="just">
              <a:buNone/>
            </a:pPr>
            <a:endParaRPr lang="en-US" sz="2000" dirty="0"/>
          </a:p>
          <a:p>
            <a:pPr algn="just"/>
            <a:r>
              <a:rPr lang="en-US" sz="2400" b="1" dirty="0"/>
              <a:t>How a Java Application Connects with Hibernate Using Persistent Objects</a:t>
            </a:r>
          </a:p>
          <a:p>
            <a:pPr marL="0" indent="0" algn="just">
              <a:buNone/>
            </a:pPr>
            <a:r>
              <a:rPr lang="en-US" sz="2400" dirty="0"/>
              <a:t>In a Hibernate-based Java application, persistent objects are Java objects that Hibernate manages and synchronizes with a database. These objects represent rows in the database and are tied to a Hibernate Session.</a:t>
            </a:r>
          </a:p>
          <a:p>
            <a:pPr marL="457200" lvl="1" indent="0" algn="just">
              <a:buNone/>
            </a:pPr>
            <a:endParaRPr lang="en-US" dirty="0"/>
          </a:p>
          <a:p>
            <a:pPr algn="just"/>
            <a:endParaRPr lang="en-US" sz="2400" dirty="0"/>
          </a:p>
        </p:txBody>
      </p:sp>
    </p:spTree>
    <p:extLst>
      <p:ext uri="{BB962C8B-B14F-4D97-AF65-F5344CB8AC3E}">
        <p14:creationId xmlns:p14="http://schemas.microsoft.com/office/powerpoint/2010/main" val="32776067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33171-3805-424E-C733-626EA9C24A55}"/>
              </a:ext>
            </a:extLst>
          </p:cNvPr>
          <p:cNvSpPr>
            <a:spLocks noGrp="1"/>
          </p:cNvSpPr>
          <p:nvPr>
            <p:ph type="title"/>
          </p:nvPr>
        </p:nvSpPr>
        <p:spPr/>
        <p:txBody>
          <a:bodyPr>
            <a:normAutofit/>
          </a:bodyPr>
          <a:lstStyle/>
          <a:p>
            <a:r>
              <a:rPr lang="en-US" sz="3600" dirty="0"/>
              <a:t>Key States of Objects in Hibernate</a:t>
            </a:r>
            <a:br>
              <a:rPr lang="en-US" sz="3600" dirty="0"/>
            </a:br>
            <a:endParaRPr lang="en-US" sz="3600" dirty="0"/>
          </a:p>
        </p:txBody>
      </p:sp>
      <p:sp>
        <p:nvSpPr>
          <p:cNvPr id="3" name="Content Placeholder 2">
            <a:extLst>
              <a:ext uri="{FF2B5EF4-FFF2-40B4-BE49-F238E27FC236}">
                <a16:creationId xmlns:a16="http://schemas.microsoft.com/office/drawing/2014/main" id="{D30E3573-6809-3EC7-41E7-C985B03C80FA}"/>
              </a:ext>
            </a:extLst>
          </p:cNvPr>
          <p:cNvSpPr>
            <a:spLocks noGrp="1"/>
          </p:cNvSpPr>
          <p:nvPr>
            <p:ph idx="1"/>
          </p:nvPr>
        </p:nvSpPr>
        <p:spPr>
          <a:xfrm>
            <a:off x="838200" y="1237673"/>
            <a:ext cx="10515600" cy="4939290"/>
          </a:xfrm>
        </p:spPr>
        <p:txBody>
          <a:bodyPr>
            <a:normAutofit/>
          </a:bodyPr>
          <a:lstStyle/>
          <a:p>
            <a:pPr marL="514350" lvl="0" indent="-514350">
              <a:buAutoNum type="arabicPeriod"/>
            </a:pPr>
            <a:endParaRPr lang="en-US" sz="2200" dirty="0"/>
          </a:p>
          <a:p>
            <a:pPr marL="514350" lvl="0" indent="-514350">
              <a:buAutoNum type="arabicPeriod"/>
            </a:pPr>
            <a:r>
              <a:rPr lang="en-US" sz="2200" dirty="0"/>
              <a:t>Transient Object:</a:t>
            </a:r>
          </a:p>
          <a:p>
            <a:pPr marL="0" lvl="0" indent="0">
              <a:buNone/>
            </a:pPr>
            <a:endParaRPr lang="en-US" sz="2200" dirty="0"/>
          </a:p>
          <a:p>
            <a:pPr lvl="1"/>
            <a:r>
              <a:rPr lang="en-US" sz="2200" dirty="0"/>
              <a:t>Not associated with any database or Hibernate session.</a:t>
            </a:r>
          </a:p>
          <a:p>
            <a:pPr lvl="1"/>
            <a:r>
              <a:rPr lang="en-US" sz="2200" dirty="0"/>
              <a:t>Exists in Java memory, but no database representation.</a:t>
            </a:r>
          </a:p>
          <a:p>
            <a:pPr lvl="1"/>
            <a:endParaRPr lang="en-US" sz="2200" dirty="0"/>
          </a:p>
          <a:p>
            <a:pPr lvl="1"/>
            <a:r>
              <a:rPr lang="en-US" sz="2200" dirty="0"/>
              <a:t>Example:</a:t>
            </a:r>
          </a:p>
          <a:p>
            <a:pPr marL="0" indent="0">
              <a:buNone/>
            </a:pPr>
            <a:r>
              <a:rPr lang="en-US" sz="2200" dirty="0"/>
              <a:t>	Student student = new Student();</a:t>
            </a:r>
          </a:p>
          <a:p>
            <a:pPr marL="0" indent="0">
              <a:buNone/>
            </a:pPr>
            <a:r>
              <a:rPr lang="en-US" sz="2200" dirty="0"/>
              <a:t>	</a:t>
            </a:r>
            <a:r>
              <a:rPr lang="en-US" sz="2200" dirty="0" err="1"/>
              <a:t>student.setName</a:t>
            </a:r>
            <a:r>
              <a:rPr lang="en-US" sz="2200" dirty="0"/>
              <a:t>("John");</a:t>
            </a:r>
          </a:p>
          <a:p>
            <a:pPr marL="0" indent="0">
              <a:buNone/>
            </a:pPr>
            <a:r>
              <a:rPr lang="en-US" sz="2200" dirty="0"/>
              <a:t>	</a:t>
            </a:r>
            <a:r>
              <a:rPr lang="en-US" sz="2200" dirty="0" err="1"/>
              <a:t>student.setEmail</a:t>
            </a:r>
            <a:r>
              <a:rPr lang="en-US" sz="2200" dirty="0"/>
              <a:t>("john@example.com");</a:t>
            </a:r>
          </a:p>
          <a:p>
            <a:endParaRPr lang="en-US" sz="2200" dirty="0"/>
          </a:p>
        </p:txBody>
      </p:sp>
    </p:spTree>
    <p:extLst>
      <p:ext uri="{BB962C8B-B14F-4D97-AF65-F5344CB8AC3E}">
        <p14:creationId xmlns:p14="http://schemas.microsoft.com/office/powerpoint/2010/main" val="12700949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990BF1-11F9-1871-D45E-39502D9619AE}"/>
              </a:ext>
            </a:extLst>
          </p:cNvPr>
          <p:cNvSpPr>
            <a:spLocks noGrp="1"/>
          </p:cNvSpPr>
          <p:nvPr>
            <p:ph idx="1"/>
          </p:nvPr>
        </p:nvSpPr>
        <p:spPr>
          <a:xfrm>
            <a:off x="838200" y="581891"/>
            <a:ext cx="10515600" cy="5595072"/>
          </a:xfrm>
        </p:spPr>
        <p:txBody>
          <a:bodyPr>
            <a:normAutofit/>
          </a:bodyPr>
          <a:lstStyle/>
          <a:p>
            <a:pPr marL="0" lvl="0" indent="0">
              <a:buNone/>
            </a:pPr>
            <a:r>
              <a:rPr lang="en-US" sz="2200" dirty="0"/>
              <a:t>2. Persistent Object:</a:t>
            </a:r>
          </a:p>
          <a:p>
            <a:pPr lvl="1"/>
            <a:r>
              <a:rPr lang="en-US" sz="2200" dirty="0"/>
              <a:t>Associated with a Hibernate session and database.</a:t>
            </a:r>
          </a:p>
          <a:p>
            <a:pPr lvl="1"/>
            <a:r>
              <a:rPr lang="en-US" sz="2200" dirty="0"/>
              <a:t>Any changes are tracked by Hibernate and updated in the database automatically.</a:t>
            </a:r>
          </a:p>
          <a:p>
            <a:pPr lvl="1"/>
            <a:r>
              <a:rPr lang="en-US" sz="2200" dirty="0"/>
              <a:t>An instance of a Java class that represents a table row in a database.</a:t>
            </a:r>
          </a:p>
          <a:p>
            <a:pPr lvl="1"/>
            <a:r>
              <a:rPr lang="en-US" sz="2200" dirty="0"/>
              <a:t>Example:</a:t>
            </a:r>
          </a:p>
          <a:p>
            <a:pPr marL="914400" lvl="2" indent="0">
              <a:buNone/>
            </a:pPr>
            <a:r>
              <a:rPr lang="en-US" sz="2200" dirty="0"/>
              <a:t>Session session = </a:t>
            </a:r>
            <a:r>
              <a:rPr lang="en-US" sz="2200" dirty="0" err="1"/>
              <a:t>HibernateUtil.getSessionFactory</a:t>
            </a:r>
            <a:r>
              <a:rPr lang="en-US" sz="2200" dirty="0"/>
              <a:t>().</a:t>
            </a:r>
            <a:r>
              <a:rPr lang="en-US" sz="2200" dirty="0" err="1"/>
              <a:t>openSession</a:t>
            </a:r>
            <a:r>
              <a:rPr lang="en-US" sz="2200" dirty="0"/>
              <a:t>();</a:t>
            </a:r>
          </a:p>
          <a:p>
            <a:pPr marL="914400" lvl="2" indent="0">
              <a:buNone/>
            </a:pPr>
            <a:r>
              <a:rPr lang="en-US" sz="2200" dirty="0" err="1"/>
              <a:t>session.beginTransaction</a:t>
            </a:r>
            <a:r>
              <a:rPr lang="en-US" sz="2200" dirty="0"/>
              <a:t>();</a:t>
            </a:r>
          </a:p>
          <a:p>
            <a:pPr marL="914400" lvl="2" indent="0">
              <a:buNone/>
            </a:pPr>
            <a:r>
              <a:rPr lang="en-US" sz="2200" dirty="0" err="1"/>
              <a:t>session.save</a:t>
            </a:r>
            <a:r>
              <a:rPr lang="en-US" sz="2200" dirty="0"/>
              <a:t>(student); // 'student' becomes persistent</a:t>
            </a:r>
          </a:p>
          <a:p>
            <a:pPr marL="914400" lvl="2" indent="0">
              <a:buNone/>
            </a:pPr>
            <a:r>
              <a:rPr lang="en-US" sz="2200" dirty="0" err="1"/>
              <a:t>student.setName</a:t>
            </a:r>
            <a:r>
              <a:rPr lang="en-US" sz="2200" dirty="0"/>
              <a:t>("John Doe"); // Tracked by Hibernate, will update DB</a:t>
            </a:r>
          </a:p>
          <a:p>
            <a:pPr marL="914400" lvl="2" indent="0">
              <a:buNone/>
            </a:pPr>
            <a:r>
              <a:rPr lang="en-US" sz="2200" dirty="0" err="1"/>
              <a:t>session.getTransaction</a:t>
            </a:r>
            <a:r>
              <a:rPr lang="en-US" sz="2200" dirty="0"/>
              <a:t>().commit();</a:t>
            </a:r>
          </a:p>
          <a:p>
            <a:pPr marL="914400" lvl="2" indent="0">
              <a:buNone/>
            </a:pPr>
            <a:r>
              <a:rPr lang="en-US" sz="2200" dirty="0" err="1"/>
              <a:t>session.close</a:t>
            </a:r>
            <a:r>
              <a:rPr lang="en-US" sz="2200" dirty="0"/>
              <a:t>();</a:t>
            </a:r>
          </a:p>
          <a:p>
            <a:pPr marL="914400" lvl="2" indent="0">
              <a:buNone/>
            </a:pPr>
            <a:endParaRPr lang="en-US" sz="2200" dirty="0"/>
          </a:p>
          <a:p>
            <a:pPr marL="0" lvl="0" indent="0">
              <a:buNone/>
            </a:pPr>
            <a:r>
              <a:rPr lang="en-US" sz="2200" dirty="0"/>
              <a:t>3. Detached Object:</a:t>
            </a:r>
          </a:p>
          <a:p>
            <a:pPr lvl="1"/>
            <a:r>
              <a:rPr lang="en-US" sz="2200" dirty="0"/>
              <a:t>Previously a persistent object, but its session is closed.</a:t>
            </a:r>
          </a:p>
          <a:p>
            <a:pPr lvl="1"/>
            <a:r>
              <a:rPr lang="en-US" sz="2200" dirty="0"/>
              <a:t>No longer tracked by Hibernate.</a:t>
            </a:r>
          </a:p>
          <a:p>
            <a:pPr marL="0" indent="0">
              <a:buNone/>
            </a:pPr>
            <a:endParaRPr lang="en-US" sz="2200" dirty="0"/>
          </a:p>
        </p:txBody>
      </p:sp>
    </p:spTree>
    <p:extLst>
      <p:ext uri="{BB962C8B-B14F-4D97-AF65-F5344CB8AC3E}">
        <p14:creationId xmlns:p14="http://schemas.microsoft.com/office/powerpoint/2010/main" val="3502444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4955C21-D718-9E70-6404-3CB96423A0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572655"/>
            <a:ext cx="3100731" cy="5469371"/>
          </a:xfrm>
          <a:prstGeom prst="rect">
            <a:avLst/>
          </a:prstGeom>
        </p:spPr>
      </p:pic>
      <p:pic>
        <p:nvPicPr>
          <p:cNvPr id="5" name="Picture 4">
            <a:extLst>
              <a:ext uri="{FF2B5EF4-FFF2-40B4-BE49-F238E27FC236}">
                <a16:creationId xmlns:a16="http://schemas.microsoft.com/office/drawing/2014/main" id="{9E5268A9-9675-246F-5B39-BFD8F8D6521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92282" y="572655"/>
            <a:ext cx="7366318" cy="5414093"/>
          </a:xfrm>
          <a:prstGeom prst="rect">
            <a:avLst/>
          </a:prstGeom>
        </p:spPr>
      </p:pic>
    </p:spTree>
    <p:extLst>
      <p:ext uri="{BB962C8B-B14F-4D97-AF65-F5344CB8AC3E}">
        <p14:creationId xmlns:p14="http://schemas.microsoft.com/office/powerpoint/2010/main" val="22745289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563BA-B37C-2974-6115-3ADD51F7C9E5}"/>
              </a:ext>
            </a:extLst>
          </p:cNvPr>
          <p:cNvSpPr>
            <a:spLocks noGrp="1"/>
          </p:cNvSpPr>
          <p:nvPr>
            <p:ph type="title"/>
          </p:nvPr>
        </p:nvSpPr>
        <p:spPr/>
        <p:txBody>
          <a:bodyPr>
            <a:normAutofit/>
          </a:bodyPr>
          <a:lstStyle/>
          <a:p>
            <a:r>
              <a:rPr lang="en-US" sz="3600" dirty="0"/>
              <a:t>More About Hibernate Architecture: </a:t>
            </a:r>
            <a:br>
              <a:rPr lang="en-US" sz="3600" dirty="0"/>
            </a:br>
            <a:endParaRPr lang="en-US" sz="3600" dirty="0"/>
          </a:p>
        </p:txBody>
      </p:sp>
      <p:pic>
        <p:nvPicPr>
          <p:cNvPr id="4" name="Content Placeholder 3">
            <a:extLst>
              <a:ext uri="{FF2B5EF4-FFF2-40B4-BE49-F238E27FC236}">
                <a16:creationId xmlns:a16="http://schemas.microsoft.com/office/drawing/2014/main" id="{1D19FF34-AB37-3EA3-EB89-BE8D475113B1}"/>
              </a:ext>
            </a:extLst>
          </p:cNvPr>
          <p:cNvPicPr>
            <a:picLocks noGrp="1" noChangeAspect="1"/>
          </p:cNvPicPr>
          <p:nvPr>
            <p:ph idx="1"/>
          </p:nvPr>
        </p:nvPicPr>
        <p:blipFill>
          <a:blip r:embed="rId2"/>
          <a:srcRect/>
          <a:stretch>
            <a:fillRect/>
          </a:stretch>
        </p:blipFill>
        <p:spPr bwMode="auto">
          <a:xfrm>
            <a:off x="838200" y="1246909"/>
            <a:ext cx="10515600" cy="5449455"/>
          </a:xfrm>
          <a:prstGeom prst="rect">
            <a:avLst/>
          </a:prstGeom>
          <a:noFill/>
          <a:ln w="9525">
            <a:noFill/>
            <a:miter lim="800000"/>
            <a:headEnd/>
            <a:tailEnd/>
          </a:ln>
        </p:spPr>
      </p:pic>
    </p:spTree>
    <p:extLst>
      <p:ext uri="{BB962C8B-B14F-4D97-AF65-F5344CB8AC3E}">
        <p14:creationId xmlns:p14="http://schemas.microsoft.com/office/powerpoint/2010/main" val="3321061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58BCE-83D6-361F-F00A-BDA61386EBC5}"/>
              </a:ext>
            </a:extLst>
          </p:cNvPr>
          <p:cNvSpPr>
            <a:spLocks noGrp="1"/>
          </p:cNvSpPr>
          <p:nvPr>
            <p:ph type="title"/>
          </p:nvPr>
        </p:nvSpPr>
        <p:spPr>
          <a:xfrm>
            <a:off x="838200" y="365125"/>
            <a:ext cx="10515600" cy="704723"/>
          </a:xfrm>
        </p:spPr>
        <p:txBody>
          <a:bodyPr>
            <a:normAutofit/>
          </a:bodyPr>
          <a:lstStyle/>
          <a:p>
            <a:r>
              <a:rPr lang="en-US" sz="3600" b="1" dirty="0"/>
              <a:t>Key Components of JDBC as an API:</a:t>
            </a:r>
          </a:p>
        </p:txBody>
      </p:sp>
      <p:sp>
        <p:nvSpPr>
          <p:cNvPr id="3" name="Content Placeholder 2">
            <a:extLst>
              <a:ext uri="{FF2B5EF4-FFF2-40B4-BE49-F238E27FC236}">
                <a16:creationId xmlns:a16="http://schemas.microsoft.com/office/drawing/2014/main" id="{5A0F80EF-444B-B81B-AC94-07812F330693}"/>
              </a:ext>
            </a:extLst>
          </p:cNvPr>
          <p:cNvSpPr>
            <a:spLocks noGrp="1"/>
          </p:cNvSpPr>
          <p:nvPr>
            <p:ph idx="1"/>
          </p:nvPr>
        </p:nvSpPr>
        <p:spPr>
          <a:xfrm>
            <a:off x="838200" y="1133856"/>
            <a:ext cx="10515600" cy="5043107"/>
          </a:xfrm>
        </p:spPr>
        <p:txBody>
          <a:bodyPr>
            <a:normAutofit/>
          </a:bodyPr>
          <a:lstStyle/>
          <a:p>
            <a:pPr lvl="0"/>
            <a:r>
              <a:rPr lang="en-US" b="1" dirty="0"/>
              <a:t>Connection:</a:t>
            </a:r>
            <a:r>
              <a:rPr lang="en-US" dirty="0"/>
              <a:t> Establishes a connection with the database.</a:t>
            </a:r>
          </a:p>
          <a:p>
            <a:pPr lvl="0"/>
            <a:r>
              <a:rPr lang="en-US" b="1" dirty="0"/>
              <a:t>Statement and </a:t>
            </a:r>
            <a:r>
              <a:rPr lang="en-US" b="1" dirty="0" err="1"/>
              <a:t>PreparedStatement</a:t>
            </a:r>
            <a:r>
              <a:rPr lang="en-US" b="1" dirty="0"/>
              <a:t>:</a:t>
            </a:r>
            <a:r>
              <a:rPr lang="en-US" dirty="0"/>
              <a:t> Executes SQL queries.</a:t>
            </a:r>
          </a:p>
          <a:p>
            <a:pPr lvl="0"/>
            <a:r>
              <a:rPr lang="en-US" b="1" dirty="0" err="1"/>
              <a:t>ResultSet</a:t>
            </a:r>
            <a:r>
              <a:rPr lang="en-US" b="1" dirty="0"/>
              <a:t>:</a:t>
            </a:r>
            <a:r>
              <a:rPr lang="en-US" dirty="0"/>
              <a:t> Retrieves the data returned by the database.</a:t>
            </a:r>
          </a:p>
          <a:p>
            <a:pPr lvl="0"/>
            <a:r>
              <a:rPr lang="en-US" b="1" dirty="0" err="1"/>
              <a:t>DriverManager</a:t>
            </a:r>
            <a:r>
              <a:rPr lang="en-US" b="1" dirty="0"/>
              <a:t>:</a:t>
            </a:r>
            <a:r>
              <a:rPr lang="en-US" dirty="0"/>
              <a:t> Manages database drivers.</a:t>
            </a:r>
          </a:p>
          <a:p>
            <a:pPr lvl="0"/>
            <a:endParaRPr lang="en-US" dirty="0"/>
          </a:p>
          <a:p>
            <a:pPr marL="0" indent="0">
              <a:buNone/>
            </a:pPr>
            <a:r>
              <a:rPr lang="en-US" sz="3600" dirty="0"/>
              <a:t>Does JDBC Fetch Data from API Endpoints?</a:t>
            </a:r>
          </a:p>
          <a:p>
            <a:pPr lvl="0"/>
            <a:r>
              <a:rPr lang="en-US" dirty="0"/>
              <a:t>No, JDBC is designed to interact directly with databases through SQL.</a:t>
            </a:r>
          </a:p>
          <a:p>
            <a:pPr lvl="0"/>
            <a:r>
              <a:rPr lang="en-US" dirty="0"/>
              <a:t>It does not fetch data from server APIs or REST endpoints. If you need to fetch data from APIs or endpoints, you would typically use libraries like </a:t>
            </a:r>
            <a:r>
              <a:rPr lang="en-US" b="1" dirty="0" err="1"/>
              <a:t>HttpURLConnection</a:t>
            </a:r>
            <a:r>
              <a:rPr lang="en-US" dirty="0"/>
              <a:t>, </a:t>
            </a:r>
            <a:r>
              <a:rPr lang="en-US" b="1" dirty="0" err="1"/>
              <a:t>HttpClient</a:t>
            </a:r>
            <a:r>
              <a:rPr lang="en-US" dirty="0"/>
              <a:t>, or frameworks like </a:t>
            </a:r>
            <a:r>
              <a:rPr lang="en-US" b="1" dirty="0"/>
              <a:t>Spring Web</a:t>
            </a:r>
            <a:r>
              <a:rPr lang="en-US" dirty="0"/>
              <a:t>.</a:t>
            </a:r>
          </a:p>
          <a:p>
            <a:endParaRPr lang="en-US" dirty="0"/>
          </a:p>
        </p:txBody>
      </p:sp>
    </p:spTree>
    <p:extLst>
      <p:ext uri="{BB962C8B-B14F-4D97-AF65-F5344CB8AC3E}">
        <p14:creationId xmlns:p14="http://schemas.microsoft.com/office/powerpoint/2010/main" val="352283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02E4A-C293-4B83-6C7E-612EFAC3E528}"/>
              </a:ext>
            </a:extLst>
          </p:cNvPr>
          <p:cNvSpPr>
            <a:spLocks noGrp="1"/>
          </p:cNvSpPr>
          <p:nvPr>
            <p:ph type="title"/>
          </p:nvPr>
        </p:nvSpPr>
        <p:spPr/>
        <p:txBody>
          <a:bodyPr>
            <a:normAutofit/>
          </a:bodyPr>
          <a:lstStyle/>
          <a:p>
            <a:r>
              <a:rPr lang="en-US" sz="3600" b="1" dirty="0"/>
              <a:t>Configuration:</a:t>
            </a:r>
            <a:br>
              <a:rPr lang="en-US" sz="3600" dirty="0"/>
            </a:br>
            <a:endParaRPr lang="en-US" sz="3600" dirty="0"/>
          </a:p>
        </p:txBody>
      </p:sp>
      <p:sp>
        <p:nvSpPr>
          <p:cNvPr id="3" name="Content Placeholder 2">
            <a:extLst>
              <a:ext uri="{FF2B5EF4-FFF2-40B4-BE49-F238E27FC236}">
                <a16:creationId xmlns:a16="http://schemas.microsoft.com/office/drawing/2014/main" id="{E7944F2E-AEEB-3A0E-F7D2-3F50E1223E8E}"/>
              </a:ext>
            </a:extLst>
          </p:cNvPr>
          <p:cNvSpPr>
            <a:spLocks noGrp="1"/>
          </p:cNvSpPr>
          <p:nvPr>
            <p:ph idx="1"/>
          </p:nvPr>
        </p:nvSpPr>
        <p:spPr>
          <a:xfrm>
            <a:off x="838200" y="1191491"/>
            <a:ext cx="10515600" cy="5301384"/>
          </a:xfrm>
        </p:spPr>
        <p:txBody>
          <a:bodyPr>
            <a:normAutofit/>
          </a:bodyPr>
          <a:lstStyle/>
          <a:p>
            <a:pPr lvl="0" algn="just" fontAlgn="base"/>
            <a:r>
              <a:rPr lang="en-US" sz="2200" dirty="0"/>
              <a:t>Configuration is a class which is present in </a:t>
            </a:r>
            <a:r>
              <a:rPr lang="en-US" sz="2200" dirty="0" err="1"/>
              <a:t>org.hibernate.cfg</a:t>
            </a:r>
            <a:r>
              <a:rPr lang="en-US" sz="2200" dirty="0"/>
              <a:t> package. It activates Hibernate framework. It reads both configuration file and mapping files.</a:t>
            </a:r>
          </a:p>
          <a:p>
            <a:pPr lvl="0" algn="just" fontAlgn="base"/>
            <a:r>
              <a:rPr lang="en-US" sz="2200" dirty="0"/>
              <a:t>It activate Hibernate Framework</a:t>
            </a:r>
          </a:p>
          <a:p>
            <a:pPr marL="0" lvl="0" indent="0" algn="just" fontAlgn="base">
              <a:buNone/>
            </a:pPr>
            <a:r>
              <a:rPr lang="en-US" sz="2200" b="1" dirty="0"/>
              <a:t>	Configuration </a:t>
            </a:r>
            <a:r>
              <a:rPr lang="en-US" sz="2200" b="1" dirty="0" err="1"/>
              <a:t>cfg</a:t>
            </a:r>
            <a:r>
              <a:rPr lang="en-US" sz="2200" b="1" dirty="0"/>
              <a:t>=new Configuration();</a:t>
            </a:r>
            <a:endParaRPr lang="en-US" sz="2200" dirty="0"/>
          </a:p>
          <a:p>
            <a:pPr lvl="0" algn="just" fontAlgn="base"/>
            <a:r>
              <a:rPr lang="en-US" sz="2200" dirty="0"/>
              <a:t>It read both </a:t>
            </a:r>
            <a:r>
              <a:rPr lang="en-US" sz="2200" dirty="0" err="1"/>
              <a:t>cfg</a:t>
            </a:r>
            <a:r>
              <a:rPr lang="en-US" sz="2200" dirty="0"/>
              <a:t> file and mapping files</a:t>
            </a:r>
          </a:p>
          <a:p>
            <a:pPr marL="0" lvl="0" indent="0" algn="just" fontAlgn="base">
              <a:buNone/>
            </a:pPr>
            <a:r>
              <a:rPr lang="en-US" sz="2200" b="1" dirty="0"/>
              <a:t>	</a:t>
            </a:r>
            <a:r>
              <a:rPr lang="en-US" sz="2200" b="1" dirty="0" err="1"/>
              <a:t>cfg.configure</a:t>
            </a:r>
            <a:r>
              <a:rPr lang="en-US" sz="2200" b="1" dirty="0"/>
              <a:t>();</a:t>
            </a:r>
            <a:endParaRPr lang="en-US" sz="2200" dirty="0"/>
          </a:p>
          <a:p>
            <a:pPr lvl="0" algn="just" fontAlgn="base"/>
            <a:r>
              <a:rPr lang="en-US" sz="2200" dirty="0"/>
              <a:t>It checks whether the config file is syntactically correct or not.</a:t>
            </a:r>
          </a:p>
          <a:p>
            <a:pPr lvl="0" algn="just" fontAlgn="base"/>
            <a:r>
              <a:rPr lang="en-US" sz="2200" dirty="0"/>
              <a:t>If the config file is not valid then it will throw an exception. If it is valid then it creates a meta-data in memory and returns the meta-data to object to represent the config file.</a:t>
            </a:r>
          </a:p>
          <a:p>
            <a:pPr algn="just"/>
            <a:endParaRPr lang="en-US" sz="2200" dirty="0"/>
          </a:p>
        </p:txBody>
      </p:sp>
    </p:spTree>
    <p:extLst>
      <p:ext uri="{BB962C8B-B14F-4D97-AF65-F5344CB8AC3E}">
        <p14:creationId xmlns:p14="http://schemas.microsoft.com/office/powerpoint/2010/main" val="20164796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600217-A36B-2CC8-3F65-E40940B5A5DB}"/>
              </a:ext>
            </a:extLst>
          </p:cNvPr>
          <p:cNvSpPr>
            <a:spLocks noGrp="1"/>
          </p:cNvSpPr>
          <p:nvPr>
            <p:ph idx="1"/>
          </p:nvPr>
        </p:nvSpPr>
        <p:spPr>
          <a:xfrm>
            <a:off x="378691" y="618837"/>
            <a:ext cx="11683999" cy="5745018"/>
          </a:xfrm>
        </p:spPr>
        <p:txBody>
          <a:bodyPr>
            <a:noAutofit/>
          </a:bodyPr>
          <a:lstStyle/>
          <a:p>
            <a:r>
              <a:rPr lang="en-US" sz="2000" dirty="0"/>
              <a:t>Example : </a:t>
            </a:r>
          </a:p>
          <a:p>
            <a:pPr marL="0" indent="0">
              <a:buNone/>
            </a:pPr>
            <a:r>
              <a:rPr lang="en-US" sz="2000" dirty="0"/>
              <a:t>&lt;hibernate-configuration&gt;</a:t>
            </a:r>
          </a:p>
          <a:p>
            <a:pPr marL="0" indent="0">
              <a:buNone/>
            </a:pPr>
            <a:r>
              <a:rPr lang="en-US" sz="2000" dirty="0"/>
              <a:t>    &lt;session-factory&gt;</a:t>
            </a:r>
          </a:p>
          <a:p>
            <a:pPr marL="0" indent="0">
              <a:buNone/>
            </a:pPr>
            <a:r>
              <a:rPr lang="en-US" sz="2000" dirty="0"/>
              <a:t>        &lt;property name="</a:t>
            </a:r>
            <a:r>
              <a:rPr lang="en-US" sz="2000" dirty="0" err="1"/>
              <a:t>hibernate.connection.driver_class</a:t>
            </a:r>
            <a:r>
              <a:rPr lang="en-US" sz="2000" dirty="0"/>
              <a:t>"&gt;</a:t>
            </a:r>
            <a:r>
              <a:rPr lang="en-US" sz="2000" dirty="0" err="1"/>
              <a:t>com.mysql.cj.jdbc.Driver</a:t>
            </a:r>
            <a:r>
              <a:rPr lang="en-US" sz="2000" dirty="0"/>
              <a:t>&lt;/property&gt;</a:t>
            </a:r>
          </a:p>
          <a:p>
            <a:pPr marL="0" indent="0">
              <a:buNone/>
            </a:pPr>
            <a:r>
              <a:rPr lang="en-US" sz="2000" dirty="0"/>
              <a:t>        &lt;property name="hibernate.connection.url"&gt;</a:t>
            </a:r>
            <a:r>
              <a:rPr lang="en-US" sz="2000" dirty="0" err="1"/>
              <a:t>jdbc:mysql</a:t>
            </a:r>
            <a:r>
              <a:rPr lang="en-US" sz="2000" dirty="0"/>
              <a:t>://localhost:3306/</a:t>
            </a:r>
            <a:r>
              <a:rPr lang="en-US" sz="2000" dirty="0" err="1"/>
              <a:t>mydb</a:t>
            </a:r>
            <a:r>
              <a:rPr lang="en-US" sz="2000" dirty="0"/>
              <a:t>&lt;/property&gt;</a:t>
            </a:r>
          </a:p>
          <a:p>
            <a:pPr marL="0" indent="0">
              <a:buNone/>
            </a:pPr>
            <a:r>
              <a:rPr lang="en-US" sz="2000" dirty="0"/>
              <a:t>        &lt;property name="</a:t>
            </a:r>
            <a:r>
              <a:rPr lang="en-US" sz="2000" dirty="0" err="1"/>
              <a:t>hibernate.connection.username</a:t>
            </a:r>
            <a:r>
              <a:rPr lang="en-US" sz="2000" dirty="0"/>
              <a:t>"&gt;root&lt;/property&gt;</a:t>
            </a:r>
          </a:p>
          <a:p>
            <a:pPr marL="0" indent="0">
              <a:buNone/>
            </a:pPr>
            <a:r>
              <a:rPr lang="en-US" sz="2000" dirty="0"/>
              <a:t>        &lt;property name="</a:t>
            </a:r>
            <a:r>
              <a:rPr lang="en-US" sz="2000" dirty="0" err="1"/>
              <a:t>hibernate.connection.password</a:t>
            </a:r>
            <a:r>
              <a:rPr lang="en-US" sz="2000" dirty="0"/>
              <a:t>"&gt;password&lt;/property&gt;</a:t>
            </a:r>
          </a:p>
          <a:p>
            <a:pPr marL="0" indent="0">
              <a:buNone/>
            </a:pPr>
            <a:r>
              <a:rPr lang="en-US" sz="2000" dirty="0"/>
              <a:t>        &lt;property name="</a:t>
            </a:r>
            <a:r>
              <a:rPr lang="en-US" sz="2000" dirty="0" err="1"/>
              <a:t>hibernate.dialect</a:t>
            </a:r>
            <a:r>
              <a:rPr lang="en-US" sz="2000" dirty="0"/>
              <a:t>"&gt;</a:t>
            </a:r>
            <a:r>
              <a:rPr lang="en-US" sz="2000" dirty="0" err="1"/>
              <a:t>org.hibernate.dialect.MySQLDialect</a:t>
            </a:r>
            <a:r>
              <a:rPr lang="en-US" sz="2000" dirty="0"/>
              <a:t>&lt;/property&gt;</a:t>
            </a:r>
          </a:p>
          <a:p>
            <a:pPr marL="0" indent="0">
              <a:buNone/>
            </a:pPr>
            <a:r>
              <a:rPr lang="en-US" sz="2000" dirty="0"/>
              <a:t>        &lt;property name="hibernate.hbm2ddl.auto"&gt;update&lt;/property&gt;</a:t>
            </a:r>
          </a:p>
          <a:p>
            <a:pPr marL="0" indent="0">
              <a:buNone/>
            </a:pPr>
            <a:r>
              <a:rPr lang="en-US" sz="2000" dirty="0"/>
              <a:t>    &lt;/session-factory&gt;</a:t>
            </a:r>
          </a:p>
          <a:p>
            <a:pPr marL="0" indent="0">
              <a:buNone/>
            </a:pPr>
            <a:r>
              <a:rPr lang="en-US" sz="2000" dirty="0"/>
              <a:t>&lt;/hibernate-configuration&gt;</a:t>
            </a:r>
          </a:p>
          <a:p>
            <a:endParaRPr lang="en-US" sz="2000" dirty="0"/>
          </a:p>
          <a:p>
            <a:r>
              <a:rPr lang="en-US" sz="2000" dirty="0" err="1"/>
              <a:t>Hibernate's</a:t>
            </a:r>
            <a:r>
              <a:rPr lang="en-US" sz="2000" dirty="0"/>
              <a:t> configuration is defined in the hibernate.cfg.xml or </a:t>
            </a:r>
            <a:r>
              <a:rPr lang="en-US" sz="2000" dirty="0" err="1"/>
              <a:t>hibernate.properties</a:t>
            </a:r>
            <a:r>
              <a:rPr lang="en-US" sz="2000" dirty="0"/>
              <a:t> file.</a:t>
            </a:r>
          </a:p>
          <a:p>
            <a:br>
              <a:rPr lang="en-US" sz="2000" dirty="0"/>
            </a:br>
            <a:r>
              <a:rPr lang="en-US" sz="2000" dirty="0"/>
              <a:t>It specifies the database connection details, Hibernate properties, and mappings for entity classes.</a:t>
            </a:r>
            <a:br>
              <a:rPr lang="en-US" sz="2000" dirty="0"/>
            </a:br>
            <a:endParaRPr lang="en-US" sz="2000" dirty="0"/>
          </a:p>
        </p:txBody>
      </p:sp>
    </p:spTree>
    <p:extLst>
      <p:ext uri="{BB962C8B-B14F-4D97-AF65-F5344CB8AC3E}">
        <p14:creationId xmlns:p14="http://schemas.microsoft.com/office/powerpoint/2010/main" val="21886819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22155-5E9E-AD2E-F298-7A554EB898D8}"/>
              </a:ext>
            </a:extLst>
          </p:cNvPr>
          <p:cNvSpPr>
            <a:spLocks noGrp="1"/>
          </p:cNvSpPr>
          <p:nvPr>
            <p:ph type="title"/>
          </p:nvPr>
        </p:nvSpPr>
        <p:spPr>
          <a:xfrm>
            <a:off x="369456" y="1"/>
            <a:ext cx="10984344" cy="1690688"/>
          </a:xfrm>
        </p:spPr>
        <p:txBody>
          <a:bodyPr>
            <a:normAutofit/>
          </a:bodyPr>
          <a:lstStyle/>
          <a:p>
            <a:r>
              <a:rPr lang="en-US" sz="3600" b="1" dirty="0" err="1"/>
              <a:t>SessionFactory</a:t>
            </a:r>
            <a:r>
              <a:rPr lang="en-US" sz="3600" b="1" dirty="0"/>
              <a:t>:</a:t>
            </a:r>
            <a:br>
              <a:rPr lang="en-US" sz="3600" dirty="0"/>
            </a:br>
            <a:endParaRPr lang="en-US" sz="3600" dirty="0"/>
          </a:p>
        </p:txBody>
      </p:sp>
      <p:sp>
        <p:nvSpPr>
          <p:cNvPr id="3" name="Content Placeholder 2">
            <a:extLst>
              <a:ext uri="{FF2B5EF4-FFF2-40B4-BE49-F238E27FC236}">
                <a16:creationId xmlns:a16="http://schemas.microsoft.com/office/drawing/2014/main" id="{8ADEB4BF-BB80-ED23-D4F3-BDBDF508C8EF}"/>
              </a:ext>
            </a:extLst>
          </p:cNvPr>
          <p:cNvSpPr>
            <a:spLocks noGrp="1"/>
          </p:cNvSpPr>
          <p:nvPr>
            <p:ph idx="1"/>
          </p:nvPr>
        </p:nvSpPr>
        <p:spPr>
          <a:xfrm>
            <a:off x="387927" y="979056"/>
            <a:ext cx="11434617" cy="5578762"/>
          </a:xfrm>
        </p:spPr>
        <p:txBody>
          <a:bodyPr>
            <a:normAutofit/>
          </a:bodyPr>
          <a:lstStyle/>
          <a:p>
            <a:pPr lvl="0" algn="just" fontAlgn="base"/>
            <a:r>
              <a:rPr lang="en-US" sz="2200" dirty="0" err="1"/>
              <a:t>SessionFactory</a:t>
            </a:r>
            <a:r>
              <a:rPr lang="en-US" sz="2200" dirty="0"/>
              <a:t> is an Interface which is present in </a:t>
            </a:r>
            <a:r>
              <a:rPr lang="en-US" sz="2200" dirty="0" err="1"/>
              <a:t>org.hibernate</a:t>
            </a:r>
            <a:r>
              <a:rPr lang="en-US" sz="2200" dirty="0"/>
              <a:t> package and it is used to create Session Object (A </a:t>
            </a:r>
            <a:r>
              <a:rPr lang="en-US" sz="2200" b="1" dirty="0" err="1"/>
              <a:t>SessionFactory</a:t>
            </a:r>
            <a:r>
              <a:rPr lang="en-US" sz="2200" dirty="0"/>
              <a:t> is a factory for creating Session objects).</a:t>
            </a:r>
          </a:p>
          <a:p>
            <a:pPr lvl="0" algn="just" fontAlgn="base"/>
            <a:r>
              <a:rPr lang="en-US" sz="2200" dirty="0"/>
              <a:t>It is immutable and thread-safe in nature and should be instantiated only once per application.</a:t>
            </a:r>
          </a:p>
          <a:p>
            <a:pPr lvl="0" algn="just" fontAlgn="base"/>
            <a:r>
              <a:rPr lang="en-US" sz="2200" dirty="0" err="1"/>
              <a:t>buildSessionFactory</a:t>
            </a:r>
            <a:r>
              <a:rPr lang="en-US" sz="2200" dirty="0"/>
              <a:t>() method gathers the meta-data which is in the </a:t>
            </a:r>
            <a:r>
              <a:rPr lang="en-US" sz="2200" dirty="0" err="1"/>
              <a:t>cfg</a:t>
            </a:r>
            <a:r>
              <a:rPr lang="en-US" sz="2200" dirty="0"/>
              <a:t> Object. </a:t>
            </a:r>
          </a:p>
          <a:p>
            <a:pPr lvl="0" algn="just" fontAlgn="base"/>
            <a:r>
              <a:rPr lang="en-US" sz="2200" dirty="0"/>
              <a:t>From </a:t>
            </a:r>
            <a:r>
              <a:rPr lang="en-US" sz="2200" dirty="0" err="1"/>
              <a:t>cfg</a:t>
            </a:r>
            <a:r>
              <a:rPr lang="en-US" sz="2200" dirty="0"/>
              <a:t> object it takes the JDBC information and create a JDBC Connection.</a:t>
            </a:r>
          </a:p>
          <a:p>
            <a:pPr marL="0" lvl="0" indent="0" algn="just" fontAlgn="base">
              <a:buNone/>
            </a:pPr>
            <a:endParaRPr lang="en-US" sz="2200" dirty="0"/>
          </a:p>
          <a:p>
            <a:pPr marL="0" lvl="0" indent="0" algn="just" fontAlgn="base">
              <a:buNone/>
            </a:pPr>
            <a:r>
              <a:rPr lang="en-US" sz="2200" b="1" dirty="0"/>
              <a:t>	</a:t>
            </a:r>
            <a:r>
              <a:rPr lang="en-US" sz="2200" b="1" dirty="0" err="1"/>
              <a:t>SessionFactory</a:t>
            </a:r>
            <a:r>
              <a:rPr lang="en-US" sz="2200" b="1" dirty="0"/>
              <a:t> factory=</a:t>
            </a:r>
            <a:r>
              <a:rPr lang="en-US" sz="2200" b="1" dirty="0" err="1"/>
              <a:t>cfg.buildSessionFactory</a:t>
            </a:r>
            <a:r>
              <a:rPr lang="en-US" sz="2200" b="1" dirty="0"/>
              <a:t>();</a:t>
            </a:r>
          </a:p>
          <a:p>
            <a:pPr marL="0" lvl="0" indent="0" algn="just" fontAlgn="base">
              <a:buNone/>
            </a:pPr>
            <a:endParaRPr lang="en-US" sz="2200" b="1" dirty="0"/>
          </a:p>
          <a:p>
            <a:pPr lvl="0"/>
            <a:r>
              <a:rPr lang="en-US" sz="2200" dirty="0"/>
              <a:t>It is a heavyweight object that manages database connections and is created once for the application.</a:t>
            </a:r>
          </a:p>
          <a:p>
            <a:pPr lvl="0"/>
            <a:r>
              <a:rPr lang="en-US" sz="2200" dirty="0"/>
              <a:t>Example:	</a:t>
            </a:r>
            <a:r>
              <a:rPr lang="en-US" sz="2200" dirty="0" err="1"/>
              <a:t>SessionFactory</a:t>
            </a:r>
            <a:r>
              <a:rPr lang="en-US" sz="2200" dirty="0"/>
              <a:t> </a:t>
            </a:r>
            <a:r>
              <a:rPr lang="en-US" sz="2200" dirty="0" err="1"/>
              <a:t>sessionFactory</a:t>
            </a:r>
            <a:r>
              <a:rPr lang="en-US" sz="2200" dirty="0"/>
              <a:t> = new Configuration()</a:t>
            </a:r>
          </a:p>
          <a:p>
            <a:pPr marL="0" indent="0">
              <a:buNone/>
            </a:pPr>
            <a:r>
              <a:rPr lang="en-US" sz="2200" dirty="0"/>
              <a:t>                                    .configure("hibernate.cfg.xml")</a:t>
            </a:r>
          </a:p>
          <a:p>
            <a:pPr marL="0" indent="0">
              <a:buNone/>
            </a:pPr>
            <a:r>
              <a:rPr lang="en-US" sz="2200" dirty="0"/>
              <a:t>                                    .</a:t>
            </a:r>
            <a:r>
              <a:rPr lang="en-US" sz="2200" dirty="0" err="1"/>
              <a:t>buildSessionFactory</a:t>
            </a:r>
            <a:r>
              <a:rPr lang="en-US" sz="2200" dirty="0"/>
              <a:t>();</a:t>
            </a:r>
          </a:p>
          <a:p>
            <a:pPr marL="0" lvl="0" indent="0" algn="just" fontAlgn="base">
              <a:buNone/>
            </a:pPr>
            <a:endParaRPr lang="en-US" sz="2200" dirty="0"/>
          </a:p>
          <a:p>
            <a:pPr algn="just"/>
            <a:endParaRPr lang="en-US" sz="2200" dirty="0"/>
          </a:p>
        </p:txBody>
      </p:sp>
    </p:spTree>
    <p:extLst>
      <p:ext uri="{BB962C8B-B14F-4D97-AF65-F5344CB8AC3E}">
        <p14:creationId xmlns:p14="http://schemas.microsoft.com/office/powerpoint/2010/main" val="7175452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BCB64-9F61-6DF0-221E-23D068410155}"/>
              </a:ext>
            </a:extLst>
          </p:cNvPr>
          <p:cNvSpPr>
            <a:spLocks noGrp="1"/>
          </p:cNvSpPr>
          <p:nvPr>
            <p:ph type="title"/>
          </p:nvPr>
        </p:nvSpPr>
        <p:spPr>
          <a:xfrm>
            <a:off x="838200" y="-101599"/>
            <a:ext cx="10515600" cy="1792288"/>
          </a:xfrm>
        </p:spPr>
        <p:txBody>
          <a:bodyPr>
            <a:normAutofit/>
          </a:bodyPr>
          <a:lstStyle/>
          <a:p>
            <a:r>
              <a:rPr lang="en-US" sz="3600" b="1" dirty="0"/>
              <a:t>Session:</a:t>
            </a:r>
            <a:br>
              <a:rPr lang="en-US" sz="3600" dirty="0"/>
            </a:br>
            <a:endParaRPr lang="en-US" sz="3600" dirty="0"/>
          </a:p>
        </p:txBody>
      </p:sp>
      <p:sp>
        <p:nvSpPr>
          <p:cNvPr id="3" name="Content Placeholder 2">
            <a:extLst>
              <a:ext uri="{FF2B5EF4-FFF2-40B4-BE49-F238E27FC236}">
                <a16:creationId xmlns:a16="http://schemas.microsoft.com/office/drawing/2014/main" id="{88FDE716-3119-84E9-1F79-9CE1481172B8}"/>
              </a:ext>
            </a:extLst>
          </p:cNvPr>
          <p:cNvSpPr>
            <a:spLocks noGrp="1"/>
          </p:cNvSpPr>
          <p:nvPr>
            <p:ph idx="1"/>
          </p:nvPr>
        </p:nvSpPr>
        <p:spPr>
          <a:xfrm>
            <a:off x="838200" y="720436"/>
            <a:ext cx="10515600" cy="5661892"/>
          </a:xfrm>
        </p:spPr>
        <p:txBody>
          <a:bodyPr>
            <a:noAutofit/>
          </a:bodyPr>
          <a:lstStyle/>
          <a:p>
            <a:pPr lvl="0" algn="just" fontAlgn="base"/>
            <a:r>
              <a:rPr lang="en-US" sz="2200" dirty="0"/>
              <a:t>Session is an interface which is present in </a:t>
            </a:r>
            <a:r>
              <a:rPr lang="en-US" sz="2200" dirty="0" err="1"/>
              <a:t>org.hibernate</a:t>
            </a:r>
            <a:r>
              <a:rPr lang="en-US" sz="2200" dirty="0"/>
              <a:t> package for interacting with the database. </a:t>
            </a:r>
          </a:p>
          <a:p>
            <a:pPr lvl="0" algn="just" fontAlgn="base"/>
            <a:r>
              <a:rPr lang="en-US" sz="2200" dirty="0"/>
              <a:t>Session object is created based upon </a:t>
            </a:r>
            <a:r>
              <a:rPr lang="en-US" sz="2200" dirty="0" err="1"/>
              <a:t>SessionFactory</a:t>
            </a:r>
            <a:r>
              <a:rPr lang="en-US" sz="2200" dirty="0"/>
              <a:t> object i.e. factory.</a:t>
            </a:r>
          </a:p>
          <a:p>
            <a:pPr lvl="0" algn="just" fontAlgn="base"/>
            <a:r>
              <a:rPr lang="en-US" sz="2200" dirty="0"/>
              <a:t>It opens the Connection/Session with Database software through Hibernate Framework.</a:t>
            </a:r>
          </a:p>
          <a:p>
            <a:pPr lvl="0" algn="just" fontAlgn="base"/>
            <a:r>
              <a:rPr lang="en-US" sz="2200" dirty="0"/>
              <a:t>It is a light-weight object and it is not thread-safe.</a:t>
            </a:r>
          </a:p>
          <a:p>
            <a:pPr lvl="0" algn="just" fontAlgn="base"/>
            <a:r>
              <a:rPr lang="en-US" sz="2200" dirty="0"/>
              <a:t>Session object is used to perform CRUD operations.</a:t>
            </a:r>
          </a:p>
          <a:p>
            <a:pPr marL="0" lvl="0" indent="0">
              <a:buNone/>
            </a:pPr>
            <a:r>
              <a:rPr lang="en-US" sz="2200" b="1" dirty="0"/>
              <a:t>	Session session=</a:t>
            </a:r>
            <a:r>
              <a:rPr lang="en-US" sz="2200" b="1" dirty="0" err="1"/>
              <a:t>factory.openSession</a:t>
            </a:r>
            <a:r>
              <a:rPr lang="en-US" sz="2200" b="1" dirty="0"/>
              <a:t>();</a:t>
            </a:r>
            <a:r>
              <a:rPr lang="en-US" sz="2200" dirty="0"/>
              <a:t> </a:t>
            </a:r>
          </a:p>
          <a:p>
            <a:pPr lvl="0"/>
            <a:r>
              <a:rPr lang="en-US" sz="2200" dirty="0"/>
              <a:t>It acts as a persistence context for managing entities and their lifecycle (transient, persistent, detached).</a:t>
            </a:r>
          </a:p>
          <a:p>
            <a:pPr lvl="0"/>
            <a:r>
              <a:rPr lang="en-US" sz="2200" dirty="0"/>
              <a:t>It is not thread-safe and should be created per transaction or request.</a:t>
            </a:r>
          </a:p>
          <a:p>
            <a:pPr lvl="0"/>
            <a:r>
              <a:rPr lang="en-US" sz="2200" dirty="0"/>
              <a:t>Example:  Session session = </a:t>
            </a:r>
            <a:r>
              <a:rPr lang="en-US" sz="2200" dirty="0" err="1"/>
              <a:t>sessionFactory.openSession</a:t>
            </a:r>
            <a:r>
              <a:rPr lang="en-US" sz="2200" dirty="0"/>
              <a:t>();</a:t>
            </a:r>
          </a:p>
          <a:p>
            <a:pPr marL="0" indent="0">
              <a:buNone/>
            </a:pPr>
            <a:r>
              <a:rPr lang="en-US" sz="2200" dirty="0"/>
              <a:t>	      Transaction </a:t>
            </a:r>
            <a:r>
              <a:rPr lang="en-US" sz="2200" dirty="0" err="1"/>
              <a:t>transaction</a:t>
            </a:r>
            <a:r>
              <a:rPr lang="en-US" sz="2200" dirty="0"/>
              <a:t> = </a:t>
            </a:r>
            <a:r>
              <a:rPr lang="en-US" sz="2200" dirty="0" err="1"/>
              <a:t>session.beginTransaction</a:t>
            </a:r>
            <a:r>
              <a:rPr lang="en-US" sz="2200" dirty="0"/>
              <a:t>();</a:t>
            </a:r>
          </a:p>
          <a:p>
            <a:pPr marL="0" indent="0">
              <a:buNone/>
            </a:pPr>
            <a:r>
              <a:rPr lang="en-US" sz="2200" dirty="0"/>
              <a:t>	      // Perform CRUD operations</a:t>
            </a:r>
          </a:p>
          <a:p>
            <a:pPr marL="0" indent="0">
              <a:buNone/>
            </a:pPr>
            <a:r>
              <a:rPr lang="en-US" sz="2200" dirty="0"/>
              <a:t>	      </a:t>
            </a:r>
            <a:r>
              <a:rPr lang="en-US" sz="2200" dirty="0" err="1"/>
              <a:t>transaction.commit</a:t>
            </a:r>
            <a:r>
              <a:rPr lang="en-US" sz="2200" dirty="0"/>
              <a:t>();</a:t>
            </a:r>
          </a:p>
          <a:p>
            <a:pPr marL="0" indent="0">
              <a:buNone/>
            </a:pPr>
            <a:r>
              <a:rPr lang="en-US" sz="2200" dirty="0"/>
              <a:t>	      </a:t>
            </a:r>
            <a:r>
              <a:rPr lang="en-US" sz="2200" dirty="0" err="1"/>
              <a:t>session.close</a:t>
            </a:r>
            <a:r>
              <a:rPr lang="en-US" sz="2200" dirty="0"/>
              <a:t>();</a:t>
            </a:r>
          </a:p>
          <a:p>
            <a:pPr marL="0" lvl="0" indent="0" algn="just" fontAlgn="base">
              <a:buNone/>
            </a:pPr>
            <a:endParaRPr lang="en-US" sz="2200" dirty="0"/>
          </a:p>
          <a:p>
            <a:pPr algn="just"/>
            <a:endParaRPr lang="en-US" sz="2200" dirty="0"/>
          </a:p>
        </p:txBody>
      </p:sp>
    </p:spTree>
    <p:extLst>
      <p:ext uri="{BB962C8B-B14F-4D97-AF65-F5344CB8AC3E}">
        <p14:creationId xmlns:p14="http://schemas.microsoft.com/office/powerpoint/2010/main" val="42748878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7900F-D3AC-B3EF-06D5-CA947CEB5B22}"/>
              </a:ext>
            </a:extLst>
          </p:cNvPr>
          <p:cNvSpPr>
            <a:spLocks noGrp="1"/>
          </p:cNvSpPr>
          <p:nvPr>
            <p:ph type="title"/>
          </p:nvPr>
        </p:nvSpPr>
        <p:spPr>
          <a:xfrm>
            <a:off x="838200" y="1"/>
            <a:ext cx="10515600" cy="1690688"/>
          </a:xfrm>
        </p:spPr>
        <p:txBody>
          <a:bodyPr>
            <a:normAutofit/>
          </a:bodyPr>
          <a:lstStyle/>
          <a:p>
            <a:r>
              <a:rPr lang="en-US" sz="3600" b="1" dirty="0"/>
              <a:t>Transaction:</a:t>
            </a:r>
            <a:br>
              <a:rPr lang="en-US" sz="3600" dirty="0"/>
            </a:br>
            <a:endParaRPr lang="en-US" sz="3600" dirty="0"/>
          </a:p>
        </p:txBody>
      </p:sp>
      <p:sp>
        <p:nvSpPr>
          <p:cNvPr id="3" name="Content Placeholder 2">
            <a:extLst>
              <a:ext uri="{FF2B5EF4-FFF2-40B4-BE49-F238E27FC236}">
                <a16:creationId xmlns:a16="http://schemas.microsoft.com/office/drawing/2014/main" id="{AFC58D3B-9B0E-C544-D39B-447AF1662076}"/>
              </a:ext>
            </a:extLst>
          </p:cNvPr>
          <p:cNvSpPr>
            <a:spLocks noGrp="1"/>
          </p:cNvSpPr>
          <p:nvPr>
            <p:ph idx="1"/>
          </p:nvPr>
        </p:nvSpPr>
        <p:spPr>
          <a:xfrm>
            <a:off x="838200" y="1006764"/>
            <a:ext cx="10515600" cy="5851235"/>
          </a:xfrm>
        </p:spPr>
        <p:txBody>
          <a:bodyPr>
            <a:normAutofit/>
          </a:bodyPr>
          <a:lstStyle/>
          <a:p>
            <a:pPr lvl="0" algn="just" fontAlgn="base"/>
            <a:r>
              <a:rPr lang="en-US" sz="2200" dirty="0"/>
              <a:t>Transaction object is used whenever we perform any operation and based upon that operation there is some change in database.</a:t>
            </a:r>
          </a:p>
          <a:p>
            <a:pPr lvl="0" algn="just" fontAlgn="base"/>
            <a:r>
              <a:rPr lang="en-US" sz="2200" dirty="0"/>
              <a:t>Transaction object is used to give the instruction to the database to make the changes that happen because of operation as a permanent by using commit() method.</a:t>
            </a:r>
          </a:p>
          <a:p>
            <a:pPr marL="0" lvl="0" indent="0" algn="just" fontAlgn="base">
              <a:buNone/>
            </a:pPr>
            <a:r>
              <a:rPr lang="en-US" sz="2200" b="1" dirty="0"/>
              <a:t>	Transaction </a:t>
            </a:r>
            <a:r>
              <a:rPr lang="en-US" sz="2200" b="1" dirty="0" err="1"/>
              <a:t>tx</a:t>
            </a:r>
            <a:r>
              <a:rPr lang="en-US" sz="2200" b="1" dirty="0"/>
              <a:t>=</a:t>
            </a:r>
            <a:r>
              <a:rPr lang="en-US" sz="2200" b="1" dirty="0" err="1"/>
              <a:t>session.beginTransaction</a:t>
            </a:r>
            <a:r>
              <a:rPr lang="en-US" sz="2200" b="1" dirty="0"/>
              <a:t>();</a:t>
            </a:r>
            <a:endParaRPr lang="en-US" sz="2200" dirty="0"/>
          </a:p>
          <a:p>
            <a:pPr marL="0" lvl="0" indent="0" algn="just" fontAlgn="base">
              <a:buNone/>
            </a:pPr>
            <a:r>
              <a:rPr lang="en-US" sz="2200" b="1" dirty="0"/>
              <a:t>	</a:t>
            </a:r>
            <a:r>
              <a:rPr lang="en-US" sz="2200" b="1" dirty="0" err="1"/>
              <a:t>tx.commit</a:t>
            </a:r>
            <a:r>
              <a:rPr lang="en-US" sz="2200" b="1" dirty="0"/>
              <a:t>();</a:t>
            </a:r>
          </a:p>
          <a:p>
            <a:pPr lvl="0" algn="just"/>
            <a:r>
              <a:rPr lang="en-US" sz="2200" dirty="0"/>
              <a:t>Example: Transaction transaction = </a:t>
            </a:r>
            <a:r>
              <a:rPr lang="en-US" sz="2200" dirty="0" err="1"/>
              <a:t>session.beginTransaction</a:t>
            </a:r>
            <a:r>
              <a:rPr lang="en-US" sz="2200" dirty="0"/>
              <a:t>();</a:t>
            </a:r>
          </a:p>
          <a:p>
            <a:pPr marL="0" indent="0" algn="just">
              <a:buNone/>
            </a:pPr>
            <a:r>
              <a:rPr lang="en-US" sz="2200" dirty="0"/>
              <a:t>                      try {</a:t>
            </a:r>
          </a:p>
          <a:p>
            <a:pPr marL="0" indent="0" algn="just">
              <a:buNone/>
            </a:pPr>
            <a:r>
              <a:rPr lang="en-US" sz="2200" dirty="0"/>
              <a:t>                             // Database operations</a:t>
            </a:r>
          </a:p>
          <a:p>
            <a:pPr marL="0" indent="0" algn="just">
              <a:buNone/>
            </a:pPr>
            <a:r>
              <a:rPr lang="en-US" sz="2200" dirty="0"/>
              <a:t>                             </a:t>
            </a:r>
            <a:r>
              <a:rPr lang="en-US" sz="2200" dirty="0" err="1"/>
              <a:t>transaction.commit</a:t>
            </a:r>
            <a:r>
              <a:rPr lang="en-US" sz="2200" dirty="0"/>
              <a:t>();</a:t>
            </a:r>
          </a:p>
          <a:p>
            <a:pPr marL="0" indent="0" algn="just">
              <a:buNone/>
            </a:pPr>
            <a:r>
              <a:rPr lang="en-US" sz="2200" dirty="0"/>
              <a:t>                      } catch (Exception e) {</a:t>
            </a:r>
          </a:p>
          <a:p>
            <a:pPr marL="0" indent="0" algn="just">
              <a:buNone/>
            </a:pPr>
            <a:r>
              <a:rPr lang="en-US" sz="2200" dirty="0"/>
              <a:t>                             </a:t>
            </a:r>
            <a:r>
              <a:rPr lang="en-US" sz="2200" dirty="0" err="1"/>
              <a:t>transaction.rollback</a:t>
            </a:r>
            <a:r>
              <a:rPr lang="en-US" sz="2200" dirty="0"/>
              <a:t>();</a:t>
            </a:r>
          </a:p>
          <a:p>
            <a:pPr marL="0" indent="0" algn="just">
              <a:buNone/>
            </a:pPr>
            <a:r>
              <a:rPr lang="en-US" sz="2200" dirty="0"/>
              <a:t>                      }</a:t>
            </a:r>
          </a:p>
          <a:p>
            <a:pPr marL="0" lvl="0" indent="0" algn="just" fontAlgn="base">
              <a:buNone/>
            </a:pPr>
            <a:endParaRPr lang="en-US" sz="2200" dirty="0"/>
          </a:p>
          <a:p>
            <a:pPr algn="just"/>
            <a:endParaRPr lang="en-US" sz="2200" dirty="0"/>
          </a:p>
        </p:txBody>
      </p:sp>
    </p:spTree>
    <p:extLst>
      <p:ext uri="{BB962C8B-B14F-4D97-AF65-F5344CB8AC3E}">
        <p14:creationId xmlns:p14="http://schemas.microsoft.com/office/powerpoint/2010/main" val="15178374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42D6B-E619-4C35-0B8F-024A811BE4C1}"/>
              </a:ext>
            </a:extLst>
          </p:cNvPr>
          <p:cNvSpPr>
            <a:spLocks noGrp="1"/>
          </p:cNvSpPr>
          <p:nvPr>
            <p:ph type="title"/>
          </p:nvPr>
        </p:nvSpPr>
        <p:spPr>
          <a:xfrm>
            <a:off x="591126" y="-249381"/>
            <a:ext cx="10762674" cy="1940070"/>
          </a:xfrm>
        </p:spPr>
        <p:txBody>
          <a:bodyPr>
            <a:normAutofit/>
          </a:bodyPr>
          <a:lstStyle/>
          <a:p>
            <a:r>
              <a:rPr lang="en-US" sz="3600" b="1" dirty="0"/>
              <a:t>Query:</a:t>
            </a:r>
            <a:br>
              <a:rPr lang="en-US" sz="3600" dirty="0"/>
            </a:br>
            <a:endParaRPr lang="en-US" sz="3600" dirty="0"/>
          </a:p>
        </p:txBody>
      </p:sp>
      <p:sp>
        <p:nvSpPr>
          <p:cNvPr id="3" name="Content Placeholder 2">
            <a:extLst>
              <a:ext uri="{FF2B5EF4-FFF2-40B4-BE49-F238E27FC236}">
                <a16:creationId xmlns:a16="http://schemas.microsoft.com/office/drawing/2014/main" id="{D66361FB-D6F4-D681-99CF-F15E4756B4B0}"/>
              </a:ext>
            </a:extLst>
          </p:cNvPr>
          <p:cNvSpPr>
            <a:spLocks noGrp="1"/>
          </p:cNvSpPr>
          <p:nvPr>
            <p:ph idx="1"/>
          </p:nvPr>
        </p:nvSpPr>
        <p:spPr>
          <a:xfrm>
            <a:off x="591126" y="785092"/>
            <a:ext cx="11203710" cy="6072908"/>
          </a:xfrm>
        </p:spPr>
        <p:txBody>
          <a:bodyPr>
            <a:normAutofit/>
          </a:bodyPr>
          <a:lstStyle/>
          <a:p>
            <a:pPr algn="just" fontAlgn="base"/>
            <a:r>
              <a:rPr lang="en-US" sz="2200" dirty="0"/>
              <a:t>Hibernate provides the </a:t>
            </a:r>
            <a:r>
              <a:rPr lang="en-US" sz="2200" b="1" dirty="0"/>
              <a:t>Query</a:t>
            </a:r>
            <a:r>
              <a:rPr lang="en-US" sz="2200" dirty="0"/>
              <a:t> and </a:t>
            </a:r>
            <a:r>
              <a:rPr lang="en-US" sz="2200" b="1" dirty="0"/>
              <a:t>Criteria API</a:t>
            </a:r>
            <a:r>
              <a:rPr lang="en-US" sz="2200" dirty="0"/>
              <a:t> for executing database queries.</a:t>
            </a:r>
          </a:p>
          <a:p>
            <a:pPr lvl="0" algn="just" fontAlgn="base"/>
            <a:r>
              <a:rPr lang="en-US" sz="2200" dirty="0"/>
              <a:t>Query is an interface that present inside </a:t>
            </a:r>
            <a:r>
              <a:rPr lang="en-US" sz="2200" dirty="0" err="1"/>
              <a:t>org.hibernate</a:t>
            </a:r>
            <a:r>
              <a:rPr lang="en-US" sz="2200" dirty="0"/>
              <a:t> package.</a:t>
            </a:r>
          </a:p>
          <a:p>
            <a:pPr lvl="0" algn="just" fontAlgn="base"/>
            <a:r>
              <a:rPr lang="en-US" sz="2200" dirty="0"/>
              <a:t>A Query instance is obtained by calling </a:t>
            </a:r>
            <a:r>
              <a:rPr lang="en-US" sz="2200" dirty="0" err="1"/>
              <a:t>session.createQuery</a:t>
            </a:r>
            <a:r>
              <a:rPr lang="en-US" sz="2200" dirty="0"/>
              <a:t>().</a:t>
            </a:r>
          </a:p>
          <a:p>
            <a:pPr lvl="0" algn="just" fontAlgn="base"/>
            <a:r>
              <a:rPr lang="en-US" sz="2200" dirty="0"/>
              <a:t>This interface exposes some extra functionality beyond that provided by </a:t>
            </a:r>
            <a:r>
              <a:rPr lang="en-US" sz="2200" dirty="0" err="1"/>
              <a:t>Session.iterate</a:t>
            </a:r>
            <a:r>
              <a:rPr lang="en-US" sz="2200" dirty="0"/>
              <a:t>() and </a:t>
            </a:r>
            <a:r>
              <a:rPr lang="en-US" sz="2200" dirty="0" err="1"/>
              <a:t>Session.find</a:t>
            </a:r>
            <a:r>
              <a:rPr lang="en-US" sz="2200" dirty="0"/>
              <a:t>():</a:t>
            </a:r>
          </a:p>
          <a:p>
            <a:pPr lvl="1" algn="just" fontAlgn="base"/>
            <a:r>
              <a:rPr lang="en-US" sz="2200" dirty="0"/>
              <a:t>A particular page of the result set may be selected by calling </a:t>
            </a:r>
            <a:r>
              <a:rPr lang="en-US" sz="2200" dirty="0" err="1"/>
              <a:t>setMaxResults</a:t>
            </a:r>
            <a:r>
              <a:rPr lang="en-US" sz="2200" dirty="0"/>
              <a:t>(), </a:t>
            </a:r>
            <a:r>
              <a:rPr lang="en-US" sz="2200" dirty="0" err="1"/>
              <a:t>setFirstResult</a:t>
            </a:r>
            <a:r>
              <a:rPr lang="en-US" sz="2200" dirty="0"/>
              <a:t>().</a:t>
            </a:r>
          </a:p>
          <a:p>
            <a:pPr lvl="1" algn="just" fontAlgn="base"/>
            <a:r>
              <a:rPr lang="en-US" sz="2200" dirty="0"/>
              <a:t>Named query parameters may be used.</a:t>
            </a:r>
          </a:p>
          <a:p>
            <a:pPr marL="0" lvl="0" indent="0" algn="just" fontAlgn="base">
              <a:buNone/>
            </a:pPr>
            <a:r>
              <a:rPr lang="en-US" sz="2200" b="1" dirty="0"/>
              <a:t>       Query query=</a:t>
            </a:r>
            <a:r>
              <a:rPr lang="en-US" sz="2200" b="1" dirty="0" err="1"/>
              <a:t>session.createQuery</a:t>
            </a:r>
            <a:r>
              <a:rPr lang="en-US" sz="2200" b="1" dirty="0"/>
              <a:t>();</a:t>
            </a:r>
          </a:p>
          <a:p>
            <a:pPr lvl="0"/>
            <a:r>
              <a:rPr lang="en-US" sz="2200" dirty="0"/>
              <a:t>You can write </a:t>
            </a:r>
            <a:r>
              <a:rPr lang="en-US" sz="2200" b="1" dirty="0"/>
              <a:t>HQL (Hibernate Query Language)</a:t>
            </a:r>
            <a:r>
              <a:rPr lang="en-US" sz="2200" dirty="0"/>
              <a:t> or native SQL queries to fetch and manipulate data.</a:t>
            </a:r>
          </a:p>
          <a:p>
            <a:pPr lvl="0"/>
            <a:r>
              <a:rPr lang="en-US" sz="2200" dirty="0"/>
              <a:t>Example using HQL: Query&lt;Student&gt; query = </a:t>
            </a:r>
            <a:r>
              <a:rPr lang="en-US" sz="2200" dirty="0" err="1"/>
              <a:t>session.createQuery</a:t>
            </a:r>
            <a:r>
              <a:rPr lang="en-US" sz="2200" dirty="0"/>
              <a:t>("FROM Student WHERE name = :name", </a:t>
            </a:r>
            <a:r>
              <a:rPr lang="en-US" sz="2200" dirty="0" err="1"/>
              <a:t>Student.class</a:t>
            </a:r>
            <a:r>
              <a:rPr lang="en-US" sz="2200" dirty="0"/>
              <a:t>);</a:t>
            </a:r>
          </a:p>
          <a:p>
            <a:pPr marL="0" indent="0">
              <a:buNone/>
            </a:pPr>
            <a:r>
              <a:rPr lang="en-US" sz="2200" dirty="0"/>
              <a:t>   </a:t>
            </a:r>
            <a:r>
              <a:rPr lang="en-US" sz="2200" dirty="0" err="1"/>
              <a:t>query.setParameter</a:t>
            </a:r>
            <a:r>
              <a:rPr lang="en-US" sz="2200" dirty="0"/>
              <a:t>("name", "Alice");</a:t>
            </a:r>
          </a:p>
          <a:p>
            <a:pPr marL="0" indent="0">
              <a:buNone/>
            </a:pPr>
            <a:r>
              <a:rPr lang="en-US" sz="2200" dirty="0"/>
              <a:t>   List&lt;Student&gt; students = </a:t>
            </a:r>
            <a:r>
              <a:rPr lang="en-US" sz="2200" dirty="0" err="1"/>
              <a:t>query.list</a:t>
            </a:r>
            <a:r>
              <a:rPr lang="en-US" sz="2200" dirty="0"/>
              <a:t>();</a:t>
            </a:r>
          </a:p>
          <a:p>
            <a:pPr marL="0" lvl="0" indent="0" algn="just" fontAlgn="base">
              <a:buNone/>
            </a:pPr>
            <a:endParaRPr lang="en-US" sz="2200" dirty="0"/>
          </a:p>
          <a:p>
            <a:pPr algn="just"/>
            <a:endParaRPr lang="en-US" sz="2200" dirty="0"/>
          </a:p>
        </p:txBody>
      </p:sp>
    </p:spTree>
    <p:extLst>
      <p:ext uri="{BB962C8B-B14F-4D97-AF65-F5344CB8AC3E}">
        <p14:creationId xmlns:p14="http://schemas.microsoft.com/office/powerpoint/2010/main" val="24670644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1A86C-F8D4-5002-1AE6-40A73E91FDCD}"/>
              </a:ext>
            </a:extLst>
          </p:cNvPr>
          <p:cNvSpPr>
            <a:spLocks noGrp="1"/>
          </p:cNvSpPr>
          <p:nvPr>
            <p:ph type="title"/>
          </p:nvPr>
        </p:nvSpPr>
        <p:spPr/>
        <p:txBody>
          <a:bodyPr>
            <a:normAutofit/>
          </a:bodyPr>
          <a:lstStyle/>
          <a:p>
            <a:r>
              <a:rPr lang="en-US" sz="3600" b="1" dirty="0"/>
              <a:t>Criteria:</a:t>
            </a:r>
            <a:br>
              <a:rPr lang="en-US" sz="3600" dirty="0"/>
            </a:br>
            <a:endParaRPr lang="en-US" sz="3600" dirty="0"/>
          </a:p>
        </p:txBody>
      </p:sp>
      <p:sp>
        <p:nvSpPr>
          <p:cNvPr id="3" name="Content Placeholder 2">
            <a:extLst>
              <a:ext uri="{FF2B5EF4-FFF2-40B4-BE49-F238E27FC236}">
                <a16:creationId xmlns:a16="http://schemas.microsoft.com/office/drawing/2014/main" id="{76685A97-B617-A93C-0EED-84A76A2540B0}"/>
              </a:ext>
            </a:extLst>
          </p:cNvPr>
          <p:cNvSpPr>
            <a:spLocks noGrp="1"/>
          </p:cNvSpPr>
          <p:nvPr>
            <p:ph idx="1"/>
          </p:nvPr>
        </p:nvSpPr>
        <p:spPr>
          <a:xfrm>
            <a:off x="838200" y="1034473"/>
            <a:ext cx="10515600" cy="5142490"/>
          </a:xfrm>
        </p:spPr>
        <p:txBody>
          <a:bodyPr>
            <a:noAutofit/>
          </a:bodyPr>
          <a:lstStyle/>
          <a:p>
            <a:pPr lvl="0" algn="just" fontAlgn="base"/>
            <a:r>
              <a:rPr lang="en-US" sz="2200" dirty="0"/>
              <a:t>Criteria is a simplified API for retrieving entities by composing Criterion objects.</a:t>
            </a:r>
          </a:p>
          <a:p>
            <a:pPr lvl="0" algn="just" fontAlgn="base"/>
            <a:r>
              <a:rPr lang="en-US" sz="2200" dirty="0"/>
              <a:t>The Session is a factory for Criteria. Criterion instances are usually obtained via the factory methods on Restrictions.</a:t>
            </a:r>
          </a:p>
          <a:p>
            <a:pPr marL="0" lvl="0" indent="0" algn="just" fontAlgn="base">
              <a:buNone/>
            </a:pPr>
            <a:r>
              <a:rPr lang="en-US" sz="2200" b="1" dirty="0"/>
              <a:t>	Criteria criteria=</a:t>
            </a:r>
            <a:r>
              <a:rPr lang="en-US" sz="2200" b="1" dirty="0" err="1"/>
              <a:t>session.createCriteria</a:t>
            </a:r>
            <a:r>
              <a:rPr lang="en-US" sz="2200" b="1" dirty="0"/>
              <a:t>();</a:t>
            </a:r>
          </a:p>
          <a:p>
            <a:pPr lvl="0"/>
            <a:r>
              <a:rPr lang="en-US" sz="2200" dirty="0"/>
              <a:t>The Criteria API is used to build dynamic queries programmatically without writing HQL.</a:t>
            </a:r>
          </a:p>
          <a:p>
            <a:pPr lvl="0"/>
            <a:r>
              <a:rPr lang="en-US" sz="2200" dirty="0"/>
              <a:t>Example:</a:t>
            </a:r>
          </a:p>
          <a:p>
            <a:pPr marL="0" indent="0">
              <a:buNone/>
            </a:pPr>
            <a:r>
              <a:rPr lang="en-US" sz="2200" dirty="0"/>
              <a:t>	</a:t>
            </a:r>
            <a:r>
              <a:rPr lang="en-US" sz="2200" dirty="0" err="1"/>
              <a:t>CriteriaBuilder</a:t>
            </a:r>
            <a:r>
              <a:rPr lang="en-US" sz="2200" dirty="0"/>
              <a:t> </a:t>
            </a:r>
            <a:r>
              <a:rPr lang="en-US" sz="2200" dirty="0" err="1"/>
              <a:t>cb</a:t>
            </a:r>
            <a:r>
              <a:rPr lang="en-US" sz="2200" dirty="0"/>
              <a:t> = </a:t>
            </a:r>
            <a:r>
              <a:rPr lang="en-US" sz="2200" dirty="0" err="1"/>
              <a:t>session.getCriteriaBuilder</a:t>
            </a:r>
            <a:r>
              <a:rPr lang="en-US" sz="2200" dirty="0"/>
              <a:t>();</a:t>
            </a:r>
          </a:p>
          <a:p>
            <a:pPr marL="0" indent="0">
              <a:buNone/>
            </a:pPr>
            <a:r>
              <a:rPr lang="en-US" sz="2200" dirty="0"/>
              <a:t>	</a:t>
            </a:r>
            <a:r>
              <a:rPr lang="en-US" sz="2200" dirty="0" err="1"/>
              <a:t>CriteriaQuery</a:t>
            </a:r>
            <a:r>
              <a:rPr lang="en-US" sz="2200" dirty="0"/>
              <a:t>&lt;Student&gt; </a:t>
            </a:r>
            <a:r>
              <a:rPr lang="en-US" sz="2200" dirty="0" err="1"/>
              <a:t>cr</a:t>
            </a:r>
            <a:r>
              <a:rPr lang="en-US" sz="2200" dirty="0"/>
              <a:t> = </a:t>
            </a:r>
            <a:r>
              <a:rPr lang="en-US" sz="2200" dirty="0" err="1"/>
              <a:t>cb.createQuery</a:t>
            </a:r>
            <a:r>
              <a:rPr lang="en-US" sz="2200" dirty="0"/>
              <a:t>(</a:t>
            </a:r>
            <a:r>
              <a:rPr lang="en-US" sz="2200" dirty="0" err="1"/>
              <a:t>Student.class</a:t>
            </a:r>
            <a:r>
              <a:rPr lang="en-US" sz="2200" dirty="0"/>
              <a:t>);</a:t>
            </a:r>
          </a:p>
          <a:p>
            <a:pPr marL="0" indent="0">
              <a:buNone/>
            </a:pPr>
            <a:r>
              <a:rPr lang="en-US" sz="2200" dirty="0"/>
              <a:t>	Root&lt;Student&gt; root = </a:t>
            </a:r>
            <a:r>
              <a:rPr lang="en-US" sz="2200" dirty="0" err="1"/>
              <a:t>cr.from</a:t>
            </a:r>
            <a:r>
              <a:rPr lang="en-US" sz="2200" dirty="0"/>
              <a:t>(</a:t>
            </a:r>
            <a:r>
              <a:rPr lang="en-US" sz="2200" dirty="0" err="1"/>
              <a:t>Student.class</a:t>
            </a:r>
            <a:r>
              <a:rPr lang="en-US" sz="2200" dirty="0"/>
              <a:t>);</a:t>
            </a:r>
          </a:p>
          <a:p>
            <a:pPr marL="0" indent="0">
              <a:buNone/>
            </a:pPr>
            <a:r>
              <a:rPr lang="en-US" sz="2200" dirty="0"/>
              <a:t>	</a:t>
            </a:r>
            <a:r>
              <a:rPr lang="en-US" sz="2200" dirty="0" err="1"/>
              <a:t>cr.select</a:t>
            </a:r>
            <a:r>
              <a:rPr lang="en-US" sz="2200" dirty="0"/>
              <a:t>(root).where(</a:t>
            </a:r>
            <a:r>
              <a:rPr lang="en-US" sz="2200" dirty="0" err="1"/>
              <a:t>cb.equal</a:t>
            </a:r>
            <a:r>
              <a:rPr lang="en-US" sz="2200" dirty="0"/>
              <a:t>(</a:t>
            </a:r>
            <a:r>
              <a:rPr lang="en-US" sz="2200" dirty="0" err="1"/>
              <a:t>root.get</a:t>
            </a:r>
            <a:r>
              <a:rPr lang="en-US" sz="2200" dirty="0"/>
              <a:t>("name"), "Alice"));</a:t>
            </a:r>
          </a:p>
          <a:p>
            <a:pPr marL="0" indent="0">
              <a:buNone/>
            </a:pPr>
            <a:r>
              <a:rPr lang="en-US" sz="2200" dirty="0"/>
              <a:t> </a:t>
            </a:r>
          </a:p>
          <a:p>
            <a:pPr marL="0" indent="0">
              <a:buNone/>
            </a:pPr>
            <a:r>
              <a:rPr lang="en-US" sz="2200" dirty="0"/>
              <a:t>	Query&lt;Student&gt; query = </a:t>
            </a:r>
            <a:r>
              <a:rPr lang="en-US" sz="2200" dirty="0" err="1"/>
              <a:t>session.createQuery</a:t>
            </a:r>
            <a:r>
              <a:rPr lang="en-US" sz="2200" dirty="0"/>
              <a:t>(</a:t>
            </a:r>
            <a:r>
              <a:rPr lang="en-US" sz="2200" dirty="0" err="1"/>
              <a:t>cr</a:t>
            </a:r>
            <a:r>
              <a:rPr lang="en-US" sz="2200" dirty="0"/>
              <a:t>);</a:t>
            </a:r>
          </a:p>
          <a:p>
            <a:pPr marL="0" indent="0">
              <a:buNone/>
            </a:pPr>
            <a:r>
              <a:rPr lang="en-US" sz="2200" dirty="0"/>
              <a:t>	List&lt;Student&gt; results = </a:t>
            </a:r>
            <a:r>
              <a:rPr lang="en-US" sz="2200" dirty="0" err="1"/>
              <a:t>query.getResultList</a:t>
            </a:r>
            <a:r>
              <a:rPr lang="en-US" sz="2200" dirty="0"/>
              <a:t>();</a:t>
            </a:r>
          </a:p>
          <a:p>
            <a:pPr marL="0" lvl="0" indent="0" algn="just" fontAlgn="base">
              <a:buNone/>
            </a:pPr>
            <a:endParaRPr lang="en-US" sz="2200" dirty="0"/>
          </a:p>
          <a:p>
            <a:pPr algn="just"/>
            <a:endParaRPr lang="en-US" sz="2200" dirty="0"/>
          </a:p>
        </p:txBody>
      </p:sp>
    </p:spTree>
    <p:extLst>
      <p:ext uri="{BB962C8B-B14F-4D97-AF65-F5344CB8AC3E}">
        <p14:creationId xmlns:p14="http://schemas.microsoft.com/office/powerpoint/2010/main" val="16922243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DFB30-358B-79A1-145E-0737488458C2}"/>
              </a:ext>
            </a:extLst>
          </p:cNvPr>
          <p:cNvSpPr>
            <a:spLocks noGrp="1"/>
          </p:cNvSpPr>
          <p:nvPr>
            <p:ph type="title"/>
          </p:nvPr>
        </p:nvSpPr>
        <p:spPr>
          <a:xfrm>
            <a:off x="838200" y="365126"/>
            <a:ext cx="10515600" cy="687820"/>
          </a:xfrm>
        </p:spPr>
        <p:txBody>
          <a:bodyPr>
            <a:normAutofit/>
          </a:bodyPr>
          <a:lstStyle/>
          <a:p>
            <a:r>
              <a:rPr lang="en-US" sz="3600" b="1" dirty="0"/>
              <a:t>Entity:</a:t>
            </a:r>
            <a:endParaRPr lang="en-US" sz="3600" dirty="0"/>
          </a:p>
        </p:txBody>
      </p:sp>
      <p:sp>
        <p:nvSpPr>
          <p:cNvPr id="3" name="Content Placeholder 2">
            <a:extLst>
              <a:ext uri="{FF2B5EF4-FFF2-40B4-BE49-F238E27FC236}">
                <a16:creationId xmlns:a16="http://schemas.microsoft.com/office/drawing/2014/main" id="{DFDBFA07-0B48-F365-89DB-8040CEF318A0}"/>
              </a:ext>
            </a:extLst>
          </p:cNvPr>
          <p:cNvSpPr>
            <a:spLocks noGrp="1"/>
          </p:cNvSpPr>
          <p:nvPr>
            <p:ph idx="1"/>
          </p:nvPr>
        </p:nvSpPr>
        <p:spPr>
          <a:xfrm>
            <a:off x="838200" y="979054"/>
            <a:ext cx="10515600" cy="5878945"/>
          </a:xfrm>
        </p:spPr>
        <p:txBody>
          <a:bodyPr>
            <a:normAutofit fontScale="77500" lnSpcReduction="20000"/>
          </a:bodyPr>
          <a:lstStyle/>
          <a:p>
            <a:pPr lvl="0"/>
            <a:endParaRPr lang="en-US" sz="2400" dirty="0"/>
          </a:p>
          <a:p>
            <a:pPr lvl="0"/>
            <a:r>
              <a:rPr lang="en-US" dirty="0"/>
              <a:t>Entities are plain old Java objects (POJOs) annotated with Hibernate or JPA annotations to map them to database tables.</a:t>
            </a:r>
          </a:p>
          <a:p>
            <a:pPr lvl="0"/>
            <a:endParaRPr lang="en-US" sz="2600" dirty="0"/>
          </a:p>
          <a:p>
            <a:pPr lvl="0"/>
            <a:r>
              <a:rPr lang="en-US" sz="2600" dirty="0"/>
              <a:t>Example:</a:t>
            </a:r>
          </a:p>
          <a:p>
            <a:pPr marL="0" indent="0">
              <a:buNone/>
            </a:pPr>
            <a:r>
              <a:rPr lang="en-US" sz="2600" dirty="0"/>
              <a:t>	@Entity</a:t>
            </a:r>
          </a:p>
          <a:p>
            <a:pPr marL="0" indent="0">
              <a:buNone/>
            </a:pPr>
            <a:r>
              <a:rPr lang="en-US" sz="2600" dirty="0"/>
              <a:t>	@Table(name = "students")</a:t>
            </a:r>
          </a:p>
          <a:p>
            <a:pPr marL="0" indent="0">
              <a:buNone/>
            </a:pPr>
            <a:r>
              <a:rPr lang="en-US" sz="2600" dirty="0"/>
              <a:t>	public class Student {</a:t>
            </a:r>
          </a:p>
          <a:p>
            <a:pPr marL="0" indent="0">
              <a:buNone/>
            </a:pPr>
            <a:r>
              <a:rPr lang="en-US" sz="2600" dirty="0"/>
              <a:t>		@Id</a:t>
            </a:r>
          </a:p>
          <a:p>
            <a:pPr marL="0" indent="0">
              <a:buNone/>
            </a:pPr>
            <a:r>
              <a:rPr lang="en-US" sz="2600" dirty="0"/>
              <a:t>		@GeneratedValue(strategy = </a:t>
            </a:r>
            <a:r>
              <a:rPr lang="en-US" sz="2600" dirty="0" err="1"/>
              <a:t>GenerationType.IDENTITY</a:t>
            </a:r>
            <a:r>
              <a:rPr lang="en-US" sz="2600" dirty="0"/>
              <a:t>)</a:t>
            </a:r>
          </a:p>
          <a:p>
            <a:pPr marL="0" indent="0">
              <a:buNone/>
            </a:pPr>
            <a:r>
              <a:rPr lang="en-US" sz="2600" dirty="0"/>
              <a:t>		private int id; </a:t>
            </a:r>
          </a:p>
          <a:p>
            <a:pPr marL="0" indent="0">
              <a:buNone/>
            </a:pPr>
            <a:r>
              <a:rPr lang="en-US" sz="2600" dirty="0"/>
              <a:t>		@Column(name = "name")</a:t>
            </a:r>
          </a:p>
          <a:p>
            <a:pPr marL="0" indent="0">
              <a:buNone/>
            </a:pPr>
            <a:r>
              <a:rPr lang="en-US" sz="2600" dirty="0"/>
              <a:t>		private String name;</a:t>
            </a:r>
          </a:p>
          <a:p>
            <a:pPr marL="0" indent="0">
              <a:buNone/>
            </a:pPr>
            <a:r>
              <a:rPr lang="en-US" sz="2600" dirty="0"/>
              <a:t>		@Column(name = "email")</a:t>
            </a:r>
          </a:p>
          <a:p>
            <a:pPr marL="0" indent="0">
              <a:buNone/>
            </a:pPr>
            <a:r>
              <a:rPr lang="en-US" sz="2600" dirty="0"/>
              <a:t>		private String email; </a:t>
            </a:r>
          </a:p>
          <a:p>
            <a:pPr marL="0" indent="0">
              <a:buNone/>
            </a:pPr>
            <a:r>
              <a:rPr lang="en-US" sz="2600" dirty="0"/>
              <a:t>		// Getters and setters</a:t>
            </a:r>
          </a:p>
          <a:p>
            <a:pPr marL="0" indent="0">
              <a:buNone/>
            </a:pPr>
            <a:r>
              <a:rPr lang="en-US" sz="2600" dirty="0"/>
              <a:t>	}</a:t>
            </a:r>
          </a:p>
          <a:p>
            <a:endParaRPr lang="en-US" sz="2600" dirty="0"/>
          </a:p>
        </p:txBody>
      </p:sp>
    </p:spTree>
    <p:extLst>
      <p:ext uri="{BB962C8B-B14F-4D97-AF65-F5344CB8AC3E}">
        <p14:creationId xmlns:p14="http://schemas.microsoft.com/office/powerpoint/2010/main" val="16744404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907107-9709-44EB-EE67-04E279BDD6B1}"/>
              </a:ext>
            </a:extLst>
          </p:cNvPr>
          <p:cNvSpPr>
            <a:spLocks noGrp="1"/>
          </p:cNvSpPr>
          <p:nvPr>
            <p:ph idx="1"/>
          </p:nvPr>
        </p:nvSpPr>
        <p:spPr>
          <a:xfrm>
            <a:off x="838200" y="603504"/>
            <a:ext cx="10515600" cy="5573459"/>
          </a:xfrm>
        </p:spPr>
        <p:txBody>
          <a:bodyPr>
            <a:normAutofit/>
          </a:bodyPr>
          <a:lstStyle/>
          <a:p>
            <a:r>
              <a:rPr lang="en-US" dirty="0"/>
              <a:t>Persistent Context</a:t>
            </a:r>
          </a:p>
          <a:p>
            <a:pPr marL="457200" lvl="1" indent="0">
              <a:buNone/>
            </a:pPr>
            <a:r>
              <a:rPr lang="en-US" dirty="0"/>
              <a:t>The </a:t>
            </a:r>
            <a:r>
              <a:rPr lang="en-US" b="1" dirty="0"/>
              <a:t>persistence context</a:t>
            </a:r>
            <a:r>
              <a:rPr lang="en-US" dirty="0"/>
              <a:t> is the runtime environment where Hibernate manages persistent objects.</a:t>
            </a:r>
          </a:p>
          <a:p>
            <a:pPr marL="457200" lvl="1" indent="0">
              <a:buNone/>
            </a:pPr>
            <a:endParaRPr lang="en-US" dirty="0"/>
          </a:p>
          <a:p>
            <a:pPr marL="457200" lvl="1" indent="0">
              <a:buNone/>
            </a:pPr>
            <a:r>
              <a:rPr lang="en-US" dirty="0"/>
              <a:t>It is tied to the lifecycle of a Session and ensures that changes made to objects in memory are synchronized with the database.</a:t>
            </a:r>
          </a:p>
          <a:p>
            <a:pPr marL="457200" lvl="1" indent="0">
              <a:buNone/>
            </a:pPr>
            <a:endParaRPr lang="en-US" dirty="0"/>
          </a:p>
          <a:p>
            <a:r>
              <a:rPr lang="en-US" dirty="0"/>
              <a:t>HQL (Hibernate Query Language)</a:t>
            </a:r>
          </a:p>
          <a:p>
            <a:pPr marL="457200" lvl="1" indent="0">
              <a:buNone/>
            </a:pPr>
            <a:r>
              <a:rPr lang="en-US" dirty="0"/>
              <a:t>HQL is an object-oriented query language, similar to SQL but focused on entity objects rather than database tables.</a:t>
            </a:r>
          </a:p>
          <a:p>
            <a:pPr marL="457200" lvl="1" indent="0">
              <a:buNone/>
            </a:pPr>
            <a:endParaRPr lang="en-US" dirty="0"/>
          </a:p>
          <a:p>
            <a:pPr marL="457200" lvl="1" indent="0">
              <a:buNone/>
            </a:pPr>
            <a:r>
              <a:rPr lang="en-US" dirty="0"/>
              <a:t>Example:</a:t>
            </a:r>
          </a:p>
          <a:p>
            <a:pPr marL="457200" lvl="1" indent="0">
              <a:buNone/>
            </a:pPr>
            <a:r>
              <a:rPr lang="en-US" dirty="0"/>
              <a:t>List&lt;Student&gt; students = </a:t>
            </a:r>
            <a:r>
              <a:rPr lang="en-US" dirty="0" err="1"/>
              <a:t>session.createQuery</a:t>
            </a:r>
            <a:r>
              <a:rPr lang="en-US" dirty="0"/>
              <a:t>("FROM Student WHERE name = 'Alice'", </a:t>
            </a:r>
            <a:r>
              <a:rPr lang="en-US" dirty="0" err="1"/>
              <a:t>Student.class</a:t>
            </a:r>
            <a:r>
              <a:rPr lang="en-US" dirty="0"/>
              <a:t>).list();</a:t>
            </a:r>
          </a:p>
          <a:p>
            <a:endParaRPr lang="en-US" dirty="0"/>
          </a:p>
        </p:txBody>
      </p:sp>
    </p:spTree>
    <p:extLst>
      <p:ext uri="{BB962C8B-B14F-4D97-AF65-F5344CB8AC3E}">
        <p14:creationId xmlns:p14="http://schemas.microsoft.com/office/powerpoint/2010/main" val="31993368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69B933-765A-00BE-EE72-F7811E43054E}"/>
              </a:ext>
            </a:extLst>
          </p:cNvPr>
          <p:cNvSpPr>
            <a:spLocks noGrp="1"/>
          </p:cNvSpPr>
          <p:nvPr>
            <p:ph idx="1"/>
          </p:nvPr>
        </p:nvSpPr>
        <p:spPr>
          <a:xfrm>
            <a:off x="838200" y="557784"/>
            <a:ext cx="10515600" cy="5619179"/>
          </a:xfrm>
        </p:spPr>
        <p:txBody>
          <a:bodyPr>
            <a:normAutofit lnSpcReduction="10000"/>
          </a:bodyPr>
          <a:lstStyle/>
          <a:p>
            <a:r>
              <a:rPr lang="en-US" dirty="0"/>
              <a:t>Hibernate Dialect</a:t>
            </a:r>
          </a:p>
          <a:p>
            <a:pPr marL="457200" lvl="1" indent="0">
              <a:buNone/>
            </a:pPr>
            <a:r>
              <a:rPr lang="en-US" dirty="0"/>
              <a:t>Hibernate uses dialects to generate database-specific SQL queries.</a:t>
            </a:r>
          </a:p>
          <a:p>
            <a:pPr marL="457200" lvl="1" indent="0">
              <a:buNone/>
            </a:pPr>
            <a:r>
              <a:rPr lang="en-US" dirty="0"/>
              <a:t>Examples include:</a:t>
            </a:r>
          </a:p>
          <a:p>
            <a:pPr lvl="2"/>
            <a:r>
              <a:rPr lang="en-US" dirty="0" err="1"/>
              <a:t>org.hibernate.dialect.MySQLDialect</a:t>
            </a:r>
            <a:r>
              <a:rPr lang="en-US" dirty="0"/>
              <a:t> (for MySQL)</a:t>
            </a:r>
          </a:p>
          <a:p>
            <a:pPr lvl="2"/>
            <a:r>
              <a:rPr lang="en-US" dirty="0" err="1"/>
              <a:t>org.hibernate.dialect.PostgreSQLDialect</a:t>
            </a:r>
            <a:r>
              <a:rPr lang="en-US" dirty="0"/>
              <a:t> (for PostgreSQL)</a:t>
            </a:r>
          </a:p>
          <a:p>
            <a:pPr lvl="2"/>
            <a:r>
              <a:rPr lang="en-US" dirty="0" err="1"/>
              <a:t>org.hibernate.dialect.SQLServerDialect</a:t>
            </a:r>
            <a:r>
              <a:rPr lang="en-US" dirty="0"/>
              <a:t> (for SQL Server)</a:t>
            </a:r>
          </a:p>
          <a:p>
            <a:pPr marL="0" indent="0">
              <a:buNone/>
            </a:pPr>
            <a:endParaRPr lang="en-US" dirty="0"/>
          </a:p>
          <a:p>
            <a:r>
              <a:rPr lang="en-US" dirty="0"/>
              <a:t>Caching</a:t>
            </a:r>
          </a:p>
          <a:p>
            <a:pPr marL="457200" lvl="1" indent="0">
              <a:buNone/>
            </a:pPr>
            <a:r>
              <a:rPr lang="en-US" dirty="0"/>
              <a:t>Hibernate supports </a:t>
            </a:r>
            <a:r>
              <a:rPr lang="en-US" b="1" dirty="0"/>
              <a:t>first-level caching</a:t>
            </a:r>
            <a:r>
              <a:rPr lang="en-US" dirty="0"/>
              <a:t> (enabled by default) and </a:t>
            </a:r>
            <a:r>
              <a:rPr lang="en-US" b="1" dirty="0"/>
              <a:t>second-level caching</a:t>
            </a:r>
            <a:r>
              <a:rPr lang="en-US" dirty="0"/>
              <a:t> for optimizing database performance.</a:t>
            </a:r>
          </a:p>
          <a:p>
            <a:pPr marL="457200" lvl="1" indent="0">
              <a:buNone/>
            </a:pPr>
            <a:endParaRPr lang="en-US" dirty="0"/>
          </a:p>
          <a:p>
            <a:pPr marL="457200" lvl="1" indent="0">
              <a:buNone/>
            </a:pPr>
            <a:r>
              <a:rPr lang="en-US" dirty="0"/>
              <a:t>First-level cache: Scoped to the Hibernate session.</a:t>
            </a:r>
          </a:p>
          <a:p>
            <a:pPr marL="457200" lvl="1" indent="0">
              <a:buNone/>
            </a:pPr>
            <a:endParaRPr lang="en-US" dirty="0"/>
          </a:p>
          <a:p>
            <a:pPr marL="457200" lvl="1" indent="0">
              <a:buNone/>
            </a:pPr>
            <a:r>
              <a:rPr lang="en-US" dirty="0"/>
              <a:t>Second-level cache: Shared across sessions (requires external cache providers like </a:t>
            </a:r>
            <a:r>
              <a:rPr lang="en-US" dirty="0" err="1"/>
              <a:t>Ehcache</a:t>
            </a:r>
            <a:r>
              <a:rPr lang="en-US" dirty="0"/>
              <a:t>).</a:t>
            </a:r>
          </a:p>
          <a:p>
            <a:endParaRPr lang="en-US" dirty="0"/>
          </a:p>
        </p:txBody>
      </p:sp>
    </p:spTree>
    <p:extLst>
      <p:ext uri="{BB962C8B-B14F-4D97-AF65-F5344CB8AC3E}">
        <p14:creationId xmlns:p14="http://schemas.microsoft.com/office/powerpoint/2010/main" val="3601175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59452-9CB2-AF6A-5D1E-CCD8646C2F58}"/>
              </a:ext>
            </a:extLst>
          </p:cNvPr>
          <p:cNvSpPr>
            <a:spLocks noGrp="1"/>
          </p:cNvSpPr>
          <p:nvPr>
            <p:ph type="title"/>
          </p:nvPr>
        </p:nvSpPr>
        <p:spPr/>
        <p:txBody>
          <a:bodyPr>
            <a:normAutofit/>
          </a:bodyPr>
          <a:lstStyle/>
          <a:p>
            <a:r>
              <a:rPr lang="en-US" sz="3600" b="1" dirty="0"/>
              <a:t>Key Difference: JDBC vs. REST APIs</a:t>
            </a:r>
            <a:br>
              <a:rPr lang="en-US" sz="3600" dirty="0"/>
            </a:br>
            <a:endParaRPr lang="en-US" sz="3600" dirty="0"/>
          </a:p>
        </p:txBody>
      </p:sp>
      <p:graphicFrame>
        <p:nvGraphicFramePr>
          <p:cNvPr id="4" name="Content Placeholder 3">
            <a:extLst>
              <a:ext uri="{FF2B5EF4-FFF2-40B4-BE49-F238E27FC236}">
                <a16:creationId xmlns:a16="http://schemas.microsoft.com/office/drawing/2014/main" id="{181E77A3-1791-2D0A-8DF4-45154D59985C}"/>
              </a:ext>
            </a:extLst>
          </p:cNvPr>
          <p:cNvGraphicFramePr>
            <a:graphicFrameLocks noGrp="1"/>
          </p:cNvGraphicFramePr>
          <p:nvPr>
            <p:ph idx="1"/>
            <p:extLst>
              <p:ext uri="{D42A27DB-BD31-4B8C-83A1-F6EECF244321}">
                <p14:modId xmlns:p14="http://schemas.microsoft.com/office/powerpoint/2010/main" val="2998520702"/>
              </p:ext>
            </p:extLst>
          </p:nvPr>
        </p:nvGraphicFramePr>
        <p:xfrm>
          <a:off x="838200" y="1477818"/>
          <a:ext cx="10515600" cy="4456635"/>
        </p:xfrm>
        <a:graphic>
          <a:graphicData uri="http://schemas.openxmlformats.org/drawingml/2006/table">
            <a:tbl>
              <a:tblPr firstRow="1" firstCol="1" bandRow="1">
                <a:tableStyleId>{5C22544A-7EE6-4342-B048-85BDC9FD1C3A}</a:tableStyleId>
              </a:tblPr>
              <a:tblGrid>
                <a:gridCol w="2440709">
                  <a:extLst>
                    <a:ext uri="{9D8B030D-6E8A-4147-A177-3AD203B41FA5}">
                      <a16:colId xmlns:a16="http://schemas.microsoft.com/office/drawing/2014/main" val="1773899044"/>
                    </a:ext>
                  </a:extLst>
                </a:gridCol>
                <a:gridCol w="4054764">
                  <a:extLst>
                    <a:ext uri="{9D8B030D-6E8A-4147-A177-3AD203B41FA5}">
                      <a16:colId xmlns:a16="http://schemas.microsoft.com/office/drawing/2014/main" val="3271941772"/>
                    </a:ext>
                  </a:extLst>
                </a:gridCol>
                <a:gridCol w="4020127">
                  <a:extLst>
                    <a:ext uri="{9D8B030D-6E8A-4147-A177-3AD203B41FA5}">
                      <a16:colId xmlns:a16="http://schemas.microsoft.com/office/drawing/2014/main" val="4031953767"/>
                    </a:ext>
                  </a:extLst>
                </a:gridCol>
              </a:tblGrid>
              <a:tr h="891327">
                <a:tc>
                  <a:txBody>
                    <a:bodyPr/>
                    <a:lstStyle/>
                    <a:p>
                      <a:pPr>
                        <a:lnSpc>
                          <a:spcPct val="107000"/>
                        </a:lnSpc>
                        <a:spcAft>
                          <a:spcPts val="800"/>
                        </a:spcAft>
                        <a:buNone/>
                      </a:pPr>
                      <a:r>
                        <a:rPr lang="en-US" sz="2400" kern="100" dirty="0">
                          <a:effectLst/>
                        </a:rPr>
                        <a:t>          Aspect</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US" sz="2400" kern="100" dirty="0">
                          <a:effectLst/>
                        </a:rPr>
                        <a:t>                        JDBC</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US" sz="2400" kern="100" dirty="0">
                          <a:effectLst/>
                        </a:rPr>
                        <a:t>                    REST API</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661515649"/>
                  </a:ext>
                </a:extLst>
              </a:tr>
              <a:tr h="891327">
                <a:tc>
                  <a:txBody>
                    <a:bodyPr/>
                    <a:lstStyle/>
                    <a:p>
                      <a:pPr>
                        <a:lnSpc>
                          <a:spcPct val="107000"/>
                        </a:lnSpc>
                        <a:spcAft>
                          <a:spcPts val="800"/>
                        </a:spcAft>
                        <a:buNone/>
                      </a:pPr>
                      <a:r>
                        <a:rPr lang="en-US" sz="2400" kern="100">
                          <a:effectLst/>
                        </a:rPr>
                        <a:t>Purpose</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US" sz="2400" kern="100">
                          <a:effectLst/>
                        </a:rPr>
                        <a:t>Connects to databases to execute SQL queries.</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US" sz="2400" kern="100">
                          <a:effectLst/>
                        </a:rPr>
                        <a:t>Fetches data from web server endpoints.</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040014945"/>
                  </a:ext>
                </a:extLst>
              </a:tr>
              <a:tr h="891327">
                <a:tc>
                  <a:txBody>
                    <a:bodyPr/>
                    <a:lstStyle/>
                    <a:p>
                      <a:pPr>
                        <a:lnSpc>
                          <a:spcPct val="107000"/>
                        </a:lnSpc>
                        <a:spcAft>
                          <a:spcPts val="800"/>
                        </a:spcAft>
                        <a:buNone/>
                      </a:pPr>
                      <a:r>
                        <a:rPr lang="en-US" sz="2400" kern="100">
                          <a:effectLst/>
                        </a:rPr>
                        <a:t>Communication</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US" sz="2400" kern="100" dirty="0">
                          <a:effectLst/>
                        </a:rPr>
                        <a:t>Communicates with databases via SQL.</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US" sz="2400" kern="100">
                          <a:effectLst/>
                        </a:rPr>
                        <a:t>Communicates with APIs using HTTP methods.</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762822594"/>
                  </a:ext>
                </a:extLst>
              </a:tr>
              <a:tr h="891327">
                <a:tc>
                  <a:txBody>
                    <a:bodyPr/>
                    <a:lstStyle/>
                    <a:p>
                      <a:pPr>
                        <a:lnSpc>
                          <a:spcPct val="107000"/>
                        </a:lnSpc>
                        <a:spcAft>
                          <a:spcPts val="800"/>
                        </a:spcAft>
                        <a:buNone/>
                      </a:pPr>
                      <a:r>
                        <a:rPr lang="en-US" sz="2400" kern="100">
                          <a:effectLst/>
                        </a:rPr>
                        <a:t>Data Format</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US" sz="2400" kern="100">
                          <a:effectLst/>
                        </a:rPr>
                        <a:t>Works with relational database tables.</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US" sz="2400" kern="100">
                          <a:effectLst/>
                        </a:rPr>
                        <a:t>Typically exchanges data in JSON or XML.</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541238141"/>
                  </a:ext>
                </a:extLst>
              </a:tr>
              <a:tr h="891327">
                <a:tc>
                  <a:txBody>
                    <a:bodyPr/>
                    <a:lstStyle/>
                    <a:p>
                      <a:pPr>
                        <a:lnSpc>
                          <a:spcPct val="107000"/>
                        </a:lnSpc>
                        <a:spcAft>
                          <a:spcPts val="800"/>
                        </a:spcAft>
                        <a:buNone/>
                      </a:pPr>
                      <a:r>
                        <a:rPr lang="en-US" sz="2400" kern="100">
                          <a:effectLst/>
                        </a:rPr>
                        <a:t>Usage</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US" sz="2400" kern="100">
                          <a:effectLst/>
                        </a:rPr>
                        <a:t>For database operations (CRUD).</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US" sz="2400" kern="100" dirty="0">
                          <a:effectLst/>
                        </a:rPr>
                        <a:t>For accessing web-based services or APIs.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1017935"/>
                  </a:ext>
                </a:extLst>
              </a:tr>
            </a:tbl>
          </a:graphicData>
        </a:graphic>
      </p:graphicFrame>
      <p:sp>
        <p:nvSpPr>
          <p:cNvPr id="5" name="Rectangle 1">
            <a:extLst>
              <a:ext uri="{FF2B5EF4-FFF2-40B4-BE49-F238E27FC236}">
                <a16:creationId xmlns:a16="http://schemas.microsoft.com/office/drawing/2014/main" id="{1BB3F8E6-7C8A-C363-A9B8-27670360E73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9221604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4811A-A423-A12D-DC25-C639721E3AD6}"/>
              </a:ext>
            </a:extLst>
          </p:cNvPr>
          <p:cNvSpPr>
            <a:spLocks noGrp="1"/>
          </p:cNvSpPr>
          <p:nvPr>
            <p:ph type="title"/>
          </p:nvPr>
        </p:nvSpPr>
        <p:spPr/>
        <p:txBody>
          <a:bodyPr>
            <a:noAutofit/>
          </a:bodyPr>
          <a:lstStyle/>
          <a:p>
            <a:r>
              <a:rPr lang="en-US" sz="3600" b="1" dirty="0"/>
              <a:t>What’s the difference between .</a:t>
            </a:r>
            <a:r>
              <a:rPr lang="en-US" sz="3600" b="1" dirty="0" err="1"/>
              <a:t>hbm</a:t>
            </a:r>
            <a:r>
              <a:rPr lang="en-US" sz="3600" b="1" dirty="0"/>
              <a:t> and annotation in hibernate ?</a:t>
            </a:r>
            <a:br>
              <a:rPr lang="en-US" sz="3600" dirty="0"/>
            </a:br>
            <a:endParaRPr lang="en-US" sz="3600" dirty="0"/>
          </a:p>
        </p:txBody>
      </p:sp>
      <p:sp>
        <p:nvSpPr>
          <p:cNvPr id="3" name="Content Placeholder 2">
            <a:extLst>
              <a:ext uri="{FF2B5EF4-FFF2-40B4-BE49-F238E27FC236}">
                <a16:creationId xmlns:a16="http://schemas.microsoft.com/office/drawing/2014/main" id="{C96405C8-B4FB-41E4-73B9-8303AA61CDA2}"/>
              </a:ext>
            </a:extLst>
          </p:cNvPr>
          <p:cNvSpPr>
            <a:spLocks noGrp="1"/>
          </p:cNvSpPr>
          <p:nvPr>
            <p:ph idx="1"/>
          </p:nvPr>
        </p:nvSpPr>
        <p:spPr>
          <a:xfrm>
            <a:off x="838200" y="1600200"/>
            <a:ext cx="10515600" cy="5020056"/>
          </a:xfrm>
        </p:spPr>
        <p:txBody>
          <a:bodyPr>
            <a:normAutofit fontScale="92500" lnSpcReduction="10000"/>
          </a:bodyPr>
          <a:lstStyle/>
          <a:p>
            <a:r>
              <a:rPr lang="en-US" dirty="0"/>
              <a:t>In Hibernate, .</a:t>
            </a:r>
            <a:r>
              <a:rPr lang="en-US" dirty="0" err="1"/>
              <a:t>hbm</a:t>
            </a:r>
            <a:r>
              <a:rPr lang="en-US" dirty="0"/>
              <a:t> files and annotations are two ways to map Java objects (entities) to database tables.</a:t>
            </a:r>
          </a:p>
          <a:p>
            <a:pPr marL="0" indent="0">
              <a:buNone/>
            </a:pPr>
            <a:endParaRPr lang="en-US" dirty="0"/>
          </a:p>
          <a:p>
            <a:pPr marL="0" indent="0">
              <a:buNone/>
            </a:pPr>
            <a:r>
              <a:rPr lang="en-US" b="1" dirty="0"/>
              <a:t>Definition and Approach</a:t>
            </a:r>
            <a:endParaRPr lang="en-US" dirty="0"/>
          </a:p>
          <a:p>
            <a:pPr marL="0" lvl="0" indent="0">
              <a:buNone/>
            </a:pPr>
            <a:r>
              <a:rPr lang="en-US" b="1" dirty="0"/>
              <a:t>.</a:t>
            </a:r>
            <a:r>
              <a:rPr lang="en-US" b="1" dirty="0" err="1"/>
              <a:t>hbm</a:t>
            </a:r>
            <a:r>
              <a:rPr lang="en-US" b="1" dirty="0"/>
              <a:t> Files</a:t>
            </a:r>
            <a:r>
              <a:rPr lang="en-US" dirty="0"/>
              <a:t>:</a:t>
            </a:r>
          </a:p>
          <a:p>
            <a:pPr lvl="1"/>
            <a:r>
              <a:rPr lang="en-US" dirty="0"/>
              <a:t>Stands for Hibernate Mapping files.</a:t>
            </a:r>
          </a:p>
          <a:p>
            <a:pPr lvl="1"/>
            <a:r>
              <a:rPr lang="en-US" dirty="0"/>
              <a:t>These are XML-based configuration files where mappings between Java classes and database tables are defined.</a:t>
            </a:r>
          </a:p>
          <a:p>
            <a:pPr lvl="1"/>
            <a:r>
              <a:rPr lang="en-US" dirty="0"/>
              <a:t>Typically have the extension .hbm.xml.</a:t>
            </a:r>
          </a:p>
          <a:p>
            <a:pPr marL="0" lvl="0" indent="0">
              <a:buNone/>
            </a:pPr>
            <a:r>
              <a:rPr lang="en-US" b="1" dirty="0"/>
              <a:t>Annotations</a:t>
            </a:r>
            <a:r>
              <a:rPr lang="en-US" dirty="0"/>
              <a:t>:</a:t>
            </a:r>
          </a:p>
          <a:p>
            <a:pPr lvl="1"/>
            <a:r>
              <a:rPr lang="en-US" dirty="0"/>
              <a:t>Use Java's annotation feature (@Annotation) to define the mapping directly in the Java entity classes.</a:t>
            </a:r>
          </a:p>
          <a:p>
            <a:pPr lvl="1"/>
            <a:r>
              <a:rPr lang="en-US" dirty="0"/>
              <a:t>Introduced in Hibernate 3.0 to reduce the need for external XML files.</a:t>
            </a:r>
            <a:br>
              <a:rPr lang="en-US" dirty="0"/>
            </a:br>
            <a:endParaRPr lang="en-US" dirty="0"/>
          </a:p>
        </p:txBody>
      </p:sp>
    </p:spTree>
    <p:extLst>
      <p:ext uri="{BB962C8B-B14F-4D97-AF65-F5344CB8AC3E}">
        <p14:creationId xmlns:p14="http://schemas.microsoft.com/office/powerpoint/2010/main" val="6414260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FD6F7B-71DA-3088-9EE3-BB607D53BD05}"/>
              </a:ext>
            </a:extLst>
          </p:cNvPr>
          <p:cNvSpPr>
            <a:spLocks noGrp="1"/>
          </p:cNvSpPr>
          <p:nvPr>
            <p:ph idx="1"/>
          </p:nvPr>
        </p:nvSpPr>
        <p:spPr>
          <a:xfrm>
            <a:off x="838200" y="896112"/>
            <a:ext cx="10515600" cy="5280851"/>
          </a:xfrm>
        </p:spPr>
        <p:txBody>
          <a:bodyPr>
            <a:normAutofit/>
          </a:bodyPr>
          <a:lstStyle/>
          <a:p>
            <a:pPr lvl="1"/>
            <a:endParaRPr lang="en-US" dirty="0"/>
          </a:p>
          <a:p>
            <a:pPr marL="0" indent="0">
              <a:buNone/>
            </a:pPr>
            <a:r>
              <a:rPr lang="en-US" b="1" dirty="0"/>
              <a:t>Ease of Use</a:t>
            </a:r>
            <a:endParaRPr lang="en-US" dirty="0"/>
          </a:p>
          <a:p>
            <a:pPr marL="0" lvl="0" indent="0">
              <a:buNone/>
            </a:pPr>
            <a:r>
              <a:rPr lang="en-US" b="1" dirty="0"/>
              <a:t>.</a:t>
            </a:r>
            <a:r>
              <a:rPr lang="en-US" b="1" dirty="0" err="1"/>
              <a:t>hbm</a:t>
            </a:r>
            <a:r>
              <a:rPr lang="en-US" b="1" dirty="0"/>
              <a:t> Files</a:t>
            </a:r>
            <a:r>
              <a:rPr lang="en-US" dirty="0"/>
              <a:t>:</a:t>
            </a:r>
          </a:p>
          <a:p>
            <a:pPr lvl="1"/>
            <a:r>
              <a:rPr lang="en-US" dirty="0"/>
              <a:t>Require maintaining separate XML files, which increases the effort of keeping mappings in sync with the code.</a:t>
            </a:r>
          </a:p>
          <a:p>
            <a:pPr lvl="1"/>
            <a:r>
              <a:rPr lang="en-US" dirty="0"/>
              <a:t>Can become tedious in large projects with many entities.</a:t>
            </a:r>
          </a:p>
          <a:p>
            <a:pPr marL="0" lvl="0" indent="0">
              <a:buNone/>
            </a:pPr>
            <a:r>
              <a:rPr lang="en-US" b="1" dirty="0"/>
              <a:t>Annotations</a:t>
            </a:r>
            <a:r>
              <a:rPr lang="en-US" dirty="0"/>
              <a:t>:</a:t>
            </a:r>
          </a:p>
          <a:p>
            <a:pPr lvl="1"/>
            <a:r>
              <a:rPr lang="en-US" dirty="0"/>
              <a:t>Are part of the entity class, so the mapping information is co-located with the class definition.</a:t>
            </a:r>
          </a:p>
          <a:p>
            <a:pPr lvl="1"/>
            <a:r>
              <a:rPr lang="en-US" dirty="0"/>
              <a:t>Easier to manage and read because all the mapping details are in the same file as the class.</a:t>
            </a:r>
          </a:p>
          <a:p>
            <a:endParaRPr lang="en-US" dirty="0"/>
          </a:p>
          <a:p>
            <a:endParaRPr lang="en-US" dirty="0"/>
          </a:p>
        </p:txBody>
      </p:sp>
    </p:spTree>
    <p:extLst>
      <p:ext uri="{BB962C8B-B14F-4D97-AF65-F5344CB8AC3E}">
        <p14:creationId xmlns:p14="http://schemas.microsoft.com/office/powerpoint/2010/main" val="36591809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D75860-5107-67DA-F8E3-F39BF9365E9F}"/>
              </a:ext>
            </a:extLst>
          </p:cNvPr>
          <p:cNvSpPr>
            <a:spLocks noGrp="1"/>
          </p:cNvSpPr>
          <p:nvPr>
            <p:ph idx="1"/>
          </p:nvPr>
        </p:nvSpPr>
        <p:spPr>
          <a:xfrm>
            <a:off x="838200" y="731520"/>
            <a:ext cx="10515600" cy="5445443"/>
          </a:xfrm>
        </p:spPr>
        <p:txBody>
          <a:bodyPr>
            <a:normAutofit lnSpcReduction="10000"/>
          </a:bodyPr>
          <a:lstStyle/>
          <a:p>
            <a:pPr marL="0" indent="0">
              <a:buNone/>
            </a:pPr>
            <a:r>
              <a:rPr lang="en-US" b="1" dirty="0"/>
              <a:t>Example Comparison</a:t>
            </a:r>
            <a:endParaRPr lang="en-US" dirty="0"/>
          </a:p>
          <a:p>
            <a:pPr marL="0" indent="0">
              <a:buNone/>
            </a:pPr>
            <a:r>
              <a:rPr lang="en-US" b="1" dirty="0"/>
              <a:t>.hbm.xml Mapping:</a:t>
            </a:r>
            <a:endParaRPr lang="en-US" dirty="0"/>
          </a:p>
          <a:p>
            <a:pPr marL="0" indent="0">
              <a:buNone/>
            </a:pPr>
            <a:r>
              <a:rPr lang="en-US" dirty="0"/>
              <a:t>&lt;hibernate-mapping&gt;</a:t>
            </a:r>
          </a:p>
          <a:p>
            <a:pPr marL="0" indent="0">
              <a:buNone/>
            </a:pPr>
            <a:r>
              <a:rPr lang="en-US" dirty="0"/>
              <a:t>    &lt;class name="</a:t>
            </a:r>
            <a:r>
              <a:rPr lang="en-US" dirty="0" err="1"/>
              <a:t>com.example.Student</a:t>
            </a:r>
            <a:r>
              <a:rPr lang="en-US" dirty="0"/>
              <a:t>" table="student"&gt;</a:t>
            </a:r>
          </a:p>
          <a:p>
            <a:pPr marL="0" indent="0">
              <a:buNone/>
            </a:pPr>
            <a:r>
              <a:rPr lang="en-US" dirty="0"/>
              <a:t>        &lt;id name="id" column="</a:t>
            </a:r>
            <a:r>
              <a:rPr lang="en-US" dirty="0" err="1"/>
              <a:t>student_id</a:t>
            </a:r>
            <a:r>
              <a:rPr lang="en-US" dirty="0"/>
              <a:t>"&gt;</a:t>
            </a:r>
          </a:p>
          <a:p>
            <a:pPr marL="0" indent="0">
              <a:buNone/>
            </a:pPr>
            <a:r>
              <a:rPr lang="en-US" dirty="0"/>
              <a:t>            &lt;generator class="increment"/&gt;</a:t>
            </a:r>
          </a:p>
          <a:p>
            <a:pPr marL="0" indent="0">
              <a:buNone/>
            </a:pPr>
            <a:r>
              <a:rPr lang="en-US" dirty="0"/>
              <a:t>        &lt;/id&gt;</a:t>
            </a:r>
          </a:p>
          <a:p>
            <a:pPr marL="0" indent="0">
              <a:buNone/>
            </a:pPr>
            <a:r>
              <a:rPr lang="en-US" dirty="0"/>
              <a:t>        &lt;property name="name" column="</a:t>
            </a:r>
            <a:r>
              <a:rPr lang="en-US" dirty="0" err="1"/>
              <a:t>student_name</a:t>
            </a:r>
            <a:r>
              <a:rPr lang="en-US" dirty="0"/>
              <a:t>"/&gt;</a:t>
            </a:r>
          </a:p>
          <a:p>
            <a:pPr marL="0" indent="0">
              <a:buNone/>
            </a:pPr>
            <a:r>
              <a:rPr lang="en-US" dirty="0"/>
              <a:t>        &lt;property name="age" column="</a:t>
            </a:r>
            <a:r>
              <a:rPr lang="en-US" dirty="0" err="1"/>
              <a:t>student_age</a:t>
            </a:r>
            <a:r>
              <a:rPr lang="en-US" dirty="0"/>
              <a:t>"/&gt;</a:t>
            </a:r>
          </a:p>
          <a:p>
            <a:pPr marL="0" indent="0">
              <a:buNone/>
            </a:pPr>
            <a:r>
              <a:rPr lang="en-US" dirty="0"/>
              <a:t>    &lt;/class&gt;</a:t>
            </a:r>
          </a:p>
          <a:p>
            <a:pPr marL="0" indent="0">
              <a:buNone/>
            </a:pPr>
            <a:r>
              <a:rPr lang="en-US" dirty="0"/>
              <a:t>&lt;/hibernate-mapping&gt;</a:t>
            </a:r>
          </a:p>
          <a:p>
            <a:endParaRPr lang="en-US" dirty="0"/>
          </a:p>
        </p:txBody>
      </p:sp>
    </p:spTree>
    <p:extLst>
      <p:ext uri="{BB962C8B-B14F-4D97-AF65-F5344CB8AC3E}">
        <p14:creationId xmlns:p14="http://schemas.microsoft.com/office/powerpoint/2010/main" val="10503663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0E4EAB-682B-33D2-A19C-FE4614CD7A0A}"/>
              </a:ext>
            </a:extLst>
          </p:cNvPr>
          <p:cNvSpPr>
            <a:spLocks noGrp="1"/>
          </p:cNvSpPr>
          <p:nvPr>
            <p:ph idx="1"/>
          </p:nvPr>
        </p:nvSpPr>
        <p:spPr>
          <a:xfrm>
            <a:off x="838200" y="420624"/>
            <a:ext cx="10515600" cy="6263640"/>
          </a:xfrm>
        </p:spPr>
        <p:txBody>
          <a:bodyPr>
            <a:normAutofit fontScale="77500" lnSpcReduction="20000"/>
          </a:bodyPr>
          <a:lstStyle/>
          <a:p>
            <a:r>
              <a:rPr lang="en-US" sz="4500" b="1" dirty="0"/>
              <a:t>Annotation-Based Mapping:</a:t>
            </a:r>
            <a:endParaRPr lang="en-US" sz="4500" dirty="0"/>
          </a:p>
          <a:p>
            <a:pPr marL="0" indent="0">
              <a:buNone/>
            </a:pPr>
            <a:r>
              <a:rPr lang="en-US" dirty="0"/>
              <a:t>@Entity</a:t>
            </a:r>
          </a:p>
          <a:p>
            <a:pPr marL="0" indent="0">
              <a:buNone/>
            </a:pPr>
            <a:r>
              <a:rPr lang="en-US" dirty="0"/>
              <a:t>@Table(name = "student")</a:t>
            </a:r>
          </a:p>
          <a:p>
            <a:pPr marL="0" indent="0">
              <a:buNone/>
            </a:pPr>
            <a:r>
              <a:rPr lang="en-US" dirty="0"/>
              <a:t>public class Student {</a:t>
            </a:r>
          </a:p>
          <a:p>
            <a:pPr marL="0" indent="0">
              <a:buNone/>
            </a:pPr>
            <a:r>
              <a:rPr lang="en-US" dirty="0"/>
              <a:t>    @Id</a:t>
            </a:r>
          </a:p>
          <a:p>
            <a:pPr marL="0" indent="0">
              <a:buNone/>
            </a:pPr>
            <a:r>
              <a:rPr lang="en-US" dirty="0"/>
              <a:t>    @GeneratedValue(strategy = </a:t>
            </a:r>
            <a:r>
              <a:rPr lang="en-US" dirty="0" err="1"/>
              <a:t>GenerationType.IDENTITY</a:t>
            </a:r>
            <a:r>
              <a:rPr lang="en-US" dirty="0"/>
              <a:t>)</a:t>
            </a:r>
          </a:p>
          <a:p>
            <a:pPr marL="0" indent="0">
              <a:buNone/>
            </a:pPr>
            <a:r>
              <a:rPr lang="en-US" dirty="0"/>
              <a:t>    @Column(name = "</a:t>
            </a:r>
            <a:r>
              <a:rPr lang="en-US" dirty="0" err="1"/>
              <a:t>student_id</a:t>
            </a:r>
            <a:r>
              <a:rPr lang="en-US" dirty="0"/>
              <a:t>")</a:t>
            </a:r>
          </a:p>
          <a:p>
            <a:pPr marL="0" indent="0">
              <a:buNone/>
            </a:pPr>
            <a:r>
              <a:rPr lang="en-US" dirty="0"/>
              <a:t>    private int id;</a:t>
            </a:r>
          </a:p>
          <a:p>
            <a:pPr marL="0" indent="0">
              <a:buNone/>
            </a:pPr>
            <a:r>
              <a:rPr lang="en-US" dirty="0"/>
              <a:t> </a:t>
            </a:r>
          </a:p>
          <a:p>
            <a:pPr marL="0" indent="0">
              <a:buNone/>
            </a:pPr>
            <a:r>
              <a:rPr lang="en-US" dirty="0"/>
              <a:t>    @Column(name = "</a:t>
            </a:r>
            <a:r>
              <a:rPr lang="en-US" dirty="0" err="1"/>
              <a:t>student_name</a:t>
            </a:r>
            <a:r>
              <a:rPr lang="en-US" dirty="0"/>
              <a:t>")</a:t>
            </a:r>
          </a:p>
          <a:p>
            <a:pPr marL="0" indent="0">
              <a:buNone/>
            </a:pPr>
            <a:r>
              <a:rPr lang="en-US" dirty="0"/>
              <a:t>    private String name;</a:t>
            </a:r>
          </a:p>
          <a:p>
            <a:pPr marL="0" indent="0">
              <a:buNone/>
            </a:pPr>
            <a:r>
              <a:rPr lang="en-US" dirty="0"/>
              <a:t> </a:t>
            </a:r>
          </a:p>
          <a:p>
            <a:pPr marL="0" indent="0">
              <a:buNone/>
            </a:pPr>
            <a:r>
              <a:rPr lang="en-US" dirty="0"/>
              <a:t>    @Column(name = "</a:t>
            </a:r>
            <a:r>
              <a:rPr lang="en-US" dirty="0" err="1"/>
              <a:t>student_age</a:t>
            </a:r>
            <a:r>
              <a:rPr lang="en-US" dirty="0"/>
              <a:t>")</a:t>
            </a:r>
          </a:p>
          <a:p>
            <a:pPr marL="0" indent="0">
              <a:buNone/>
            </a:pPr>
            <a:r>
              <a:rPr lang="en-US" dirty="0"/>
              <a:t>    private int age;</a:t>
            </a:r>
          </a:p>
          <a:p>
            <a:pPr marL="0" indent="0">
              <a:buNone/>
            </a:pPr>
            <a:r>
              <a:rPr lang="en-US" dirty="0"/>
              <a:t> </a:t>
            </a:r>
          </a:p>
          <a:p>
            <a:pPr marL="0" indent="0">
              <a:buNone/>
            </a:pPr>
            <a:r>
              <a:rPr lang="en-US" dirty="0"/>
              <a:t>    // Getters and Setters</a:t>
            </a:r>
          </a:p>
          <a:p>
            <a:pPr marL="0" indent="0">
              <a:buNone/>
            </a:pPr>
            <a:r>
              <a:rPr lang="en-US" dirty="0"/>
              <a:t>}</a:t>
            </a:r>
          </a:p>
          <a:p>
            <a:endParaRPr lang="en-US" dirty="0"/>
          </a:p>
        </p:txBody>
      </p:sp>
    </p:spTree>
    <p:extLst>
      <p:ext uri="{BB962C8B-B14F-4D97-AF65-F5344CB8AC3E}">
        <p14:creationId xmlns:p14="http://schemas.microsoft.com/office/powerpoint/2010/main" val="13175887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93987DE1-8400-B11F-6795-D5FDF8751A90}"/>
              </a:ext>
            </a:extLst>
          </p:cNvPr>
          <p:cNvGraphicFramePr>
            <a:graphicFrameLocks noGrp="1"/>
          </p:cNvGraphicFramePr>
          <p:nvPr>
            <p:ph idx="1"/>
            <p:extLst>
              <p:ext uri="{D42A27DB-BD31-4B8C-83A1-F6EECF244321}">
                <p14:modId xmlns:p14="http://schemas.microsoft.com/office/powerpoint/2010/main" val="996480468"/>
              </p:ext>
            </p:extLst>
          </p:nvPr>
        </p:nvGraphicFramePr>
        <p:xfrm>
          <a:off x="657226" y="495300"/>
          <a:ext cx="10629899" cy="5228680"/>
        </p:xfrm>
        <a:graphic>
          <a:graphicData uri="http://schemas.openxmlformats.org/drawingml/2006/table">
            <a:tbl>
              <a:tblPr firstRow="1" firstCol="1" bandRow="1">
                <a:tableStyleId>{5C22544A-7EE6-4342-B048-85BDC9FD1C3A}</a:tableStyleId>
              </a:tblPr>
              <a:tblGrid>
                <a:gridCol w="3250465">
                  <a:extLst>
                    <a:ext uri="{9D8B030D-6E8A-4147-A177-3AD203B41FA5}">
                      <a16:colId xmlns:a16="http://schemas.microsoft.com/office/drawing/2014/main" val="924408912"/>
                    </a:ext>
                  </a:extLst>
                </a:gridCol>
                <a:gridCol w="4304670">
                  <a:extLst>
                    <a:ext uri="{9D8B030D-6E8A-4147-A177-3AD203B41FA5}">
                      <a16:colId xmlns:a16="http://schemas.microsoft.com/office/drawing/2014/main" val="640066584"/>
                    </a:ext>
                  </a:extLst>
                </a:gridCol>
                <a:gridCol w="3074764">
                  <a:extLst>
                    <a:ext uri="{9D8B030D-6E8A-4147-A177-3AD203B41FA5}">
                      <a16:colId xmlns:a16="http://schemas.microsoft.com/office/drawing/2014/main" val="294473410"/>
                    </a:ext>
                  </a:extLst>
                </a:gridCol>
              </a:tblGrid>
              <a:tr h="487232">
                <a:tc>
                  <a:txBody>
                    <a:bodyPr/>
                    <a:lstStyle/>
                    <a:p>
                      <a:pPr>
                        <a:lnSpc>
                          <a:spcPct val="107000"/>
                        </a:lnSpc>
                        <a:spcAft>
                          <a:spcPts val="800"/>
                        </a:spcAft>
                        <a:buNone/>
                      </a:pPr>
                      <a:r>
                        <a:rPr lang="en-US" sz="2400" kern="100">
                          <a:effectLst/>
                        </a:rPr>
                        <a:t>Aspect</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12955" marR="12955" marT="0" marB="0"/>
                </a:tc>
                <a:tc>
                  <a:txBody>
                    <a:bodyPr/>
                    <a:lstStyle/>
                    <a:p>
                      <a:pPr>
                        <a:lnSpc>
                          <a:spcPct val="107000"/>
                        </a:lnSpc>
                        <a:spcAft>
                          <a:spcPts val="800"/>
                        </a:spcAft>
                        <a:buNone/>
                      </a:pPr>
                      <a:r>
                        <a:rPr lang="en-US" sz="2400" b="1" kern="100" dirty="0">
                          <a:effectLst/>
                        </a:rPr>
                        <a:t>.</a:t>
                      </a:r>
                      <a:r>
                        <a:rPr lang="en-US" sz="2400" b="1" kern="100" dirty="0" err="1">
                          <a:effectLst/>
                        </a:rPr>
                        <a:t>hbm</a:t>
                      </a:r>
                      <a:r>
                        <a:rPr lang="en-US" sz="2400" b="1" kern="100" dirty="0">
                          <a:effectLst/>
                        </a:rPr>
                        <a:t> Files</a:t>
                      </a:r>
                      <a:endParaRPr lang="en-US" sz="24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2955" marR="12955" marT="0" marB="0"/>
                </a:tc>
                <a:tc>
                  <a:txBody>
                    <a:bodyPr/>
                    <a:lstStyle/>
                    <a:p>
                      <a:pPr>
                        <a:lnSpc>
                          <a:spcPct val="107000"/>
                        </a:lnSpc>
                        <a:spcAft>
                          <a:spcPts val="800"/>
                        </a:spcAft>
                        <a:buNone/>
                      </a:pPr>
                      <a:r>
                        <a:rPr lang="en-US" sz="2400" b="1" kern="100" dirty="0">
                          <a:effectLst/>
                        </a:rPr>
                        <a:t>Annotations</a:t>
                      </a:r>
                      <a:endParaRPr lang="en-US" sz="24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2955" marR="12955" marT="0" marB="0"/>
                </a:tc>
                <a:extLst>
                  <a:ext uri="{0D108BD9-81ED-4DB2-BD59-A6C34878D82A}">
                    <a16:rowId xmlns:a16="http://schemas.microsoft.com/office/drawing/2014/main" val="3423611650"/>
                  </a:ext>
                </a:extLst>
              </a:tr>
              <a:tr h="880920">
                <a:tc>
                  <a:txBody>
                    <a:bodyPr/>
                    <a:lstStyle/>
                    <a:p>
                      <a:pPr>
                        <a:lnSpc>
                          <a:spcPct val="107000"/>
                        </a:lnSpc>
                        <a:spcAft>
                          <a:spcPts val="800"/>
                        </a:spcAft>
                        <a:buNone/>
                      </a:pPr>
                      <a:r>
                        <a:rPr lang="en-US" sz="2400" kern="100">
                          <a:effectLst/>
                        </a:rPr>
                        <a:t>Location</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12955" marR="12955" marT="0" marB="0"/>
                </a:tc>
                <a:tc>
                  <a:txBody>
                    <a:bodyPr/>
                    <a:lstStyle/>
                    <a:p>
                      <a:pPr>
                        <a:lnSpc>
                          <a:spcPct val="107000"/>
                        </a:lnSpc>
                        <a:spcAft>
                          <a:spcPts val="800"/>
                        </a:spcAft>
                        <a:buNone/>
                      </a:pPr>
                      <a:r>
                        <a:rPr lang="en-US" sz="2400" kern="100" dirty="0">
                          <a:effectLst/>
                        </a:rPr>
                        <a:t>Separate XML files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2955" marR="12955" marT="0" marB="0"/>
                </a:tc>
                <a:tc>
                  <a:txBody>
                    <a:bodyPr/>
                    <a:lstStyle/>
                    <a:p>
                      <a:pPr>
                        <a:lnSpc>
                          <a:spcPct val="107000"/>
                        </a:lnSpc>
                        <a:spcAft>
                          <a:spcPts val="800"/>
                        </a:spcAft>
                        <a:buNone/>
                      </a:pPr>
                      <a:r>
                        <a:rPr lang="en-US" sz="2400" kern="100">
                          <a:effectLst/>
                        </a:rPr>
                        <a:t>In the Java entity class</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12955" marR="12955" marT="0" marB="0"/>
                </a:tc>
                <a:extLst>
                  <a:ext uri="{0D108BD9-81ED-4DB2-BD59-A6C34878D82A}">
                    <a16:rowId xmlns:a16="http://schemas.microsoft.com/office/drawing/2014/main" val="1536265022"/>
                  </a:ext>
                </a:extLst>
              </a:tr>
              <a:tr h="748490">
                <a:tc>
                  <a:txBody>
                    <a:bodyPr/>
                    <a:lstStyle/>
                    <a:p>
                      <a:pPr>
                        <a:lnSpc>
                          <a:spcPct val="107000"/>
                        </a:lnSpc>
                        <a:spcAft>
                          <a:spcPts val="800"/>
                        </a:spcAft>
                        <a:buNone/>
                      </a:pPr>
                      <a:r>
                        <a:rPr lang="en-US" sz="2400" kern="100" dirty="0">
                          <a:effectLst/>
                        </a:rPr>
                        <a:t>Simplicity</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2955" marR="12955" marT="0" marB="0"/>
                </a:tc>
                <a:tc>
                  <a:txBody>
                    <a:bodyPr/>
                    <a:lstStyle/>
                    <a:p>
                      <a:pPr>
                        <a:lnSpc>
                          <a:spcPct val="107000"/>
                        </a:lnSpc>
                        <a:spcAft>
                          <a:spcPts val="800"/>
                        </a:spcAft>
                        <a:buNone/>
                      </a:pPr>
                      <a:r>
                        <a:rPr lang="en-US" sz="2400" kern="100">
                          <a:effectLst/>
                        </a:rPr>
                        <a:t>More verbose</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12955" marR="12955" marT="0" marB="0"/>
                </a:tc>
                <a:tc>
                  <a:txBody>
                    <a:bodyPr/>
                    <a:lstStyle/>
                    <a:p>
                      <a:pPr>
                        <a:lnSpc>
                          <a:spcPct val="107000"/>
                        </a:lnSpc>
                        <a:spcAft>
                          <a:spcPts val="800"/>
                        </a:spcAft>
                        <a:buNone/>
                      </a:pPr>
                      <a:r>
                        <a:rPr lang="en-US" sz="2400" kern="100">
                          <a:effectLst/>
                        </a:rPr>
                        <a:t>Cleaner and simpler</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12955" marR="12955" marT="0" marB="0"/>
                </a:tc>
                <a:extLst>
                  <a:ext uri="{0D108BD9-81ED-4DB2-BD59-A6C34878D82A}">
                    <a16:rowId xmlns:a16="http://schemas.microsoft.com/office/drawing/2014/main" val="2105067138"/>
                  </a:ext>
                </a:extLst>
              </a:tr>
              <a:tr h="997048">
                <a:tc>
                  <a:txBody>
                    <a:bodyPr/>
                    <a:lstStyle/>
                    <a:p>
                      <a:pPr>
                        <a:lnSpc>
                          <a:spcPct val="107000"/>
                        </a:lnSpc>
                        <a:spcAft>
                          <a:spcPts val="800"/>
                        </a:spcAft>
                        <a:buNone/>
                      </a:pPr>
                      <a:r>
                        <a:rPr lang="en-US" sz="2400" kern="100">
                          <a:effectLst/>
                        </a:rPr>
                        <a:t>Flexibility</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12955" marR="12955" marT="0" marB="0"/>
                </a:tc>
                <a:tc>
                  <a:txBody>
                    <a:bodyPr/>
                    <a:lstStyle/>
                    <a:p>
                      <a:pPr>
                        <a:lnSpc>
                          <a:spcPct val="107000"/>
                        </a:lnSpc>
                        <a:spcAft>
                          <a:spcPts val="800"/>
                        </a:spcAft>
                        <a:buNone/>
                      </a:pPr>
                      <a:r>
                        <a:rPr lang="en-US" sz="2400" kern="100">
                          <a:effectLst/>
                        </a:rPr>
                        <a:t>Better for legacy systems</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12955" marR="12955" marT="0" marB="0"/>
                </a:tc>
                <a:tc>
                  <a:txBody>
                    <a:bodyPr/>
                    <a:lstStyle/>
                    <a:p>
                      <a:pPr>
                        <a:lnSpc>
                          <a:spcPct val="107000"/>
                        </a:lnSpc>
                        <a:spcAft>
                          <a:spcPts val="800"/>
                        </a:spcAft>
                        <a:buNone/>
                      </a:pPr>
                      <a:r>
                        <a:rPr lang="en-US" sz="2400" kern="100" dirty="0">
                          <a:effectLst/>
                        </a:rPr>
                        <a:t>Tightly coupled with code</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2955" marR="12955" marT="0" marB="0"/>
                </a:tc>
                <a:extLst>
                  <a:ext uri="{0D108BD9-81ED-4DB2-BD59-A6C34878D82A}">
                    <a16:rowId xmlns:a16="http://schemas.microsoft.com/office/drawing/2014/main" val="3057107905"/>
                  </a:ext>
                </a:extLst>
              </a:tr>
              <a:tr h="1101639">
                <a:tc>
                  <a:txBody>
                    <a:bodyPr/>
                    <a:lstStyle/>
                    <a:p>
                      <a:pPr>
                        <a:lnSpc>
                          <a:spcPct val="107000"/>
                        </a:lnSpc>
                        <a:spcAft>
                          <a:spcPts val="800"/>
                        </a:spcAft>
                        <a:buNone/>
                      </a:pPr>
                      <a:r>
                        <a:rPr lang="en-US" sz="2400" kern="100">
                          <a:effectLst/>
                        </a:rPr>
                        <a:t>Performance</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12955" marR="12955" marT="0" marB="0"/>
                </a:tc>
                <a:tc>
                  <a:txBody>
                    <a:bodyPr/>
                    <a:lstStyle/>
                    <a:p>
                      <a:pPr>
                        <a:lnSpc>
                          <a:spcPct val="107000"/>
                        </a:lnSpc>
                        <a:spcAft>
                          <a:spcPts val="800"/>
                        </a:spcAft>
                        <a:buNone/>
                      </a:pPr>
                      <a:r>
                        <a:rPr lang="en-US" sz="2400" kern="100">
                          <a:effectLst/>
                        </a:rPr>
                        <a:t>Slightly slower (XML parsing)</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12955" marR="12955" marT="0" marB="0"/>
                </a:tc>
                <a:tc>
                  <a:txBody>
                    <a:bodyPr/>
                    <a:lstStyle/>
                    <a:p>
                      <a:pPr>
                        <a:lnSpc>
                          <a:spcPct val="107000"/>
                        </a:lnSpc>
                        <a:spcAft>
                          <a:spcPts val="800"/>
                        </a:spcAft>
                        <a:buNone/>
                      </a:pPr>
                      <a:r>
                        <a:rPr lang="en-US" sz="2400" kern="100">
                          <a:effectLst/>
                        </a:rPr>
                        <a:t>Faster (no XML parsing)</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12955" marR="12955" marT="0" marB="0"/>
                </a:tc>
                <a:extLst>
                  <a:ext uri="{0D108BD9-81ED-4DB2-BD59-A6C34878D82A}">
                    <a16:rowId xmlns:a16="http://schemas.microsoft.com/office/drawing/2014/main" val="1556769506"/>
                  </a:ext>
                </a:extLst>
              </a:tr>
              <a:tr h="1013351">
                <a:tc>
                  <a:txBody>
                    <a:bodyPr/>
                    <a:lstStyle/>
                    <a:p>
                      <a:pPr>
                        <a:lnSpc>
                          <a:spcPct val="107000"/>
                        </a:lnSpc>
                        <a:spcAft>
                          <a:spcPts val="800"/>
                        </a:spcAft>
                        <a:buNone/>
                      </a:pPr>
                      <a:r>
                        <a:rPr lang="en-US" sz="2400" kern="100">
                          <a:effectLst/>
                        </a:rPr>
                        <a:t>Portability</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12955" marR="12955" marT="0" marB="0"/>
                </a:tc>
                <a:tc>
                  <a:txBody>
                    <a:bodyPr/>
                    <a:lstStyle/>
                    <a:p>
                      <a:pPr>
                        <a:lnSpc>
                          <a:spcPct val="107000"/>
                        </a:lnSpc>
                        <a:spcAft>
                          <a:spcPts val="800"/>
                        </a:spcAft>
                        <a:buNone/>
                      </a:pPr>
                      <a:r>
                        <a:rPr lang="en-US" sz="2400" kern="100">
                          <a:effectLst/>
                        </a:rPr>
                        <a:t>Independent of source code</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12955" marR="12955" marT="0" marB="0"/>
                </a:tc>
                <a:tc>
                  <a:txBody>
                    <a:bodyPr/>
                    <a:lstStyle/>
                    <a:p>
                      <a:pPr>
                        <a:lnSpc>
                          <a:spcPct val="107000"/>
                        </a:lnSpc>
                        <a:spcAft>
                          <a:spcPts val="800"/>
                        </a:spcAft>
                        <a:buNone/>
                      </a:pPr>
                      <a:r>
                        <a:rPr lang="en-US" sz="2400" kern="100" dirty="0">
                          <a:effectLst/>
                        </a:rPr>
                        <a:t>Bound to the source code</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2955" marR="12955" marT="0" marB="0"/>
                </a:tc>
                <a:extLst>
                  <a:ext uri="{0D108BD9-81ED-4DB2-BD59-A6C34878D82A}">
                    <a16:rowId xmlns:a16="http://schemas.microsoft.com/office/drawing/2014/main" val="1793423969"/>
                  </a:ext>
                </a:extLst>
              </a:tr>
            </a:tbl>
          </a:graphicData>
        </a:graphic>
      </p:graphicFrame>
      <p:sp>
        <p:nvSpPr>
          <p:cNvPr id="5" name="Rectangle 1">
            <a:extLst>
              <a:ext uri="{FF2B5EF4-FFF2-40B4-BE49-F238E27FC236}">
                <a16:creationId xmlns:a16="http://schemas.microsoft.com/office/drawing/2014/main" id="{B1A211C5-DBC1-4537-918F-B104B5E08F41}"/>
              </a:ext>
            </a:extLst>
          </p:cNvPr>
          <p:cNvSpPr>
            <a:spLocks noChangeArrowheads="1"/>
          </p:cNvSpPr>
          <p:nvPr/>
        </p:nvSpPr>
        <p:spPr bwMode="auto">
          <a:xfrm>
            <a:off x="-49170193" y="97795"/>
            <a:ext cx="6136219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Summary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237721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A1994-4055-1CF1-ECB9-320C69BBCC8F}"/>
              </a:ext>
            </a:extLst>
          </p:cNvPr>
          <p:cNvSpPr>
            <a:spLocks noGrp="1"/>
          </p:cNvSpPr>
          <p:nvPr>
            <p:ph type="title"/>
          </p:nvPr>
        </p:nvSpPr>
        <p:spPr>
          <a:xfrm>
            <a:off x="838200" y="571500"/>
            <a:ext cx="10515600" cy="1119188"/>
          </a:xfrm>
        </p:spPr>
        <p:txBody>
          <a:bodyPr>
            <a:normAutofit/>
          </a:bodyPr>
          <a:lstStyle/>
          <a:p>
            <a:r>
              <a:rPr lang="en-US" sz="3600" b="1" dirty="0"/>
              <a:t>JPA - Introduction</a:t>
            </a:r>
            <a:br>
              <a:rPr lang="en-US" sz="3600" b="1" dirty="0"/>
            </a:br>
            <a:endParaRPr lang="en-US" sz="3600" b="1" dirty="0"/>
          </a:p>
        </p:txBody>
      </p:sp>
      <p:sp>
        <p:nvSpPr>
          <p:cNvPr id="3" name="Content Placeholder 2">
            <a:extLst>
              <a:ext uri="{FF2B5EF4-FFF2-40B4-BE49-F238E27FC236}">
                <a16:creationId xmlns:a16="http://schemas.microsoft.com/office/drawing/2014/main" id="{056B26B9-2ECB-EEBE-E0E4-D02546D1FFF4}"/>
              </a:ext>
            </a:extLst>
          </p:cNvPr>
          <p:cNvSpPr>
            <a:spLocks noGrp="1"/>
          </p:cNvSpPr>
          <p:nvPr>
            <p:ph idx="1"/>
          </p:nvPr>
        </p:nvSpPr>
        <p:spPr/>
        <p:txBody>
          <a:bodyPr>
            <a:normAutofit/>
          </a:bodyPr>
          <a:lstStyle/>
          <a:p>
            <a:pPr marL="0" indent="0" algn="just">
              <a:buNone/>
            </a:pPr>
            <a:r>
              <a:rPr lang="en-US" sz="3200" dirty="0"/>
              <a:t>JPA (Java Persistence API) is a Java specification that makes it easier to work with relational databases. It lets you map Java classes (entities) to database tables and manage data using simple APIs instead of writing complex SQL. </a:t>
            </a:r>
          </a:p>
          <a:p>
            <a:pPr marL="0" indent="0" algn="just">
              <a:buNone/>
            </a:pPr>
            <a:endParaRPr lang="en-US" sz="3200" dirty="0"/>
          </a:p>
          <a:p>
            <a:pPr marL="0" indent="0" algn="just">
              <a:buNone/>
            </a:pPr>
            <a:r>
              <a:rPr lang="en-US" sz="3200" dirty="0"/>
              <a:t>In short, JPA acts as a bridge between Java objects and database records, simplifying database operations in Java applications.</a:t>
            </a:r>
          </a:p>
        </p:txBody>
      </p:sp>
    </p:spTree>
    <p:extLst>
      <p:ext uri="{BB962C8B-B14F-4D97-AF65-F5344CB8AC3E}">
        <p14:creationId xmlns:p14="http://schemas.microsoft.com/office/powerpoint/2010/main" val="8501018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4D687-27A5-FA81-942C-1EF7F9CDA58F}"/>
              </a:ext>
            </a:extLst>
          </p:cNvPr>
          <p:cNvSpPr>
            <a:spLocks noGrp="1"/>
          </p:cNvSpPr>
          <p:nvPr>
            <p:ph type="title"/>
          </p:nvPr>
        </p:nvSpPr>
        <p:spPr/>
        <p:txBody>
          <a:bodyPr>
            <a:normAutofit/>
          </a:bodyPr>
          <a:lstStyle/>
          <a:p>
            <a:r>
              <a:rPr lang="en-US" sz="3600" b="1" dirty="0"/>
              <a:t>@GeneratedValue(strategy = </a:t>
            </a:r>
            <a:r>
              <a:rPr lang="en-US" sz="3600" b="1" dirty="0" err="1"/>
              <a:t>GenerationType</a:t>
            </a:r>
            <a:r>
              <a:rPr lang="en-US" sz="3600" b="1" dirty="0"/>
              <a:t>.&lt;?&gt;)</a:t>
            </a:r>
          </a:p>
        </p:txBody>
      </p:sp>
      <p:sp>
        <p:nvSpPr>
          <p:cNvPr id="3" name="Content Placeholder 2">
            <a:extLst>
              <a:ext uri="{FF2B5EF4-FFF2-40B4-BE49-F238E27FC236}">
                <a16:creationId xmlns:a16="http://schemas.microsoft.com/office/drawing/2014/main" id="{A6DDB9C3-8A85-71C6-C593-F4ED1CE2DA4F}"/>
              </a:ext>
            </a:extLst>
          </p:cNvPr>
          <p:cNvSpPr>
            <a:spLocks noGrp="1"/>
          </p:cNvSpPr>
          <p:nvPr>
            <p:ph idx="1"/>
          </p:nvPr>
        </p:nvSpPr>
        <p:spPr/>
        <p:txBody>
          <a:bodyPr>
            <a:normAutofit lnSpcReduction="10000"/>
          </a:bodyPr>
          <a:lstStyle/>
          <a:p>
            <a:pPr algn="just"/>
            <a:r>
              <a:rPr lang="en-US" dirty="0"/>
              <a:t>The annotation @GeneratedValue(strategy = </a:t>
            </a:r>
            <a:r>
              <a:rPr lang="en-US" dirty="0" err="1"/>
              <a:t>GenerationType</a:t>
            </a:r>
            <a:r>
              <a:rPr lang="en-US" dirty="0"/>
              <a:t>.&lt;?&gt;) is used in Java Persistence API (JPA) to specify how the primary key of an entity should be automatically generated.</a:t>
            </a:r>
          </a:p>
          <a:p>
            <a:pPr marL="0" indent="0" algn="just">
              <a:buNone/>
            </a:pPr>
            <a:endParaRPr lang="en-US" dirty="0"/>
          </a:p>
          <a:p>
            <a:pPr marL="0" indent="0" algn="just">
              <a:buNone/>
            </a:pPr>
            <a:r>
              <a:rPr lang="en-US" b="1" dirty="0"/>
              <a:t> Common Use Case</a:t>
            </a:r>
          </a:p>
          <a:p>
            <a:pPr marL="0" indent="0" algn="just">
              <a:buNone/>
            </a:pPr>
            <a:endParaRPr lang="en-US" b="1" dirty="0"/>
          </a:p>
          <a:p>
            <a:pPr algn="just"/>
            <a:r>
              <a:rPr lang="en-US" dirty="0"/>
              <a:t>Used with databases like </a:t>
            </a:r>
            <a:r>
              <a:rPr lang="en-US" b="1" dirty="0"/>
              <a:t>MySQL</a:t>
            </a:r>
            <a:r>
              <a:rPr lang="en-US" dirty="0"/>
              <a:t>, </a:t>
            </a:r>
            <a:r>
              <a:rPr lang="en-US" b="1" dirty="0"/>
              <a:t>PostgreSQL</a:t>
            </a:r>
            <a:r>
              <a:rPr lang="en-US" dirty="0"/>
              <a:t>, or </a:t>
            </a:r>
            <a:r>
              <a:rPr lang="en-US" b="1" dirty="0"/>
              <a:t>SQL Server</a:t>
            </a:r>
            <a:r>
              <a:rPr lang="en-US" dirty="0"/>
              <a:t>, which support auto-incrementing columns.</a:t>
            </a:r>
          </a:p>
          <a:p>
            <a:pPr algn="just"/>
            <a:r>
              <a:rPr lang="en-US" dirty="0"/>
              <a:t>JPA provides four main strategies for generating primary key values via the @GeneratedValue annotation. </a:t>
            </a:r>
          </a:p>
        </p:txBody>
      </p:sp>
    </p:spTree>
    <p:extLst>
      <p:ext uri="{BB962C8B-B14F-4D97-AF65-F5344CB8AC3E}">
        <p14:creationId xmlns:p14="http://schemas.microsoft.com/office/powerpoint/2010/main" val="38283834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E28EB-BB9F-6361-2EB8-EA49B4E90C7A}"/>
              </a:ext>
            </a:extLst>
          </p:cNvPr>
          <p:cNvSpPr>
            <a:spLocks noGrp="1"/>
          </p:cNvSpPr>
          <p:nvPr>
            <p:ph type="title"/>
          </p:nvPr>
        </p:nvSpPr>
        <p:spPr>
          <a:xfrm>
            <a:off x="361951" y="365125"/>
            <a:ext cx="10991849" cy="1325563"/>
          </a:xfrm>
        </p:spPr>
        <p:txBody>
          <a:bodyPr>
            <a:normAutofit/>
          </a:bodyPr>
          <a:lstStyle/>
          <a:p>
            <a:r>
              <a:rPr lang="en-US" sz="3600" dirty="0"/>
              <a:t>Here's a breakdown of each </a:t>
            </a:r>
            <a:r>
              <a:rPr lang="en-US" sz="3600" dirty="0" err="1"/>
              <a:t>GenerationType</a:t>
            </a:r>
            <a:r>
              <a:rPr lang="en-US" sz="3600" dirty="0"/>
              <a:t>:</a:t>
            </a:r>
            <a:br>
              <a:rPr lang="en-US" sz="3600" dirty="0"/>
            </a:br>
            <a:endParaRPr lang="en-US" sz="3600" dirty="0"/>
          </a:p>
        </p:txBody>
      </p:sp>
      <p:sp>
        <p:nvSpPr>
          <p:cNvPr id="3" name="Content Placeholder 2">
            <a:extLst>
              <a:ext uri="{FF2B5EF4-FFF2-40B4-BE49-F238E27FC236}">
                <a16:creationId xmlns:a16="http://schemas.microsoft.com/office/drawing/2014/main" id="{6D8C66CC-EF00-AAE4-D76E-C019C22745FB}"/>
              </a:ext>
            </a:extLst>
          </p:cNvPr>
          <p:cNvSpPr>
            <a:spLocks noGrp="1"/>
          </p:cNvSpPr>
          <p:nvPr>
            <p:ph idx="1"/>
          </p:nvPr>
        </p:nvSpPr>
        <p:spPr>
          <a:xfrm>
            <a:off x="361951" y="1876425"/>
            <a:ext cx="11896724" cy="4300538"/>
          </a:xfrm>
        </p:spPr>
        <p:txBody>
          <a:bodyPr>
            <a:normAutofit/>
          </a:bodyPr>
          <a:lstStyle/>
          <a:p>
            <a:r>
              <a:rPr lang="en-US" b="1" dirty="0" err="1"/>
              <a:t>GenerationType.IDENTITY</a:t>
            </a:r>
            <a:endParaRPr lang="en-US" b="1" dirty="0"/>
          </a:p>
          <a:p>
            <a:pPr marL="0" indent="0">
              <a:buNone/>
            </a:pPr>
            <a:r>
              <a:rPr lang="en-US" b="1" dirty="0"/>
              <a:t>	How it works</a:t>
            </a:r>
            <a:r>
              <a:rPr lang="en-US" dirty="0"/>
              <a:t>: Relies on the database's auto-increment feature.</a:t>
            </a:r>
          </a:p>
          <a:p>
            <a:pPr marL="0" indent="0">
              <a:buNone/>
            </a:pPr>
            <a:r>
              <a:rPr lang="en-US" b="1" dirty="0"/>
              <a:t>	Best for</a:t>
            </a:r>
            <a:r>
              <a:rPr lang="en-US" dirty="0"/>
              <a:t>: MySQL, SQL Server.</a:t>
            </a:r>
          </a:p>
          <a:p>
            <a:pPr marL="0" indent="0">
              <a:buNone/>
            </a:pPr>
            <a:endParaRPr lang="en-US" dirty="0"/>
          </a:p>
          <a:p>
            <a:r>
              <a:rPr lang="en-US" b="1" dirty="0" err="1"/>
              <a:t>GenerationType.SEQUENCE</a:t>
            </a:r>
            <a:endParaRPr lang="en-US" b="1" dirty="0"/>
          </a:p>
          <a:p>
            <a:pPr marL="0" indent="0">
              <a:buNone/>
            </a:pPr>
            <a:r>
              <a:rPr lang="en-US" b="1" dirty="0"/>
              <a:t>	How it works</a:t>
            </a:r>
            <a:r>
              <a:rPr lang="en-US" dirty="0"/>
              <a:t>: Uses a database sequence object to generate unique IDs.</a:t>
            </a:r>
          </a:p>
          <a:p>
            <a:pPr marL="0" indent="0">
              <a:buNone/>
            </a:pPr>
            <a:r>
              <a:rPr lang="en-US" b="1" dirty="0"/>
              <a:t>	Best for</a:t>
            </a:r>
            <a:r>
              <a:rPr lang="en-US" dirty="0"/>
              <a:t>: Oracle, PostgreSQL.</a:t>
            </a:r>
          </a:p>
          <a:p>
            <a:endParaRPr lang="en-US" dirty="0"/>
          </a:p>
        </p:txBody>
      </p:sp>
    </p:spTree>
    <p:extLst>
      <p:ext uri="{BB962C8B-B14F-4D97-AF65-F5344CB8AC3E}">
        <p14:creationId xmlns:p14="http://schemas.microsoft.com/office/powerpoint/2010/main" val="22214629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48FDF6-DD17-2115-4E60-A939CEB5374B}"/>
              </a:ext>
            </a:extLst>
          </p:cNvPr>
          <p:cNvSpPr>
            <a:spLocks noGrp="1"/>
          </p:cNvSpPr>
          <p:nvPr>
            <p:ph idx="1"/>
          </p:nvPr>
        </p:nvSpPr>
        <p:spPr>
          <a:xfrm>
            <a:off x="342899" y="628650"/>
            <a:ext cx="11572875" cy="6134100"/>
          </a:xfrm>
        </p:spPr>
        <p:txBody>
          <a:bodyPr>
            <a:normAutofit/>
          </a:bodyPr>
          <a:lstStyle/>
          <a:p>
            <a:r>
              <a:rPr lang="en-US" b="1" dirty="0" err="1"/>
              <a:t>GenerationType.TABLE</a:t>
            </a:r>
            <a:endParaRPr lang="en-US" b="1" dirty="0"/>
          </a:p>
          <a:p>
            <a:pPr marL="0" indent="0">
              <a:buNone/>
            </a:pPr>
            <a:r>
              <a:rPr lang="en-US" b="1" dirty="0"/>
              <a:t>	How it works</a:t>
            </a:r>
            <a:r>
              <a:rPr lang="en-US" dirty="0"/>
              <a:t>: Uses a separate table to maintain and generate primary </a:t>
            </a:r>
          </a:p>
          <a:p>
            <a:pPr marL="0" indent="0">
              <a:buNone/>
            </a:pPr>
            <a:r>
              <a:rPr lang="en-US" dirty="0"/>
              <a:t>	key values.</a:t>
            </a:r>
          </a:p>
          <a:p>
            <a:pPr marL="0" indent="0">
              <a:buNone/>
            </a:pPr>
            <a:r>
              <a:rPr lang="en-US" b="1" dirty="0"/>
              <a:t>	Best for</a:t>
            </a:r>
            <a:r>
              <a:rPr lang="en-US" dirty="0"/>
              <a:t>: Databases without native sequence or identity support.</a:t>
            </a:r>
          </a:p>
          <a:p>
            <a:pPr marL="0" indent="0">
              <a:buNone/>
            </a:pPr>
            <a:endParaRPr lang="en-US" dirty="0"/>
          </a:p>
          <a:p>
            <a:r>
              <a:rPr lang="en-US" b="1" dirty="0" err="1"/>
              <a:t>GenerationType.AUTO</a:t>
            </a:r>
            <a:endParaRPr lang="en-US" b="1" dirty="0"/>
          </a:p>
          <a:p>
            <a:pPr marL="0" indent="0">
              <a:buNone/>
            </a:pPr>
            <a:r>
              <a:rPr lang="en-US" b="1" dirty="0"/>
              <a:t>	How it works</a:t>
            </a:r>
            <a:r>
              <a:rPr lang="en-US" dirty="0"/>
              <a:t>: JPA chooses the most appropriate strategy based on the </a:t>
            </a:r>
          </a:p>
          <a:p>
            <a:pPr marL="0" indent="0">
              <a:buNone/>
            </a:pPr>
            <a:r>
              <a:rPr lang="en-US" dirty="0"/>
              <a:t>	database dialect.</a:t>
            </a:r>
          </a:p>
          <a:p>
            <a:pPr marL="0" indent="0">
              <a:buNone/>
            </a:pPr>
            <a:r>
              <a:rPr lang="en-US" b="1" dirty="0"/>
              <a:t>	Best for</a:t>
            </a:r>
            <a:r>
              <a:rPr lang="en-US" dirty="0"/>
              <a:t>: General use when you want JPA to decide.</a:t>
            </a:r>
          </a:p>
          <a:p>
            <a:endParaRPr lang="en-US" dirty="0"/>
          </a:p>
        </p:txBody>
      </p:sp>
    </p:spTree>
    <p:extLst>
      <p:ext uri="{BB962C8B-B14F-4D97-AF65-F5344CB8AC3E}">
        <p14:creationId xmlns:p14="http://schemas.microsoft.com/office/powerpoint/2010/main" val="3029449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FE67A-68A0-CC75-89B0-52CA05C80F10}"/>
              </a:ext>
            </a:extLst>
          </p:cNvPr>
          <p:cNvSpPr>
            <a:spLocks noGrp="1"/>
          </p:cNvSpPr>
          <p:nvPr>
            <p:ph type="title"/>
          </p:nvPr>
        </p:nvSpPr>
        <p:spPr/>
        <p:txBody>
          <a:bodyPr>
            <a:normAutofit/>
          </a:bodyPr>
          <a:lstStyle/>
          <a:p>
            <a:r>
              <a:rPr lang="en-US" sz="3600" b="1" dirty="0"/>
              <a:t>Key Features of JDBC:</a:t>
            </a:r>
            <a:br>
              <a:rPr lang="en-US" sz="3600" dirty="0"/>
            </a:br>
            <a:endParaRPr lang="en-US" sz="3600" dirty="0"/>
          </a:p>
        </p:txBody>
      </p:sp>
      <p:sp>
        <p:nvSpPr>
          <p:cNvPr id="3" name="Content Placeholder 2">
            <a:extLst>
              <a:ext uri="{FF2B5EF4-FFF2-40B4-BE49-F238E27FC236}">
                <a16:creationId xmlns:a16="http://schemas.microsoft.com/office/drawing/2014/main" id="{6E1C4CD0-4C26-1332-2603-5356D39D3A25}"/>
              </a:ext>
            </a:extLst>
          </p:cNvPr>
          <p:cNvSpPr>
            <a:spLocks noGrp="1"/>
          </p:cNvSpPr>
          <p:nvPr>
            <p:ph idx="1"/>
          </p:nvPr>
        </p:nvSpPr>
        <p:spPr>
          <a:xfrm>
            <a:off x="838200" y="1514764"/>
            <a:ext cx="10515600" cy="4662199"/>
          </a:xfrm>
        </p:spPr>
        <p:txBody>
          <a:bodyPr>
            <a:normAutofit/>
          </a:bodyPr>
          <a:lstStyle/>
          <a:p>
            <a:pPr lvl="0" algn="just"/>
            <a:r>
              <a:rPr lang="en-US" b="1" dirty="0"/>
              <a:t>Database Independence:</a:t>
            </a:r>
            <a:r>
              <a:rPr lang="en-US" dirty="0"/>
              <a:t> JDBC provides a uniform interface to interact with various databases (MySQL, Oracle, PostgreSQL, etc.).</a:t>
            </a:r>
          </a:p>
          <a:p>
            <a:pPr lvl="0" algn="just"/>
            <a:r>
              <a:rPr lang="en-US" b="1" dirty="0"/>
              <a:t>SQL Execution:</a:t>
            </a:r>
            <a:r>
              <a:rPr lang="en-US" dirty="0"/>
              <a:t> It enables developers to execute SQL queries and updates directly from Java programs.</a:t>
            </a:r>
          </a:p>
          <a:p>
            <a:pPr lvl="0" algn="just"/>
            <a:r>
              <a:rPr lang="en-US" b="1" dirty="0" err="1"/>
              <a:t>ResultSet</a:t>
            </a:r>
            <a:r>
              <a:rPr lang="en-US" b="1" dirty="0"/>
              <a:t> Handling:</a:t>
            </a:r>
            <a:r>
              <a:rPr lang="en-US" dirty="0"/>
              <a:t> JDBC allows reading and manipulating the results of SQL queries through the </a:t>
            </a:r>
            <a:r>
              <a:rPr lang="en-US" dirty="0" err="1"/>
              <a:t>ResultSet</a:t>
            </a:r>
            <a:r>
              <a:rPr lang="en-US" dirty="0"/>
              <a:t> object.</a:t>
            </a:r>
          </a:p>
          <a:p>
            <a:pPr lvl="0" algn="just"/>
            <a:r>
              <a:rPr lang="en-US" b="1" dirty="0"/>
              <a:t>Connection Management:</a:t>
            </a:r>
            <a:r>
              <a:rPr lang="en-US" dirty="0"/>
              <a:t> It provides mechanisms for establishing and managing database connections.</a:t>
            </a:r>
          </a:p>
          <a:p>
            <a:pPr lvl="0" algn="just"/>
            <a:r>
              <a:rPr lang="en-US" b="1" dirty="0"/>
              <a:t>Prepared Statements:</a:t>
            </a:r>
            <a:r>
              <a:rPr lang="en-US" dirty="0"/>
              <a:t> JDBC supports prepared statements to execute parameterized queries and improve performance.</a:t>
            </a:r>
          </a:p>
          <a:p>
            <a:pPr algn="just"/>
            <a:endParaRPr lang="en-US" dirty="0"/>
          </a:p>
        </p:txBody>
      </p:sp>
    </p:spTree>
    <p:extLst>
      <p:ext uri="{BB962C8B-B14F-4D97-AF65-F5344CB8AC3E}">
        <p14:creationId xmlns:p14="http://schemas.microsoft.com/office/powerpoint/2010/main" val="4195793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B29CF-2D80-1DBE-700D-29C5EA56D5B5}"/>
              </a:ext>
            </a:extLst>
          </p:cNvPr>
          <p:cNvSpPr>
            <a:spLocks noGrp="1"/>
          </p:cNvSpPr>
          <p:nvPr>
            <p:ph type="title"/>
          </p:nvPr>
        </p:nvSpPr>
        <p:spPr/>
        <p:txBody>
          <a:bodyPr>
            <a:normAutofit/>
          </a:bodyPr>
          <a:lstStyle/>
          <a:p>
            <a:r>
              <a:rPr lang="en-US" sz="3600" b="1" dirty="0"/>
              <a:t>Why JDBC?</a:t>
            </a:r>
            <a:br>
              <a:rPr lang="en-US" sz="3600" dirty="0"/>
            </a:br>
            <a:endParaRPr lang="en-US" sz="3600" dirty="0"/>
          </a:p>
        </p:txBody>
      </p:sp>
      <p:sp>
        <p:nvSpPr>
          <p:cNvPr id="3" name="Content Placeholder 2">
            <a:extLst>
              <a:ext uri="{FF2B5EF4-FFF2-40B4-BE49-F238E27FC236}">
                <a16:creationId xmlns:a16="http://schemas.microsoft.com/office/drawing/2014/main" id="{43DA7A5A-4F99-E287-4427-8211E457D511}"/>
              </a:ext>
            </a:extLst>
          </p:cNvPr>
          <p:cNvSpPr>
            <a:spLocks noGrp="1"/>
          </p:cNvSpPr>
          <p:nvPr>
            <p:ph idx="1"/>
          </p:nvPr>
        </p:nvSpPr>
        <p:spPr>
          <a:xfrm>
            <a:off x="838200" y="1136073"/>
            <a:ext cx="10515600" cy="5040890"/>
          </a:xfrm>
        </p:spPr>
        <p:txBody>
          <a:bodyPr>
            <a:normAutofit/>
          </a:bodyPr>
          <a:lstStyle/>
          <a:p>
            <a:pPr lvl="0" algn="just"/>
            <a:r>
              <a:rPr lang="en-US" b="1" dirty="0"/>
              <a:t>Database Communication:</a:t>
            </a:r>
            <a:r>
              <a:rPr lang="en-US" dirty="0"/>
              <a:t> JDBC acts as a bridge between Java applications and relational databases, enabling database operations.</a:t>
            </a:r>
          </a:p>
          <a:p>
            <a:pPr lvl="0" algn="just"/>
            <a:r>
              <a:rPr lang="en-US" b="1" dirty="0"/>
              <a:t>Direct SQL Execution:</a:t>
            </a:r>
            <a:r>
              <a:rPr lang="en-US" dirty="0"/>
              <a:t> Developers can write and execute SQL queries directly in Java programs.</a:t>
            </a:r>
          </a:p>
          <a:p>
            <a:pPr lvl="0" algn="just"/>
            <a:r>
              <a:rPr lang="en-US" b="1" dirty="0"/>
              <a:t>Standard API:</a:t>
            </a:r>
            <a:r>
              <a:rPr lang="en-US" dirty="0"/>
              <a:t> It provides a consistent API for accessing various databases, regardless of the database vendor.</a:t>
            </a:r>
          </a:p>
          <a:p>
            <a:pPr lvl="0" algn="just"/>
            <a:r>
              <a:rPr lang="en-US" b="1" dirty="0"/>
              <a:t>Core for Database Integration:</a:t>
            </a:r>
            <a:r>
              <a:rPr lang="en-US" dirty="0"/>
              <a:t> JDBC is the foundational technology for Java database integration and is used by advanced frameworks like Hibernate and JPA.</a:t>
            </a:r>
          </a:p>
          <a:p>
            <a:pPr lvl="0" algn="just"/>
            <a:r>
              <a:rPr lang="en-US" b="1" dirty="0"/>
              <a:t>Customization and Flexibility:</a:t>
            </a:r>
            <a:r>
              <a:rPr lang="en-US" dirty="0"/>
              <a:t> It allows developers to write custom SQL queries for complex database interactions.</a:t>
            </a:r>
          </a:p>
          <a:p>
            <a:pPr algn="just"/>
            <a:endParaRPr lang="en-US" dirty="0"/>
          </a:p>
        </p:txBody>
      </p:sp>
    </p:spTree>
    <p:extLst>
      <p:ext uri="{BB962C8B-B14F-4D97-AF65-F5344CB8AC3E}">
        <p14:creationId xmlns:p14="http://schemas.microsoft.com/office/powerpoint/2010/main" val="2759963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71ADF-B771-2DD2-A3B3-B301C2B2EB92}"/>
              </a:ext>
            </a:extLst>
          </p:cNvPr>
          <p:cNvSpPr>
            <a:spLocks noGrp="1"/>
          </p:cNvSpPr>
          <p:nvPr>
            <p:ph type="title"/>
          </p:nvPr>
        </p:nvSpPr>
        <p:spPr/>
        <p:txBody>
          <a:bodyPr>
            <a:normAutofit/>
          </a:bodyPr>
          <a:lstStyle/>
          <a:p>
            <a:r>
              <a:rPr lang="en-US" sz="3600" b="1" dirty="0"/>
              <a:t>Why Hibernate?</a:t>
            </a:r>
            <a:br>
              <a:rPr lang="en-US" sz="3600" dirty="0"/>
            </a:br>
            <a:endParaRPr lang="en-US" sz="3600" dirty="0"/>
          </a:p>
        </p:txBody>
      </p:sp>
      <p:sp>
        <p:nvSpPr>
          <p:cNvPr id="3" name="Content Placeholder 2">
            <a:extLst>
              <a:ext uri="{FF2B5EF4-FFF2-40B4-BE49-F238E27FC236}">
                <a16:creationId xmlns:a16="http://schemas.microsoft.com/office/drawing/2014/main" id="{894EB8A3-3CF0-0ACA-07F8-7CE5050370A3}"/>
              </a:ext>
            </a:extLst>
          </p:cNvPr>
          <p:cNvSpPr>
            <a:spLocks noGrp="1"/>
          </p:cNvSpPr>
          <p:nvPr>
            <p:ph idx="1"/>
          </p:nvPr>
        </p:nvSpPr>
        <p:spPr>
          <a:xfrm>
            <a:off x="838200" y="1265382"/>
            <a:ext cx="10515600" cy="4911581"/>
          </a:xfrm>
        </p:spPr>
        <p:txBody>
          <a:bodyPr>
            <a:normAutofit lnSpcReduction="10000"/>
          </a:bodyPr>
          <a:lstStyle/>
          <a:p>
            <a:pPr marL="0" indent="0" algn="just" fontAlgn="base">
              <a:buNone/>
            </a:pPr>
            <a:r>
              <a:rPr lang="en-US" dirty="0"/>
              <a:t>Hibernate is used to overcome the of limitations of JDBC like:</a:t>
            </a:r>
          </a:p>
          <a:p>
            <a:pPr algn="just"/>
            <a:r>
              <a:rPr lang="en-US" dirty="0"/>
              <a:t>If working with JDBC, changing of Database in middle of the project is very costly.</a:t>
            </a:r>
          </a:p>
          <a:p>
            <a:pPr algn="just"/>
            <a:r>
              <a:rPr lang="en-US" dirty="0"/>
              <a:t>JDBC code is not portable code across the multiple database software.</a:t>
            </a:r>
          </a:p>
          <a:p>
            <a:pPr algn="just"/>
            <a:r>
              <a:rPr lang="en-US" dirty="0"/>
              <a:t>In JDBC, Exception handling is mandatory. Here We can see that we are handling lots of Exception for connection.</a:t>
            </a:r>
          </a:p>
          <a:p>
            <a:pPr lvl="0" algn="just" fontAlgn="base"/>
            <a:r>
              <a:rPr lang="en-US" dirty="0"/>
              <a:t>JDBC code is dependent upon the Database software being used i.e. our persistence logic is dependent, because of using JDBC. Here we are inserting a record into Employee table but our query is Database software-dependent i.e. Here we are using MySQL. But if we change our Database then this query won’t work.</a:t>
            </a:r>
          </a:p>
          <a:p>
            <a:pPr algn="just"/>
            <a:endParaRPr lang="en-US" dirty="0"/>
          </a:p>
        </p:txBody>
      </p:sp>
    </p:spTree>
    <p:extLst>
      <p:ext uri="{BB962C8B-B14F-4D97-AF65-F5344CB8AC3E}">
        <p14:creationId xmlns:p14="http://schemas.microsoft.com/office/powerpoint/2010/main" val="2015855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61E0621-FF03-0EDE-0923-BC151F5F6951}"/>
              </a:ext>
            </a:extLst>
          </p:cNvPr>
          <p:cNvPicPr>
            <a:picLocks noGrp="1" noChangeAspect="1"/>
          </p:cNvPicPr>
          <p:nvPr>
            <p:ph idx="1"/>
          </p:nvPr>
        </p:nvPicPr>
        <p:blipFill>
          <a:blip r:embed="rId2"/>
          <a:stretch>
            <a:fillRect/>
          </a:stretch>
        </p:blipFill>
        <p:spPr>
          <a:xfrm>
            <a:off x="705845" y="480290"/>
            <a:ext cx="11163966" cy="6068292"/>
          </a:xfrm>
          <a:prstGeom prst="rect">
            <a:avLst/>
          </a:prstGeom>
        </p:spPr>
      </p:pic>
    </p:spTree>
    <p:extLst>
      <p:ext uri="{BB962C8B-B14F-4D97-AF65-F5344CB8AC3E}">
        <p14:creationId xmlns:p14="http://schemas.microsoft.com/office/powerpoint/2010/main" val="4241019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206CA9-7FCD-7094-DD14-26FD3D4D3E21}"/>
              </a:ext>
            </a:extLst>
          </p:cNvPr>
          <p:cNvSpPr>
            <a:spLocks noGrp="1"/>
          </p:cNvSpPr>
          <p:nvPr>
            <p:ph idx="1"/>
          </p:nvPr>
        </p:nvSpPr>
        <p:spPr/>
        <p:txBody>
          <a:bodyPr>
            <a:normAutofit/>
          </a:bodyPr>
          <a:lstStyle/>
          <a:p>
            <a:pPr algn="just"/>
            <a:r>
              <a:rPr lang="en-US" sz="3200" dirty="0"/>
              <a:t>While working with JDBC, There is no support Object-level relationship.</a:t>
            </a:r>
            <a:endParaRPr lang="en-US" sz="4000" dirty="0"/>
          </a:p>
          <a:p>
            <a:pPr algn="just"/>
            <a:r>
              <a:rPr lang="en-US" sz="3200" dirty="0"/>
              <a:t>To overcome the above problems we use ORM tool i.e. Hibernate framework. By using Hibernate we can avoid all the above problems and we can enjoy some additional set of functionalities.</a:t>
            </a:r>
          </a:p>
          <a:p>
            <a:pPr algn="just"/>
            <a:endParaRPr lang="en-US" sz="3600" dirty="0"/>
          </a:p>
        </p:txBody>
      </p:sp>
    </p:spTree>
    <p:extLst>
      <p:ext uri="{BB962C8B-B14F-4D97-AF65-F5344CB8AC3E}">
        <p14:creationId xmlns:p14="http://schemas.microsoft.com/office/powerpoint/2010/main" val="378926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09EE30-7F0D-C589-B14C-85DE1B829E59}"/>
              </a:ext>
            </a:extLst>
          </p:cNvPr>
          <p:cNvSpPr>
            <a:spLocks noGrp="1"/>
          </p:cNvSpPr>
          <p:nvPr>
            <p:ph idx="1"/>
          </p:nvPr>
        </p:nvSpPr>
        <p:spPr>
          <a:xfrm>
            <a:off x="838200" y="612648"/>
            <a:ext cx="10515600" cy="5564315"/>
          </a:xfrm>
        </p:spPr>
        <p:txBody>
          <a:bodyPr/>
          <a:lstStyle/>
          <a:p>
            <a:pPr marL="0" indent="0" algn="just">
              <a:buNone/>
            </a:pPr>
            <a:r>
              <a:rPr lang="en-US" sz="3600" b="1" dirty="0"/>
              <a:t>What is ORM?</a:t>
            </a:r>
            <a:endParaRPr lang="en-US" sz="3600" dirty="0"/>
          </a:p>
          <a:p>
            <a:pPr algn="just"/>
            <a:r>
              <a:rPr lang="en-US" dirty="0"/>
              <a:t>ORM refers to the Object-Relational Mapping. It is a programming technique for converting data between incompatible type systems like relational databases and object oriented programming languages like java.</a:t>
            </a:r>
          </a:p>
          <a:p>
            <a:pPr algn="just"/>
            <a:endParaRPr lang="en-US" dirty="0"/>
          </a:p>
          <a:p>
            <a:pPr marL="0" indent="0" algn="just">
              <a:buNone/>
            </a:pPr>
            <a:r>
              <a:rPr lang="en-US" sz="3600" b="1" dirty="0"/>
              <a:t>What is Hibernate?</a:t>
            </a:r>
            <a:endParaRPr lang="en-US" sz="3600" dirty="0"/>
          </a:p>
          <a:p>
            <a:pPr algn="just"/>
            <a:r>
              <a:rPr lang="en-US" dirty="0"/>
              <a:t>Hibernate is a Java-based Object-Relational Mapping (ORM) tool that simplifies database interactions by allowing developers to work with Java objects rather than SQL statements. Hibernate abstracts the complexities of JDBC and automates many database operations.</a:t>
            </a:r>
          </a:p>
          <a:p>
            <a:pPr algn="just"/>
            <a:endParaRPr lang="en-US" dirty="0"/>
          </a:p>
        </p:txBody>
      </p:sp>
    </p:spTree>
    <p:extLst>
      <p:ext uri="{BB962C8B-B14F-4D97-AF65-F5344CB8AC3E}">
        <p14:creationId xmlns:p14="http://schemas.microsoft.com/office/powerpoint/2010/main" val="9709974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TotalTime>
  <Words>3604</Words>
  <Application>Microsoft Office PowerPoint</Application>
  <PresentationFormat>Widescreen</PresentationFormat>
  <Paragraphs>373</Paragraphs>
  <Slides>38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Calibri Light</vt:lpstr>
      <vt:lpstr>Office Theme</vt:lpstr>
      <vt:lpstr>What is JDBC? </vt:lpstr>
      <vt:lpstr>Key Components of JDBC as an API:</vt:lpstr>
      <vt:lpstr>Key Difference: JDBC vs. REST APIs </vt:lpstr>
      <vt:lpstr>Key Features of JDBC: </vt:lpstr>
      <vt:lpstr>Why JDBC? </vt:lpstr>
      <vt:lpstr>Why Hibernate? </vt:lpstr>
      <vt:lpstr>PowerPoint Presentation</vt:lpstr>
      <vt:lpstr>PowerPoint Presentation</vt:lpstr>
      <vt:lpstr>PowerPoint Presentation</vt:lpstr>
      <vt:lpstr>Key Features of Hibernate: </vt:lpstr>
      <vt:lpstr>     JDBC vs Hibernate:       Conclusion: JDBC is the core API for database interactions in Java, providing flexibility and direct control over SQL operations. However, for complex, scalable, and maintainable applications, Hibernate is preferred due to its ORM capabilities, reduced development effort, and performance optimization features. Together, they cater to different needs and can complement each other in modern Java applications.   </vt:lpstr>
      <vt:lpstr>Position of Hibernate in the Technology Stack </vt:lpstr>
      <vt:lpstr>How Hibernate Integrates with Other Frameworks </vt:lpstr>
      <vt:lpstr>Visual Representation of Hibernate in the Stack </vt:lpstr>
      <vt:lpstr>Hibernate Architecture </vt:lpstr>
      <vt:lpstr>Key States of Objects in Hibernate </vt:lpstr>
      <vt:lpstr>PowerPoint Presentation</vt:lpstr>
      <vt:lpstr>PowerPoint Presentation</vt:lpstr>
      <vt:lpstr>More About Hibernate Architecture:  </vt:lpstr>
      <vt:lpstr>Configuration: </vt:lpstr>
      <vt:lpstr>PowerPoint Presentation</vt:lpstr>
      <vt:lpstr>SessionFactory: </vt:lpstr>
      <vt:lpstr>Session: </vt:lpstr>
      <vt:lpstr>Transaction: </vt:lpstr>
      <vt:lpstr>Query: </vt:lpstr>
      <vt:lpstr>Criteria: </vt:lpstr>
      <vt:lpstr>Entity:</vt:lpstr>
      <vt:lpstr>PowerPoint Presentation</vt:lpstr>
      <vt:lpstr>PowerPoint Presentation</vt:lpstr>
      <vt:lpstr>What’s the difference between .hbm and annotation in hibernate ? </vt:lpstr>
      <vt:lpstr>PowerPoint Presentation</vt:lpstr>
      <vt:lpstr>PowerPoint Presentation</vt:lpstr>
      <vt:lpstr>PowerPoint Presentation</vt:lpstr>
      <vt:lpstr>PowerPoint Presentation</vt:lpstr>
      <vt:lpstr>JPA - Introduction </vt:lpstr>
      <vt:lpstr>@GeneratedValue(strategy = GenerationType.&lt;?&gt;)</vt:lpstr>
      <vt:lpstr>Here's a breakdown of each GenerationType: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Gaurav Kothari</dc:creator>
  <cp:lastModifiedBy>Gaurav Kothari</cp:lastModifiedBy>
  <cp:revision>44</cp:revision>
  <dcterms:created xsi:type="dcterms:W3CDTF">2025-09-17T08:42:25Z</dcterms:created>
  <dcterms:modified xsi:type="dcterms:W3CDTF">2025-09-20T08:52:50Z</dcterms:modified>
</cp:coreProperties>
</file>