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70" r:id="rId4"/>
    <p:sldId id="269" r:id="rId5"/>
    <p:sldId id="271" r:id="rId6"/>
    <p:sldId id="272" r:id="rId7"/>
    <p:sldId id="273" r:id="rId8"/>
    <p:sldId id="274" r:id="rId9"/>
    <p:sldId id="276" r:id="rId10"/>
    <p:sldId id="275"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5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2931F5-B162-461E-8CB0-5B68460EE1AB}"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2931F5-B162-461E-8CB0-5B68460EE1AB}"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2931F5-B162-461E-8CB0-5B68460EE1AB}"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2931F5-B162-461E-8CB0-5B68460EE1AB}"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931F5-B162-461E-8CB0-5B68460EE1AB}"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2931F5-B162-461E-8CB0-5B68460EE1AB}" type="datetimeFigureOut">
              <a:rPr lang="en-US" smtClean="0"/>
              <a:pPr/>
              <a:t>13-Jul-21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2931F5-B162-461E-8CB0-5B68460EE1AB}" type="datetimeFigureOut">
              <a:rPr lang="en-US" smtClean="0"/>
              <a:pPr/>
              <a:t>13-Jul-21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2931F5-B162-461E-8CB0-5B68460EE1AB}" type="datetimeFigureOut">
              <a:rPr lang="en-US" smtClean="0"/>
              <a:pPr/>
              <a:t>13-Jul-21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931F5-B162-461E-8CB0-5B68460EE1AB}" type="datetimeFigureOut">
              <a:rPr lang="en-US" smtClean="0"/>
              <a:pPr/>
              <a:t>13-Jul-21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2931F5-B162-461E-8CB0-5B68460EE1AB}" type="datetimeFigureOut">
              <a:rPr lang="en-US" smtClean="0"/>
              <a:pPr/>
              <a:t>13-Jul-21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2931F5-B162-461E-8CB0-5B68460EE1AB}" type="datetimeFigureOut">
              <a:rPr lang="en-US" smtClean="0"/>
              <a:pPr/>
              <a:t>13-Jul-21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2A4C5-D080-4014-B6C8-0874A0631D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931F5-B162-461E-8CB0-5B68460EE1AB}" type="datetimeFigureOut">
              <a:rPr lang="en-US" smtClean="0"/>
              <a:pPr/>
              <a:t>13-Jul-21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2A4C5-D080-4014-B6C8-0874A0631D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Framework</a:t>
            </a:r>
            <a:endParaRPr lang="en-US" dirty="0"/>
          </a:p>
        </p:txBody>
      </p:sp>
      <p:sp>
        <p:nvSpPr>
          <p:cNvPr id="3" name="Content Placeholder 2"/>
          <p:cNvSpPr>
            <a:spLocks noGrp="1"/>
          </p:cNvSpPr>
          <p:nvPr>
            <p:ph idx="1"/>
          </p:nvPr>
        </p:nvSpPr>
        <p:spPr>
          <a:xfrm>
            <a:off x="533400" y="1371600"/>
            <a:ext cx="8229600" cy="5029200"/>
          </a:xfrm>
        </p:spPr>
        <p:txBody>
          <a:bodyPr>
            <a:noAutofit/>
          </a:bodyPr>
          <a:lstStyle/>
          <a:p>
            <a:pPr algn="just">
              <a:spcBef>
                <a:spcPts val="0"/>
              </a:spcBef>
            </a:pPr>
            <a:r>
              <a:rPr lang="en-US" sz="2000" dirty="0" smtClean="0"/>
              <a:t>“Collection” and “Collections” both are part of java collection framework, but both serve different purpose. </a:t>
            </a:r>
          </a:p>
          <a:p>
            <a:pPr algn="just">
              <a:spcBef>
                <a:spcPts val="0"/>
              </a:spcBef>
              <a:buNone/>
            </a:pPr>
            <a:endParaRPr lang="en-US" sz="2000" dirty="0" smtClean="0"/>
          </a:p>
          <a:p>
            <a:pPr algn="just">
              <a:spcBef>
                <a:spcPts val="0"/>
              </a:spcBef>
            </a:pPr>
            <a:r>
              <a:rPr lang="en-US" sz="2000" dirty="0" smtClean="0"/>
              <a:t>Collection is </a:t>
            </a:r>
            <a:r>
              <a:rPr lang="en-US" sz="2000" dirty="0" smtClean="0"/>
              <a:t>a </a:t>
            </a:r>
            <a:r>
              <a:rPr lang="en-US" sz="2000" dirty="0" smtClean="0"/>
              <a:t>interface of java </a:t>
            </a:r>
            <a:r>
              <a:rPr lang="en-US" sz="2000" smtClean="0"/>
              <a:t>collection </a:t>
            </a:r>
            <a:r>
              <a:rPr lang="en-US" sz="2000" smtClean="0"/>
              <a:t>framework. </a:t>
            </a:r>
            <a:r>
              <a:rPr lang="en-US" sz="2000" dirty="0" smtClean="0"/>
              <a:t>Whereas Collections is an utility class(also termed as helping class). </a:t>
            </a:r>
          </a:p>
          <a:p>
            <a:pPr algn="just">
              <a:spcBef>
                <a:spcPts val="0"/>
              </a:spcBef>
              <a:buNone/>
            </a:pPr>
            <a:endParaRPr lang="en-US" sz="2000" dirty="0" smtClean="0"/>
          </a:p>
          <a:p>
            <a:pPr algn="just">
              <a:spcBef>
                <a:spcPts val="0"/>
              </a:spcBef>
            </a:pPr>
            <a:r>
              <a:rPr lang="en-US" sz="2000" dirty="0" smtClean="0"/>
              <a:t>A Collection is a group of individual objects represented as a single unit.</a:t>
            </a:r>
          </a:p>
          <a:p>
            <a:pPr algn="just">
              <a:spcBef>
                <a:spcPts val="0"/>
              </a:spcBef>
              <a:buNone/>
            </a:pPr>
            <a:r>
              <a:rPr lang="en-US" sz="2000" dirty="0" smtClean="0"/>
              <a:t> </a:t>
            </a:r>
          </a:p>
          <a:p>
            <a:pPr algn="just">
              <a:spcBef>
                <a:spcPts val="0"/>
              </a:spcBef>
            </a:pPr>
            <a:r>
              <a:rPr lang="en-US" sz="2000" dirty="0" smtClean="0"/>
              <a:t>Java provides Collection Framework which defines several classes and interfaces to represent a group of objects as a single unit. Some types of collections allow duplicate elements, and others do not. Some are ordered and others are unordered.</a:t>
            </a:r>
          </a:p>
          <a:p>
            <a:pPr algn="just">
              <a:spcBef>
                <a:spcPts val="0"/>
              </a:spcBef>
              <a:buNone/>
            </a:pPr>
            <a:r>
              <a:rPr lang="en-US" sz="2000" dirty="0" smtClean="0"/>
              <a:t> </a:t>
            </a:r>
          </a:p>
          <a:p>
            <a:pPr algn="just">
              <a:spcBef>
                <a:spcPts val="0"/>
              </a:spcBef>
            </a:pPr>
            <a:r>
              <a:rPr lang="en-US" sz="2000" dirty="0" smtClean="0"/>
              <a:t>The Collection interface (</a:t>
            </a:r>
            <a:r>
              <a:rPr lang="en-US" sz="2000" dirty="0" err="1" smtClean="0"/>
              <a:t>java.util.Collection</a:t>
            </a:r>
            <a:r>
              <a:rPr lang="en-US" sz="2000" dirty="0" smtClean="0"/>
              <a:t>) and Map interface (</a:t>
            </a:r>
            <a:r>
              <a:rPr lang="en-US" sz="2000" dirty="0" err="1" smtClean="0"/>
              <a:t>java.util.Map</a:t>
            </a:r>
            <a:r>
              <a:rPr lang="en-US" sz="2000" dirty="0" smtClean="0"/>
              <a:t>) are the two main “root” interfaces of Java collection classes.</a:t>
            </a:r>
          </a:p>
          <a:p>
            <a:pPr algn="just">
              <a:spcBef>
                <a:spcPts val="0"/>
              </a:spcBef>
            </a:pP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bodyPr>
          <a:lstStyle/>
          <a:p>
            <a:r>
              <a:rPr lang="en-US" dirty="0" err="1" smtClean="0"/>
              <a:t>ArrayList</a:t>
            </a:r>
            <a:r>
              <a:rPr lang="en-US" dirty="0" smtClean="0"/>
              <a:t> </a:t>
            </a:r>
            <a:r>
              <a:rPr lang="en-US" dirty="0" err="1" smtClean="0"/>
              <a:t>vs</a:t>
            </a:r>
            <a:r>
              <a:rPr lang="en-US" dirty="0" smtClean="0"/>
              <a:t> </a:t>
            </a:r>
            <a:r>
              <a:rPr lang="en-US" dirty="0" err="1" smtClean="0"/>
              <a:t>LinkedList</a:t>
            </a:r>
            <a:endParaRPr lang="en-US" dirty="0"/>
          </a:p>
        </p:txBody>
      </p:sp>
      <p:sp>
        <p:nvSpPr>
          <p:cNvPr id="3" name="Content Placeholder 2"/>
          <p:cNvSpPr>
            <a:spLocks noGrp="1"/>
          </p:cNvSpPr>
          <p:nvPr>
            <p:ph idx="1"/>
          </p:nvPr>
        </p:nvSpPr>
        <p:spPr>
          <a:xfrm>
            <a:off x="457200" y="990600"/>
            <a:ext cx="8229600" cy="5715000"/>
          </a:xfrm>
        </p:spPr>
        <p:txBody>
          <a:bodyPr>
            <a:normAutofit fontScale="70000" lnSpcReduction="20000"/>
          </a:bodyPr>
          <a:lstStyle/>
          <a:p>
            <a:pPr algn="just">
              <a:buNone/>
            </a:pPr>
            <a:r>
              <a:rPr lang="en-US" dirty="0" smtClean="0"/>
              <a:t>1) </a:t>
            </a:r>
            <a:r>
              <a:rPr lang="en-US" dirty="0" err="1" smtClean="0"/>
              <a:t>ArrayList</a:t>
            </a:r>
            <a:r>
              <a:rPr lang="en-US" dirty="0" smtClean="0"/>
              <a:t> internally uses a dynamic array to store the elements.</a:t>
            </a:r>
          </a:p>
          <a:p>
            <a:pPr algn="just">
              <a:buNone/>
            </a:pPr>
            <a:r>
              <a:rPr lang="en-US" dirty="0" smtClean="0"/>
              <a:t>     </a:t>
            </a:r>
            <a:r>
              <a:rPr lang="en-US" dirty="0" err="1" smtClean="0"/>
              <a:t>LinkedList</a:t>
            </a:r>
            <a:r>
              <a:rPr lang="en-US" dirty="0" smtClean="0"/>
              <a:t> internally uses a doubly linked list to store the elements.</a:t>
            </a:r>
          </a:p>
          <a:p>
            <a:pPr algn="just">
              <a:buNone/>
            </a:pPr>
            <a:endParaRPr lang="en-US" dirty="0" smtClean="0"/>
          </a:p>
          <a:p>
            <a:pPr algn="just">
              <a:buNone/>
            </a:pPr>
            <a:r>
              <a:rPr lang="en-US" dirty="0" smtClean="0"/>
              <a:t>2) Manipulation with </a:t>
            </a:r>
            <a:r>
              <a:rPr lang="en-US" dirty="0" err="1" smtClean="0"/>
              <a:t>ArrayList</a:t>
            </a:r>
            <a:r>
              <a:rPr lang="en-US" dirty="0" smtClean="0"/>
              <a:t> is slow because it internally uses an array. If any element is removed from the array, all the bits are shifted in memory.</a:t>
            </a:r>
          </a:p>
          <a:p>
            <a:pPr algn="just">
              <a:buNone/>
            </a:pPr>
            <a:r>
              <a:rPr lang="en-US" dirty="0" smtClean="0"/>
              <a:t>     Manipulation with </a:t>
            </a:r>
            <a:r>
              <a:rPr lang="en-US" dirty="0" err="1" smtClean="0"/>
              <a:t>LinkedList</a:t>
            </a:r>
            <a:r>
              <a:rPr lang="en-US" dirty="0" smtClean="0"/>
              <a:t> is faster than </a:t>
            </a:r>
            <a:r>
              <a:rPr lang="en-US" dirty="0" err="1" smtClean="0"/>
              <a:t>ArrayList</a:t>
            </a:r>
            <a:r>
              <a:rPr lang="en-US" dirty="0" smtClean="0"/>
              <a:t> because it uses a doubly linked list, so no bit shifting is required in memory.</a:t>
            </a:r>
          </a:p>
          <a:p>
            <a:pPr algn="just">
              <a:buNone/>
            </a:pPr>
            <a:endParaRPr lang="en-US" dirty="0" smtClean="0"/>
          </a:p>
          <a:p>
            <a:pPr algn="just">
              <a:buNone/>
            </a:pPr>
            <a:r>
              <a:rPr lang="en-US" dirty="0" smtClean="0"/>
              <a:t>3) An </a:t>
            </a:r>
            <a:r>
              <a:rPr lang="en-US" dirty="0" err="1" smtClean="0"/>
              <a:t>ArrayList</a:t>
            </a:r>
            <a:r>
              <a:rPr lang="en-US" dirty="0" smtClean="0"/>
              <a:t> class can act as a list only because it implements List only.</a:t>
            </a:r>
          </a:p>
          <a:p>
            <a:pPr algn="just">
              <a:buNone/>
            </a:pPr>
            <a:r>
              <a:rPr lang="en-US" dirty="0" smtClean="0"/>
              <a:t>    </a:t>
            </a:r>
            <a:r>
              <a:rPr lang="en-US" dirty="0" err="1" smtClean="0"/>
              <a:t>LinkedList</a:t>
            </a:r>
            <a:r>
              <a:rPr lang="en-US" dirty="0" smtClean="0"/>
              <a:t> class can act as a list and queue both because it implements List and </a:t>
            </a:r>
            <a:r>
              <a:rPr lang="en-US" dirty="0" err="1" smtClean="0"/>
              <a:t>Deque</a:t>
            </a:r>
            <a:r>
              <a:rPr lang="en-US" dirty="0" smtClean="0"/>
              <a:t> interfaces.</a:t>
            </a:r>
          </a:p>
          <a:p>
            <a:pPr algn="just">
              <a:buNone/>
            </a:pPr>
            <a:endParaRPr lang="en-US" dirty="0" smtClean="0"/>
          </a:p>
          <a:p>
            <a:pPr algn="just">
              <a:buNone/>
            </a:pPr>
            <a:r>
              <a:rPr lang="en-US" dirty="0" smtClean="0"/>
              <a:t>4) </a:t>
            </a:r>
            <a:r>
              <a:rPr lang="en-US" dirty="0" err="1" smtClean="0"/>
              <a:t>ArrayList</a:t>
            </a:r>
            <a:r>
              <a:rPr lang="en-US" dirty="0" smtClean="0"/>
              <a:t> is better for storing and accessing data.</a:t>
            </a:r>
          </a:p>
          <a:p>
            <a:pPr algn="just">
              <a:buNone/>
            </a:pPr>
            <a:r>
              <a:rPr lang="en-US" dirty="0" smtClean="0"/>
              <a:t>     </a:t>
            </a:r>
            <a:r>
              <a:rPr lang="en-US" dirty="0" err="1" smtClean="0"/>
              <a:t>LinkedList</a:t>
            </a:r>
            <a:r>
              <a:rPr lang="en-US" dirty="0" smtClean="0"/>
              <a:t> is better for manipulating data.</a:t>
            </a:r>
          </a:p>
          <a:p>
            <a:pPr algn="just">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ARRAYLIST AND VECTOR</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lgn="just">
              <a:buNone/>
            </a:pPr>
            <a:endParaRPr lang="en-US" dirty="0" smtClean="0"/>
          </a:p>
          <a:p>
            <a:pPr lvl="0" algn="just"/>
            <a:r>
              <a:rPr lang="en-US" dirty="0" err="1" smtClean="0"/>
              <a:t>ArrayList</a:t>
            </a:r>
            <a:r>
              <a:rPr lang="en-US" dirty="0" smtClean="0"/>
              <a:t> and Vector both implements List interface and maintains insertion order. Vector is similar to </a:t>
            </a:r>
            <a:r>
              <a:rPr lang="en-US" dirty="0" err="1" smtClean="0"/>
              <a:t>ArrayList</a:t>
            </a:r>
            <a:r>
              <a:rPr lang="en-US" dirty="0" smtClean="0"/>
              <a:t> which represents a dynamic array.</a:t>
            </a:r>
          </a:p>
          <a:p>
            <a:pPr algn="just">
              <a:buNone/>
            </a:pPr>
            <a:endParaRPr lang="en-US" dirty="0" smtClean="0"/>
          </a:p>
          <a:p>
            <a:pPr lvl="0" algn="just"/>
            <a:r>
              <a:rPr lang="en-US" dirty="0" smtClean="0"/>
              <a:t>There are some differences between Vector and </a:t>
            </a:r>
            <a:r>
              <a:rPr lang="en-US" dirty="0" err="1" smtClean="0"/>
              <a:t>ArrayList</a:t>
            </a:r>
            <a:r>
              <a:rPr lang="en-US" dirty="0" smtClean="0"/>
              <a:t>.</a:t>
            </a:r>
          </a:p>
          <a:p>
            <a:r>
              <a:rPr lang="en-US" dirty="0" smtClean="0"/>
              <a:t>Vector is a legacy class whereas </a:t>
            </a:r>
            <a:r>
              <a:rPr lang="en-US" dirty="0" err="1" smtClean="0"/>
              <a:t>ArrayList</a:t>
            </a:r>
            <a:r>
              <a:rPr lang="en-US" dirty="0" smtClean="0"/>
              <a:t> is not a legacy </a:t>
            </a:r>
            <a:r>
              <a:rPr lang="en-US" dirty="0" err="1" smtClean="0"/>
              <a:t>class,It</a:t>
            </a:r>
            <a:r>
              <a:rPr lang="en-US" dirty="0" smtClean="0"/>
              <a:t> is introduced in JDK 1.2.</a:t>
            </a:r>
          </a:p>
          <a:p>
            <a:pPr lvl="0" algn="just"/>
            <a:endParaRPr lang="en-US" dirty="0" smtClean="0"/>
          </a:p>
          <a:p>
            <a:pPr lvl="0" algn="just"/>
            <a:r>
              <a:rPr lang="en-US" dirty="0" smtClean="0"/>
              <a:t>Vector is synchronized and it contains many legacy methods that are not part of the Collections Framework whereas  </a:t>
            </a:r>
            <a:r>
              <a:rPr lang="en-US" dirty="0" err="1" smtClean="0"/>
              <a:t>ArrayList</a:t>
            </a:r>
            <a:r>
              <a:rPr lang="en-US" dirty="0" smtClean="0"/>
              <a:t> is non synchronized.</a:t>
            </a:r>
          </a:p>
          <a:p>
            <a:pPr algn="just">
              <a:buNone/>
            </a:pPr>
            <a:r>
              <a:rPr lang="en-US" dirty="0" smtClean="0"/>
              <a:t> </a:t>
            </a:r>
          </a:p>
          <a:p>
            <a:pPr algn="just">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85000" lnSpcReduction="10000"/>
          </a:bodyPr>
          <a:lstStyle/>
          <a:p>
            <a:pPr lvl="0" algn="just"/>
            <a:r>
              <a:rPr lang="en-US" dirty="0" smtClean="0"/>
              <a:t>With the release of JDK 5, Vector also implements </a:t>
            </a:r>
            <a:r>
              <a:rPr lang="en-US" dirty="0" err="1" smtClean="0"/>
              <a:t>Iterable</a:t>
            </a:r>
            <a:r>
              <a:rPr lang="en-US" dirty="0" smtClean="0"/>
              <a:t>. This means that Vector is fully compatible with collections, and a Vector can have its contents iterated by the for-each loop.</a:t>
            </a:r>
          </a:p>
          <a:p>
            <a:pPr algn="just"/>
            <a:endParaRPr lang="en-US" dirty="0" smtClean="0"/>
          </a:p>
          <a:p>
            <a:pPr algn="just"/>
            <a:r>
              <a:rPr lang="en-US" dirty="0" err="1" smtClean="0"/>
              <a:t>ArrayList</a:t>
            </a:r>
            <a:r>
              <a:rPr lang="en-US" dirty="0" smtClean="0"/>
              <a:t> is fast because it is non-synchronized whereas Vector is slow because it is synchronized.</a:t>
            </a:r>
          </a:p>
          <a:p>
            <a:pPr algn="just"/>
            <a:endParaRPr lang="en-US" dirty="0" smtClean="0"/>
          </a:p>
          <a:p>
            <a:pPr algn="just"/>
            <a:r>
              <a:rPr lang="en-US" dirty="0" smtClean="0"/>
              <a:t> </a:t>
            </a:r>
            <a:r>
              <a:rPr lang="en-US" dirty="0" err="1" smtClean="0"/>
              <a:t>ArrayList</a:t>
            </a:r>
            <a:r>
              <a:rPr lang="en-US" dirty="0" smtClean="0"/>
              <a:t> uses the </a:t>
            </a:r>
            <a:r>
              <a:rPr lang="en-US" dirty="0" err="1" smtClean="0"/>
              <a:t>Iteratorinterface</a:t>
            </a:r>
            <a:r>
              <a:rPr lang="en-US" dirty="0" smtClean="0"/>
              <a:t> to traverse the elements whereas Vector can use the </a:t>
            </a:r>
            <a:r>
              <a:rPr lang="en-US" dirty="0" err="1" smtClean="0"/>
              <a:t>Iterator</a:t>
            </a:r>
            <a:r>
              <a:rPr lang="en-US" dirty="0" smtClean="0"/>
              <a:t> interface or Enumeration interface to traverse the elements.</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STACK CLASS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Stack class extends Vector.</a:t>
            </a:r>
          </a:p>
          <a:p>
            <a:pPr lvl="0"/>
            <a:r>
              <a:rPr lang="en-US" dirty="0" smtClean="0"/>
              <a:t>It follows last-in, first-out principle for the stack elements.</a:t>
            </a:r>
          </a:p>
          <a:p>
            <a:pPr lvl="0"/>
            <a:r>
              <a:rPr lang="en-US" dirty="0" smtClean="0"/>
              <a:t>If you want to put an object on the top of the stack, call push() method.</a:t>
            </a:r>
          </a:p>
          <a:p>
            <a:pPr lvl="0"/>
            <a:r>
              <a:rPr lang="en-US" dirty="0" smtClean="0"/>
              <a:t>If you want to remove and return the top element, call pop() method.</a:t>
            </a:r>
          </a:p>
          <a:p>
            <a:pPr lvl="0"/>
            <a:r>
              <a:rPr lang="en-US" dirty="0" smtClean="0"/>
              <a:t>An </a:t>
            </a:r>
            <a:r>
              <a:rPr lang="en-US" dirty="0" err="1" smtClean="0"/>
              <a:t>EmptyStackException</a:t>
            </a:r>
            <a:r>
              <a:rPr lang="en-US" dirty="0" smtClean="0"/>
              <a:t> is thrown if you call pop() method when the invoking stack is empty.</a:t>
            </a:r>
          </a:p>
          <a:p>
            <a:pPr lvl="0"/>
            <a:r>
              <a:rPr lang="en-US" dirty="0" smtClean="0"/>
              <a:t>You can use peek() method to return, but not remove, the top object.</a:t>
            </a:r>
          </a:p>
          <a:p>
            <a:pPr lvl="0"/>
            <a:r>
              <a:rPr lang="en-US" dirty="0" smtClean="0"/>
              <a:t>The empty() method returns true if nothing is on the stack.</a:t>
            </a:r>
          </a:p>
          <a:p>
            <a:pPr lvl="0"/>
            <a:r>
              <a:rPr lang="en-US" dirty="0" smtClean="0"/>
              <a:t>The search() method determines whether an object exists on the stack and returns the number of pops that are required to bring it to the top of the stack.</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Interface</a:t>
            </a:r>
            <a:endParaRPr lang="en-US" dirty="0"/>
          </a:p>
        </p:txBody>
      </p:sp>
      <p:sp>
        <p:nvSpPr>
          <p:cNvPr id="3" name="Content Placeholder 2"/>
          <p:cNvSpPr>
            <a:spLocks noGrp="1"/>
          </p:cNvSpPr>
          <p:nvPr>
            <p:ph idx="1"/>
          </p:nvPr>
        </p:nvSpPr>
        <p:spPr/>
        <p:txBody>
          <a:bodyPr/>
          <a:lstStyle/>
          <a:p>
            <a:pPr algn="just"/>
            <a:r>
              <a:rPr lang="en-US" b="1" dirty="0" smtClean="0"/>
              <a:t>Set</a:t>
            </a:r>
            <a:r>
              <a:rPr lang="en-US" dirty="0" smtClean="0"/>
              <a:t> -a collection that cannot contain duplicate elements.</a:t>
            </a:r>
          </a:p>
          <a:p>
            <a:pPr algn="just"/>
            <a:r>
              <a:rPr lang="en-US" dirty="0" smtClean="0"/>
              <a:t>Note : A list can contain duplicate elements whereas Set contains unique elements only.</a:t>
            </a:r>
          </a:p>
          <a:p>
            <a:pPr algn="just"/>
            <a:r>
              <a:rPr lang="en-US" dirty="0" smtClean="0"/>
              <a:t>Set interface includes :</a:t>
            </a:r>
          </a:p>
          <a:p>
            <a:pPr marL="914400" lvl="1" indent="-514350" algn="just">
              <a:buFont typeface="+mj-lt"/>
              <a:buAutoNum type="arabicPeriod"/>
            </a:pPr>
            <a:r>
              <a:rPr lang="en-US" dirty="0" err="1" smtClean="0"/>
              <a:t>HashSet</a:t>
            </a:r>
            <a:r>
              <a:rPr lang="en-US" dirty="0" smtClean="0"/>
              <a:t> Class</a:t>
            </a:r>
          </a:p>
          <a:p>
            <a:pPr marL="914400" lvl="1" indent="-514350" algn="just">
              <a:buFont typeface="+mj-lt"/>
              <a:buAutoNum type="arabicPeriod"/>
            </a:pPr>
            <a:r>
              <a:rPr lang="en-US" dirty="0" err="1" smtClean="0"/>
              <a:t>LinkedHashSet</a:t>
            </a:r>
            <a:r>
              <a:rPr lang="en-US" dirty="0" smtClean="0"/>
              <a:t> Class</a:t>
            </a:r>
          </a:p>
          <a:p>
            <a:pPr marL="914400" lvl="1" indent="-514350" algn="just">
              <a:buFont typeface="+mj-lt"/>
              <a:buAutoNum type="arabicPeriod"/>
            </a:pPr>
            <a:r>
              <a:rPr lang="en-US" dirty="0" err="1" smtClean="0"/>
              <a:t>TreeSet</a:t>
            </a:r>
            <a:r>
              <a:rPr lang="en-US" dirty="0" smtClean="0"/>
              <a:t> Class</a:t>
            </a:r>
          </a:p>
          <a:p>
            <a:pPr algn="just">
              <a:buNone/>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HashSet</a:t>
            </a:r>
            <a:r>
              <a:rPr lang="en-US" dirty="0" smtClean="0"/>
              <a:t> class</a:t>
            </a:r>
            <a:endParaRPr lang="en-US" dirty="0"/>
          </a:p>
        </p:txBody>
      </p:sp>
      <p:sp>
        <p:nvSpPr>
          <p:cNvPr id="3" name="Content Placeholder 2"/>
          <p:cNvSpPr>
            <a:spLocks noGrp="1"/>
          </p:cNvSpPr>
          <p:nvPr>
            <p:ph idx="1"/>
          </p:nvPr>
        </p:nvSpPr>
        <p:spPr/>
        <p:txBody>
          <a:bodyPr>
            <a:normAutofit fontScale="92500" lnSpcReduction="20000"/>
          </a:bodyPr>
          <a:lstStyle/>
          <a:p>
            <a:pPr lvl="0" algn="just"/>
            <a:r>
              <a:rPr lang="en-US" dirty="0" err="1" smtClean="0"/>
              <a:t>HashSet</a:t>
            </a:r>
            <a:r>
              <a:rPr lang="en-US" dirty="0" smtClean="0"/>
              <a:t> stores the elements by using a mechanism called hashing(Hashing in data structure is an efficient technique to perform the search).</a:t>
            </a:r>
          </a:p>
          <a:p>
            <a:pPr lvl="0" algn="just"/>
            <a:r>
              <a:rPr lang="en-US" dirty="0" err="1" smtClean="0"/>
              <a:t>HashSet</a:t>
            </a:r>
            <a:r>
              <a:rPr lang="en-US" dirty="0" smtClean="0"/>
              <a:t> contains unique elements only.</a:t>
            </a:r>
          </a:p>
          <a:p>
            <a:pPr lvl="0" algn="just"/>
            <a:r>
              <a:rPr lang="en-US" dirty="0" err="1" smtClean="0"/>
              <a:t>HashSet</a:t>
            </a:r>
            <a:r>
              <a:rPr lang="en-US" dirty="0" smtClean="0"/>
              <a:t> allows null value.</a:t>
            </a:r>
          </a:p>
          <a:p>
            <a:pPr lvl="0" algn="just"/>
            <a:r>
              <a:rPr lang="en-US" dirty="0" err="1" smtClean="0"/>
              <a:t>HashSet</a:t>
            </a:r>
            <a:r>
              <a:rPr lang="en-US" dirty="0" smtClean="0"/>
              <a:t> class is non synchronized.</a:t>
            </a:r>
          </a:p>
          <a:p>
            <a:pPr lvl="0" algn="just"/>
            <a:r>
              <a:rPr lang="en-US" dirty="0" err="1" smtClean="0"/>
              <a:t>HashSet</a:t>
            </a:r>
            <a:r>
              <a:rPr lang="en-US" dirty="0" smtClean="0"/>
              <a:t> doesn't maintain the insertion order. Here, elements are inserted on the basis of their </a:t>
            </a:r>
            <a:r>
              <a:rPr lang="en-US" dirty="0" err="1" smtClean="0"/>
              <a:t>hashcode</a:t>
            </a:r>
            <a:r>
              <a:rPr lang="en-US"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LinkedHashSet</a:t>
            </a:r>
            <a:r>
              <a:rPr lang="en-US" dirty="0" smtClean="0"/>
              <a:t> class</a:t>
            </a:r>
            <a:endParaRPr lang="en-US" dirty="0"/>
          </a:p>
        </p:txBody>
      </p:sp>
      <p:sp>
        <p:nvSpPr>
          <p:cNvPr id="3" name="Content Placeholder 2"/>
          <p:cNvSpPr>
            <a:spLocks noGrp="1"/>
          </p:cNvSpPr>
          <p:nvPr>
            <p:ph idx="1"/>
          </p:nvPr>
        </p:nvSpPr>
        <p:spPr/>
        <p:txBody>
          <a:bodyPr>
            <a:normAutofit/>
          </a:bodyPr>
          <a:lstStyle/>
          <a:p>
            <a:pPr lvl="0" algn="just"/>
            <a:r>
              <a:rPr lang="en-US" dirty="0" smtClean="0"/>
              <a:t>Java </a:t>
            </a:r>
            <a:r>
              <a:rPr lang="en-US" dirty="0" err="1" smtClean="0"/>
              <a:t>LinkedHashSet</a:t>
            </a:r>
            <a:r>
              <a:rPr lang="en-US" dirty="0" smtClean="0"/>
              <a:t> class contains unique elements only like </a:t>
            </a:r>
            <a:r>
              <a:rPr lang="en-US" dirty="0" err="1" smtClean="0"/>
              <a:t>HashSet</a:t>
            </a:r>
            <a:r>
              <a:rPr lang="en-US" dirty="0" smtClean="0"/>
              <a:t>.</a:t>
            </a:r>
          </a:p>
          <a:p>
            <a:pPr lvl="0" algn="just"/>
            <a:r>
              <a:rPr lang="en-US" dirty="0" smtClean="0"/>
              <a:t>Java </a:t>
            </a:r>
            <a:r>
              <a:rPr lang="en-US" dirty="0" err="1" smtClean="0"/>
              <a:t>LinkedHashSet</a:t>
            </a:r>
            <a:r>
              <a:rPr lang="en-US" dirty="0" smtClean="0"/>
              <a:t> class provides all optional set operation and permits null elements.</a:t>
            </a:r>
          </a:p>
          <a:p>
            <a:pPr lvl="0" algn="just"/>
            <a:r>
              <a:rPr lang="en-US" dirty="0" smtClean="0"/>
              <a:t>Java </a:t>
            </a:r>
            <a:r>
              <a:rPr lang="en-US" dirty="0" err="1" smtClean="0"/>
              <a:t>LinkedHashSet</a:t>
            </a:r>
            <a:r>
              <a:rPr lang="en-US" dirty="0" smtClean="0"/>
              <a:t> class is non synchronized.</a:t>
            </a:r>
          </a:p>
          <a:p>
            <a:pPr lvl="0" algn="just"/>
            <a:r>
              <a:rPr lang="en-US" dirty="0" smtClean="0"/>
              <a:t>Java </a:t>
            </a:r>
            <a:r>
              <a:rPr lang="en-US" dirty="0" err="1" smtClean="0"/>
              <a:t>LinkedHashSet</a:t>
            </a:r>
            <a:r>
              <a:rPr lang="en-US" dirty="0" smtClean="0"/>
              <a:t> class maintains insertion order.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TreeSet</a:t>
            </a:r>
            <a:r>
              <a:rPr lang="en-US" dirty="0" smtClean="0"/>
              <a:t> class</a:t>
            </a:r>
            <a:endParaRPr lang="en-US" dirty="0"/>
          </a:p>
        </p:txBody>
      </p:sp>
      <p:sp>
        <p:nvSpPr>
          <p:cNvPr id="3" name="Content Placeholder 2"/>
          <p:cNvSpPr>
            <a:spLocks noGrp="1"/>
          </p:cNvSpPr>
          <p:nvPr>
            <p:ph idx="1"/>
          </p:nvPr>
        </p:nvSpPr>
        <p:spPr/>
        <p:txBody>
          <a:bodyPr/>
          <a:lstStyle/>
          <a:p>
            <a:pPr lvl="0"/>
            <a:r>
              <a:rPr lang="en-US" dirty="0" smtClean="0"/>
              <a:t>Java </a:t>
            </a:r>
            <a:r>
              <a:rPr lang="en-US" dirty="0" err="1" smtClean="0"/>
              <a:t>TreeSet</a:t>
            </a:r>
            <a:r>
              <a:rPr lang="en-US" dirty="0" smtClean="0"/>
              <a:t> class contains unique elements only like </a:t>
            </a:r>
            <a:r>
              <a:rPr lang="en-US" dirty="0" err="1" smtClean="0"/>
              <a:t>HashSet</a:t>
            </a:r>
            <a:r>
              <a:rPr lang="en-US" dirty="0" smtClean="0"/>
              <a:t>.</a:t>
            </a:r>
          </a:p>
          <a:p>
            <a:pPr lvl="0"/>
            <a:r>
              <a:rPr lang="en-US" dirty="0" smtClean="0"/>
              <a:t>Java </a:t>
            </a:r>
            <a:r>
              <a:rPr lang="en-US" dirty="0" err="1" smtClean="0"/>
              <a:t>TreeSet</a:t>
            </a:r>
            <a:r>
              <a:rPr lang="en-US" dirty="0" smtClean="0"/>
              <a:t> class doesn't allow null element.</a:t>
            </a:r>
          </a:p>
          <a:p>
            <a:pPr lvl="0"/>
            <a:r>
              <a:rPr lang="en-US" dirty="0" smtClean="0"/>
              <a:t>Java </a:t>
            </a:r>
            <a:r>
              <a:rPr lang="en-US" dirty="0" err="1" smtClean="0"/>
              <a:t>TreeSet</a:t>
            </a:r>
            <a:r>
              <a:rPr lang="en-US" dirty="0" smtClean="0"/>
              <a:t> class is non synchronized.</a:t>
            </a:r>
          </a:p>
          <a:p>
            <a:pPr lvl="0"/>
            <a:r>
              <a:rPr lang="en-US" dirty="0" smtClean="0"/>
              <a:t>Java </a:t>
            </a:r>
            <a:r>
              <a:rPr lang="en-US" dirty="0" err="1" smtClean="0"/>
              <a:t>TreeSet</a:t>
            </a:r>
            <a:r>
              <a:rPr lang="en-US" dirty="0" smtClean="0"/>
              <a:t> class maintains ascending order.</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QUEUE INTERFACE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Java Queue interface orders the element in FIFO(First In First Out) manner. In FIFO, first element is removed first and last element is removed at last.</a:t>
            </a:r>
          </a:p>
          <a:p>
            <a:pPr algn="just"/>
            <a:r>
              <a:rPr lang="en-US" dirty="0" smtClean="0"/>
              <a:t>Some Methods : </a:t>
            </a:r>
          </a:p>
          <a:p>
            <a:pPr marL="514350" indent="-514350" algn="just">
              <a:buFont typeface="+mj-lt"/>
              <a:buAutoNum type="arabicPeriod"/>
            </a:pPr>
            <a:r>
              <a:rPr lang="en-US" dirty="0" err="1" smtClean="0"/>
              <a:t>boolean</a:t>
            </a:r>
            <a:r>
              <a:rPr lang="en-US" dirty="0" smtClean="0"/>
              <a:t> offer(object) : It is used to insert the specified element into this queue.</a:t>
            </a:r>
          </a:p>
          <a:p>
            <a:pPr marL="514350" indent="-514350" algn="just">
              <a:buFont typeface="+mj-lt"/>
              <a:buAutoNum type="arabicPeriod"/>
            </a:pPr>
            <a:r>
              <a:rPr lang="en-US" dirty="0" smtClean="0"/>
              <a:t>Object remove() : It is used to retrieves and removes the head of this queue.</a:t>
            </a:r>
          </a:p>
          <a:p>
            <a:pPr algn="just">
              <a:buNone/>
            </a:pPr>
            <a:endParaRPr lang="en-US" dirty="0" smtClean="0"/>
          </a:p>
          <a:p>
            <a:pPr algn="just"/>
            <a:endParaRPr lang="en-US" dirty="0" smtClean="0"/>
          </a:p>
          <a:p>
            <a:pPr algn="just"/>
            <a:endParaRPr lang="en-US"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marL="514350" indent="-514350" algn="just">
              <a:buNone/>
            </a:pPr>
            <a:r>
              <a:rPr lang="en-US" dirty="0" smtClean="0"/>
              <a:t>3. Object poll() : It is used to retrieves and removes the head of this queue, or returns null if this queue is empty.</a:t>
            </a:r>
          </a:p>
          <a:p>
            <a:pPr marL="514350" indent="-514350" algn="just">
              <a:buNone/>
            </a:pPr>
            <a:r>
              <a:rPr lang="en-US" dirty="0" smtClean="0"/>
              <a:t>4. Object element() : It is used to retrieves, but does not remove, the head of this queue.</a:t>
            </a:r>
          </a:p>
          <a:p>
            <a:pPr marL="514350" indent="-514350" algn="just">
              <a:buNone/>
            </a:pPr>
            <a:r>
              <a:rPr lang="en-US" smtClean="0"/>
              <a:t>5. Object </a:t>
            </a:r>
            <a:r>
              <a:rPr lang="en-US" dirty="0" smtClean="0"/>
              <a:t>peek() : It is used to retrieves, but does not remove, the head of this queue, or returns null if this queue is empty.</a:t>
            </a:r>
          </a:p>
          <a:p>
            <a:pPr marL="514350" indent="-514350" algn="just">
              <a:buFont typeface="+mj-lt"/>
              <a:buAutoNum type="arabicPeriod"/>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ava-collection-hierarchy.png"/>
          <p:cNvPicPr>
            <a:picLocks noGrp="1" noChangeAspect="1"/>
          </p:cNvPicPr>
          <p:nvPr>
            <p:ph idx="1"/>
          </p:nvPr>
        </p:nvPicPr>
        <p:blipFill>
          <a:blip r:embed="rId2"/>
          <a:stretch>
            <a:fillRect/>
          </a:stretch>
        </p:blipFill>
        <p:spPr>
          <a:xfrm>
            <a:off x="685800" y="228600"/>
            <a:ext cx="7679151" cy="6429265"/>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MAP INTERFACE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 map contains values on the basis of key, i.e. key and value pair. Each key and value pair is known as an entry. A Map contains unique keys.</a:t>
            </a:r>
          </a:p>
          <a:p>
            <a:pPr algn="just"/>
            <a:r>
              <a:rPr lang="en-US" dirty="0" smtClean="0"/>
              <a:t>A Map is useful if you have to search, update or delete elements on the basis of a key.</a:t>
            </a:r>
          </a:p>
          <a:p>
            <a:pPr algn="just"/>
            <a:r>
              <a:rPr lang="en-US" dirty="0" smtClean="0"/>
              <a:t>A Map doesn't allow duplicate keys, but you can have duplicate values. </a:t>
            </a:r>
            <a:r>
              <a:rPr lang="en-US" dirty="0" err="1" smtClean="0"/>
              <a:t>HashMap</a:t>
            </a:r>
            <a:r>
              <a:rPr lang="en-US" dirty="0" smtClean="0"/>
              <a:t> and </a:t>
            </a:r>
            <a:r>
              <a:rPr lang="en-US" dirty="0" err="1" smtClean="0"/>
              <a:t>LinkedHashMap</a:t>
            </a:r>
            <a:r>
              <a:rPr lang="en-US" dirty="0" smtClean="0"/>
              <a:t> allow null key and values, but </a:t>
            </a:r>
            <a:r>
              <a:rPr lang="en-US" dirty="0" err="1" smtClean="0"/>
              <a:t>TreeMap</a:t>
            </a:r>
            <a:r>
              <a:rPr lang="en-US" dirty="0" smtClean="0"/>
              <a:t> doesn't allow any null key.</a:t>
            </a:r>
          </a:p>
          <a:p>
            <a:pPr algn="just"/>
            <a:r>
              <a:rPr lang="en-US" dirty="0" smtClean="0"/>
              <a:t>A Map can't be traversed, so you need to convert it into Set using </a:t>
            </a:r>
            <a:r>
              <a:rPr lang="en-US" i="1" dirty="0" err="1" smtClean="0"/>
              <a:t>keySet</a:t>
            </a:r>
            <a:r>
              <a:rPr lang="en-US" i="1" dirty="0" smtClean="0"/>
              <a:t>()</a:t>
            </a:r>
            <a:r>
              <a:rPr lang="en-US" dirty="0" smtClean="0"/>
              <a:t> or </a:t>
            </a:r>
            <a:r>
              <a:rPr lang="en-US" i="1" dirty="0" err="1" smtClean="0"/>
              <a:t>entrySet</a:t>
            </a:r>
            <a:r>
              <a:rPr lang="en-US" i="1" dirty="0" smtClean="0"/>
              <a:t>()</a:t>
            </a:r>
            <a:r>
              <a:rPr lang="en-US" smtClean="0"/>
              <a:t> method.</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HashMap</a:t>
            </a:r>
            <a:r>
              <a:rPr lang="en-US" dirty="0" smtClean="0"/>
              <a:t> Class</a:t>
            </a:r>
            <a:endParaRPr lang="en-US" dirty="0"/>
          </a:p>
        </p:txBody>
      </p:sp>
      <p:sp>
        <p:nvSpPr>
          <p:cNvPr id="3" name="Content Placeholder 2"/>
          <p:cNvSpPr>
            <a:spLocks noGrp="1"/>
          </p:cNvSpPr>
          <p:nvPr>
            <p:ph idx="1"/>
          </p:nvPr>
        </p:nvSpPr>
        <p:spPr/>
        <p:txBody>
          <a:bodyPr/>
          <a:lstStyle/>
          <a:p>
            <a:pPr lvl="0"/>
            <a:r>
              <a:rPr lang="en-US" dirty="0" smtClean="0"/>
              <a:t>Java </a:t>
            </a:r>
            <a:r>
              <a:rPr lang="en-US" dirty="0" err="1" smtClean="0"/>
              <a:t>HashMap</a:t>
            </a:r>
            <a:r>
              <a:rPr lang="en-US" dirty="0" smtClean="0"/>
              <a:t> class contains values based on the key.</a:t>
            </a:r>
          </a:p>
          <a:p>
            <a:pPr lvl="0"/>
            <a:r>
              <a:rPr lang="en-US" dirty="0" smtClean="0"/>
              <a:t>Java </a:t>
            </a:r>
            <a:r>
              <a:rPr lang="en-US" dirty="0" err="1" smtClean="0"/>
              <a:t>HashMap</a:t>
            </a:r>
            <a:r>
              <a:rPr lang="en-US" dirty="0" smtClean="0"/>
              <a:t> class contains only unique keys.</a:t>
            </a:r>
          </a:p>
          <a:p>
            <a:pPr lvl="0"/>
            <a:r>
              <a:rPr lang="en-US" dirty="0" smtClean="0"/>
              <a:t>Java </a:t>
            </a:r>
            <a:r>
              <a:rPr lang="en-US" dirty="0" err="1" smtClean="0"/>
              <a:t>HashMap</a:t>
            </a:r>
            <a:r>
              <a:rPr lang="en-US" dirty="0" smtClean="0"/>
              <a:t> class may have one null key and multiple null values.</a:t>
            </a:r>
          </a:p>
          <a:p>
            <a:pPr lvl="0"/>
            <a:r>
              <a:rPr lang="en-US" dirty="0" smtClean="0"/>
              <a:t>Java </a:t>
            </a:r>
            <a:r>
              <a:rPr lang="en-US" dirty="0" err="1" smtClean="0"/>
              <a:t>HashMap</a:t>
            </a:r>
            <a:r>
              <a:rPr lang="en-US" dirty="0" smtClean="0"/>
              <a:t> class is non synchronized.</a:t>
            </a:r>
          </a:p>
          <a:p>
            <a:pPr lvl="0"/>
            <a:r>
              <a:rPr lang="en-US" dirty="0" smtClean="0"/>
              <a:t>Java </a:t>
            </a:r>
            <a:r>
              <a:rPr lang="en-US" dirty="0" err="1" smtClean="0"/>
              <a:t>HashMap</a:t>
            </a:r>
            <a:r>
              <a:rPr lang="en-US" dirty="0" smtClean="0"/>
              <a:t> class maintains no order.</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LinkedHashMap</a:t>
            </a:r>
            <a:r>
              <a:rPr lang="en-US" dirty="0" smtClean="0"/>
              <a:t> class</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Java </a:t>
            </a:r>
            <a:r>
              <a:rPr lang="en-US" dirty="0" err="1" smtClean="0"/>
              <a:t>LinkedHashMap</a:t>
            </a:r>
            <a:r>
              <a:rPr lang="en-US" dirty="0" smtClean="0"/>
              <a:t> contains values based on the key.</a:t>
            </a:r>
          </a:p>
          <a:p>
            <a:pPr lvl="0"/>
            <a:r>
              <a:rPr lang="en-US" dirty="0" smtClean="0"/>
              <a:t>Java </a:t>
            </a:r>
            <a:r>
              <a:rPr lang="en-US" dirty="0" err="1" smtClean="0"/>
              <a:t>LinkedHashMap</a:t>
            </a:r>
            <a:r>
              <a:rPr lang="en-US" dirty="0" smtClean="0"/>
              <a:t> contains unique elements.</a:t>
            </a:r>
          </a:p>
          <a:p>
            <a:pPr lvl="0"/>
            <a:r>
              <a:rPr lang="en-US" dirty="0" smtClean="0"/>
              <a:t>Java </a:t>
            </a:r>
            <a:r>
              <a:rPr lang="en-US" dirty="0" err="1" smtClean="0"/>
              <a:t>LinkedHashMap</a:t>
            </a:r>
            <a:r>
              <a:rPr lang="en-US" dirty="0" smtClean="0"/>
              <a:t> may have one null key and multiple null values.</a:t>
            </a:r>
          </a:p>
          <a:p>
            <a:pPr lvl="0"/>
            <a:r>
              <a:rPr lang="en-US" dirty="0" smtClean="0"/>
              <a:t>Java </a:t>
            </a:r>
            <a:r>
              <a:rPr lang="en-US" dirty="0" err="1" smtClean="0"/>
              <a:t>LinkedHashMap</a:t>
            </a:r>
            <a:r>
              <a:rPr lang="en-US" dirty="0" smtClean="0"/>
              <a:t> is non synchronized.</a:t>
            </a:r>
          </a:p>
          <a:p>
            <a:pPr lvl="0"/>
            <a:r>
              <a:rPr lang="en-US" dirty="0" smtClean="0"/>
              <a:t>Java </a:t>
            </a:r>
            <a:r>
              <a:rPr lang="en-US" dirty="0" err="1" smtClean="0"/>
              <a:t>LinkedHashMap</a:t>
            </a:r>
            <a:r>
              <a:rPr lang="en-US" dirty="0" smtClean="0"/>
              <a:t> maintains insertion order.</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TreeMap</a:t>
            </a:r>
            <a:r>
              <a:rPr lang="en-US" dirty="0" smtClean="0"/>
              <a:t> class</a:t>
            </a:r>
            <a:endParaRPr lang="en-US" dirty="0"/>
          </a:p>
        </p:txBody>
      </p:sp>
      <p:sp>
        <p:nvSpPr>
          <p:cNvPr id="3" name="Content Placeholder 2"/>
          <p:cNvSpPr>
            <a:spLocks noGrp="1"/>
          </p:cNvSpPr>
          <p:nvPr>
            <p:ph idx="1"/>
          </p:nvPr>
        </p:nvSpPr>
        <p:spPr/>
        <p:txBody>
          <a:bodyPr/>
          <a:lstStyle/>
          <a:p>
            <a:pPr lvl="0"/>
            <a:r>
              <a:rPr lang="en-US" dirty="0" smtClean="0"/>
              <a:t>Java </a:t>
            </a:r>
            <a:r>
              <a:rPr lang="en-US" dirty="0" err="1" smtClean="0"/>
              <a:t>TreeMap</a:t>
            </a:r>
            <a:r>
              <a:rPr lang="en-US" dirty="0" smtClean="0"/>
              <a:t> contains values based on the key. </a:t>
            </a:r>
          </a:p>
          <a:p>
            <a:pPr lvl="0"/>
            <a:r>
              <a:rPr lang="en-US" dirty="0" smtClean="0"/>
              <a:t>Java </a:t>
            </a:r>
            <a:r>
              <a:rPr lang="en-US" dirty="0" err="1" smtClean="0"/>
              <a:t>TreeMap</a:t>
            </a:r>
            <a:r>
              <a:rPr lang="en-US" dirty="0" smtClean="0"/>
              <a:t> contains only unique elements.</a:t>
            </a:r>
          </a:p>
          <a:p>
            <a:pPr lvl="0"/>
            <a:r>
              <a:rPr lang="en-US" dirty="0" smtClean="0"/>
              <a:t>Java </a:t>
            </a:r>
            <a:r>
              <a:rPr lang="en-US" dirty="0" err="1" smtClean="0"/>
              <a:t>TreeMap</a:t>
            </a:r>
            <a:r>
              <a:rPr lang="en-US" dirty="0" smtClean="0"/>
              <a:t> cannot have a null key but can have multiple null values.</a:t>
            </a:r>
          </a:p>
          <a:p>
            <a:pPr lvl="0"/>
            <a:r>
              <a:rPr lang="en-US" dirty="0" smtClean="0"/>
              <a:t>Java </a:t>
            </a:r>
            <a:r>
              <a:rPr lang="en-US" dirty="0" err="1" smtClean="0"/>
              <a:t>TreeMap</a:t>
            </a:r>
            <a:r>
              <a:rPr lang="en-US" dirty="0" smtClean="0"/>
              <a:t> is non synchronized.</a:t>
            </a:r>
          </a:p>
          <a:p>
            <a:pPr lvl="0"/>
            <a:r>
              <a:rPr lang="en-US" dirty="0" smtClean="0"/>
              <a:t>Java </a:t>
            </a:r>
            <a:r>
              <a:rPr lang="en-US" dirty="0" err="1" smtClean="0"/>
              <a:t>TreeMap</a:t>
            </a:r>
            <a:r>
              <a:rPr lang="en-US" dirty="0" smtClean="0"/>
              <a:t> maintains ascending order.</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Collection Framework</a:t>
            </a:r>
            <a:endParaRPr lang="en-US" dirty="0"/>
          </a:p>
        </p:txBody>
      </p:sp>
      <p:sp>
        <p:nvSpPr>
          <p:cNvPr id="3" name="Content Placeholder 2"/>
          <p:cNvSpPr>
            <a:spLocks noGrp="1"/>
          </p:cNvSpPr>
          <p:nvPr>
            <p:ph idx="1"/>
          </p:nvPr>
        </p:nvSpPr>
        <p:spPr/>
        <p:txBody>
          <a:bodyPr/>
          <a:lstStyle/>
          <a:p>
            <a:pPr algn="just"/>
            <a:r>
              <a:rPr lang="en-US" dirty="0" smtClean="0"/>
              <a:t>Before Collection Framework (or before JDK 1.2) was introduced, the standard methods for grouping Java objects (or collections) were Arrays or Vectors or </a:t>
            </a:r>
            <a:r>
              <a:rPr lang="en-US" dirty="0" err="1" smtClean="0"/>
              <a:t>Hashtables</a:t>
            </a:r>
            <a:r>
              <a:rPr lang="en-US" dirty="0" smtClean="0"/>
              <a:t>. All of these collections had no common interface.</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Legacy Classes</a:t>
            </a:r>
            <a:endParaRPr lang="en-US" dirty="0"/>
          </a:p>
        </p:txBody>
      </p:sp>
      <p:sp>
        <p:nvSpPr>
          <p:cNvPr id="3" name="Content Placeholder 2"/>
          <p:cNvSpPr>
            <a:spLocks noGrp="1"/>
          </p:cNvSpPr>
          <p:nvPr>
            <p:ph idx="1"/>
          </p:nvPr>
        </p:nvSpPr>
        <p:spPr>
          <a:xfrm>
            <a:off x="457200" y="990600"/>
            <a:ext cx="8229600" cy="5638800"/>
          </a:xfrm>
        </p:spPr>
        <p:txBody>
          <a:bodyPr>
            <a:noAutofit/>
          </a:bodyPr>
          <a:lstStyle/>
          <a:p>
            <a:pPr algn="just">
              <a:spcBef>
                <a:spcPts val="0"/>
              </a:spcBef>
            </a:pPr>
            <a:r>
              <a:rPr lang="en-US" sz="2000" dirty="0" smtClean="0"/>
              <a:t>Early version of java did not include the Collections framework. It only defined several classes and interfaces that provide methods for storing objects. When Collections framework were added in J2SE 1.2, the original classes were reengineered to support the collection interface. These classes are also known as Legacy classes. All legacy classes and interface were redesign by JDK 5 to support Generics. In general, the legacy classes are supported because there is still some code that uses them.</a:t>
            </a:r>
          </a:p>
          <a:p>
            <a:pPr algn="just">
              <a:spcBef>
                <a:spcPts val="0"/>
              </a:spcBef>
              <a:buNone/>
            </a:pPr>
            <a:endParaRPr lang="en-US" sz="2000" dirty="0" smtClean="0"/>
          </a:p>
          <a:p>
            <a:pPr algn="just">
              <a:spcBef>
                <a:spcPts val="0"/>
              </a:spcBef>
            </a:pPr>
            <a:r>
              <a:rPr lang="en-US" sz="2000" dirty="0" smtClean="0"/>
              <a:t>The following are the legacy classes defined by </a:t>
            </a:r>
            <a:r>
              <a:rPr lang="en-US" sz="2000" dirty="0" err="1" smtClean="0"/>
              <a:t>java.util</a:t>
            </a:r>
            <a:r>
              <a:rPr lang="en-US" sz="2000" dirty="0" smtClean="0"/>
              <a:t> package </a:t>
            </a:r>
          </a:p>
          <a:p>
            <a:pPr marL="1543050" lvl="2" indent="-742950" algn="just">
              <a:spcBef>
                <a:spcPts val="0"/>
              </a:spcBef>
              <a:buNone/>
            </a:pPr>
            <a:r>
              <a:rPr lang="en-US" sz="2000" dirty="0" smtClean="0"/>
              <a:t>1) Dictionary</a:t>
            </a:r>
          </a:p>
          <a:p>
            <a:pPr marL="1543050" lvl="2" indent="-742950" algn="just">
              <a:buNone/>
            </a:pPr>
            <a:r>
              <a:rPr lang="en-US" sz="2000" dirty="0" smtClean="0"/>
              <a:t>2) </a:t>
            </a:r>
            <a:r>
              <a:rPr lang="en-US" sz="2000" dirty="0" err="1" smtClean="0"/>
              <a:t>HashTable</a:t>
            </a:r>
            <a:endParaRPr lang="en-US" sz="2000" dirty="0" smtClean="0"/>
          </a:p>
          <a:p>
            <a:pPr marL="1543050" lvl="2" indent="-742950" algn="just">
              <a:buNone/>
            </a:pPr>
            <a:r>
              <a:rPr lang="en-US" sz="2000" dirty="0" smtClean="0"/>
              <a:t>3) Properties</a:t>
            </a:r>
          </a:p>
          <a:p>
            <a:pPr marL="1543050" lvl="2" indent="-742950" algn="just">
              <a:buNone/>
            </a:pPr>
            <a:r>
              <a:rPr lang="en-US" sz="2000" dirty="0" smtClean="0"/>
              <a:t>4) Stack</a:t>
            </a:r>
          </a:p>
          <a:p>
            <a:pPr marL="1543050" lvl="2" indent="-742950" algn="just">
              <a:buNone/>
            </a:pPr>
            <a:r>
              <a:rPr lang="en-US" sz="2000" dirty="0" smtClean="0"/>
              <a:t>5) Vector</a:t>
            </a:r>
          </a:p>
          <a:p>
            <a:pPr algn="just"/>
            <a:r>
              <a:rPr lang="en-US" sz="2000" dirty="0" smtClean="0"/>
              <a:t>There is only one legacy interface called Enumeration </a:t>
            </a:r>
          </a:p>
          <a:p>
            <a:pPr algn="just"/>
            <a:r>
              <a:rPr lang="en-US" sz="2000" dirty="0" smtClean="0"/>
              <a:t>NOTE: All the legacy classes are synchronized</a:t>
            </a:r>
          </a:p>
          <a:p>
            <a:pPr algn="just"/>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LIST INTERFACE</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List Interface is the sub interface of Collection.</a:t>
            </a:r>
          </a:p>
          <a:p>
            <a:r>
              <a:rPr lang="en-US" dirty="0" smtClean="0"/>
              <a:t>A List is an ordered Collection (sometimes called a sequence). </a:t>
            </a:r>
          </a:p>
          <a:p>
            <a:r>
              <a:rPr lang="en-US" dirty="0" smtClean="0"/>
              <a:t>Lists may contain duplicate elements.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ARRAYLIST CLASS</a:t>
            </a:r>
            <a:endParaRPr lang="en-US" dirty="0"/>
          </a:p>
        </p:txBody>
      </p:sp>
      <p:sp>
        <p:nvSpPr>
          <p:cNvPr id="3" name="Content Placeholder 2"/>
          <p:cNvSpPr>
            <a:spLocks noGrp="1"/>
          </p:cNvSpPr>
          <p:nvPr>
            <p:ph idx="1"/>
          </p:nvPr>
        </p:nvSpPr>
        <p:spPr/>
        <p:txBody>
          <a:bodyPr>
            <a:noAutofit/>
          </a:bodyPr>
          <a:lstStyle/>
          <a:p>
            <a:pPr algn="just"/>
            <a:r>
              <a:rPr lang="en-US" sz="2400" dirty="0" smtClean="0"/>
              <a:t>Java </a:t>
            </a:r>
            <a:r>
              <a:rPr lang="en-US" sz="2400" dirty="0" err="1" smtClean="0"/>
              <a:t>ArrayList</a:t>
            </a:r>
            <a:r>
              <a:rPr lang="en-US" sz="2400" dirty="0" smtClean="0"/>
              <a:t> class uses a dynamic array for storing the elements.</a:t>
            </a:r>
          </a:p>
          <a:p>
            <a:pPr lvl="0" algn="just"/>
            <a:r>
              <a:rPr lang="en-US" sz="2400" dirty="0" smtClean="0"/>
              <a:t>Java </a:t>
            </a:r>
            <a:r>
              <a:rPr lang="en-US" sz="2400" dirty="0" err="1" smtClean="0"/>
              <a:t>ArrayList</a:t>
            </a:r>
            <a:r>
              <a:rPr lang="en-US" sz="2400" dirty="0" smtClean="0"/>
              <a:t> class can contain duplicate </a:t>
            </a:r>
            <a:r>
              <a:rPr lang="en-US" sz="2400" dirty="0" err="1" smtClean="0"/>
              <a:t>elements,including</a:t>
            </a:r>
            <a:r>
              <a:rPr lang="en-US" sz="2400" dirty="0" smtClean="0"/>
              <a:t> null.</a:t>
            </a:r>
          </a:p>
          <a:p>
            <a:pPr lvl="0" algn="just"/>
            <a:r>
              <a:rPr lang="en-US" sz="2400" dirty="0" smtClean="0"/>
              <a:t>Java </a:t>
            </a:r>
            <a:r>
              <a:rPr lang="en-US" sz="2400" dirty="0" err="1" smtClean="0"/>
              <a:t>ArrayList</a:t>
            </a:r>
            <a:r>
              <a:rPr lang="en-US" sz="2400" dirty="0" smtClean="0"/>
              <a:t> class maintains insertion order.</a:t>
            </a:r>
          </a:p>
          <a:p>
            <a:pPr lvl="0" algn="just"/>
            <a:r>
              <a:rPr lang="en-US" sz="2400" dirty="0" smtClean="0"/>
              <a:t>Java </a:t>
            </a:r>
            <a:r>
              <a:rPr lang="en-US" sz="2400" dirty="0" err="1" smtClean="0"/>
              <a:t>ArrayList</a:t>
            </a:r>
            <a:r>
              <a:rPr lang="en-US" sz="2400" dirty="0" smtClean="0"/>
              <a:t> class is non synchronized.</a:t>
            </a:r>
          </a:p>
          <a:p>
            <a:pPr lvl="0" algn="just"/>
            <a:r>
              <a:rPr lang="en-US" sz="2400" dirty="0" smtClean="0"/>
              <a:t>Java </a:t>
            </a:r>
            <a:r>
              <a:rPr lang="en-US" sz="2400" dirty="0" err="1" smtClean="0"/>
              <a:t>ArrayList</a:t>
            </a:r>
            <a:r>
              <a:rPr lang="en-US" sz="2400" dirty="0" smtClean="0"/>
              <a:t> allows random access because array works at the index basis.</a:t>
            </a:r>
          </a:p>
          <a:p>
            <a:pPr lvl="0" algn="just"/>
            <a:r>
              <a:rPr lang="en-US" sz="2400" dirty="0" smtClean="0"/>
              <a:t>In Java </a:t>
            </a:r>
            <a:r>
              <a:rPr lang="en-US" sz="2400" dirty="0" err="1" smtClean="0"/>
              <a:t>ArrayList</a:t>
            </a:r>
            <a:r>
              <a:rPr lang="en-US" sz="2400" dirty="0" smtClean="0"/>
              <a:t> class, manipulation is slow because a lot of shifting needs to occur if any element is removed from the array list.</a:t>
            </a:r>
          </a:p>
          <a:p>
            <a:pPr algn="just"/>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 VS ARRAYLIST IN JAVA</a:t>
            </a:r>
            <a:endParaRPr lang="en-US" dirty="0"/>
          </a:p>
        </p:txBody>
      </p:sp>
      <p:sp>
        <p:nvSpPr>
          <p:cNvPr id="3" name="Content Placeholder 2"/>
          <p:cNvSpPr>
            <a:spLocks noGrp="1"/>
          </p:cNvSpPr>
          <p:nvPr>
            <p:ph idx="1"/>
          </p:nvPr>
        </p:nvSpPr>
        <p:spPr/>
        <p:txBody>
          <a:bodyPr>
            <a:noAutofit/>
          </a:bodyPr>
          <a:lstStyle/>
          <a:p>
            <a:pPr lvl="0" algn="just"/>
            <a:r>
              <a:rPr lang="en-US" sz="2400" dirty="0" smtClean="0"/>
              <a:t>Array is a fixed length data structure whereas </a:t>
            </a:r>
            <a:r>
              <a:rPr lang="en-US" sz="2400" dirty="0" err="1" smtClean="0"/>
              <a:t>ArrayList</a:t>
            </a:r>
            <a:r>
              <a:rPr lang="en-US" sz="2400" dirty="0" smtClean="0"/>
              <a:t> is a variable length Collection class.</a:t>
            </a:r>
          </a:p>
          <a:p>
            <a:pPr lvl="0" algn="just"/>
            <a:r>
              <a:rPr lang="en-US" sz="2400" dirty="0" smtClean="0"/>
              <a:t>We cannot change length of array once created in Java but </a:t>
            </a:r>
            <a:r>
              <a:rPr lang="en-US" sz="2400" dirty="0" err="1" smtClean="0"/>
              <a:t>ArrayList</a:t>
            </a:r>
            <a:r>
              <a:rPr lang="en-US" sz="2400" dirty="0" smtClean="0"/>
              <a:t> can be changed.</a:t>
            </a:r>
          </a:p>
          <a:p>
            <a:pPr lvl="0" algn="just"/>
            <a:r>
              <a:rPr lang="en-US" sz="2400" dirty="0" smtClean="0"/>
              <a:t>We cannot store primitives in </a:t>
            </a:r>
            <a:r>
              <a:rPr lang="en-US" sz="2400" dirty="0" err="1" smtClean="0"/>
              <a:t>ArrayList</a:t>
            </a:r>
            <a:r>
              <a:rPr lang="en-US" sz="2400" dirty="0" smtClean="0"/>
              <a:t>, it can only store objects. But array can contain both primitives and objects in Java.</a:t>
            </a:r>
          </a:p>
          <a:p>
            <a:pPr lvl="0" algn="just"/>
            <a:r>
              <a:rPr lang="en-US" sz="2400" dirty="0" smtClean="0"/>
              <a:t>Since Java 5, primitives are automatically converted in objects which is known as auto-boxing.</a:t>
            </a:r>
          </a:p>
          <a:p>
            <a:pPr algn="just"/>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LINKEDLIST CLASS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Java </a:t>
            </a:r>
            <a:r>
              <a:rPr lang="en-US" dirty="0" err="1" smtClean="0"/>
              <a:t>LinkedList</a:t>
            </a:r>
            <a:r>
              <a:rPr lang="en-US" dirty="0" smtClean="0"/>
              <a:t> class uses a doubly linked list to store the elements. It provides a linked-list data structure. </a:t>
            </a:r>
          </a:p>
          <a:p>
            <a:pPr lvl="0" algn="just"/>
            <a:r>
              <a:rPr lang="en-US" dirty="0" smtClean="0"/>
              <a:t>Java </a:t>
            </a:r>
            <a:r>
              <a:rPr lang="en-US" dirty="0" err="1" smtClean="0"/>
              <a:t>LinkedList</a:t>
            </a:r>
            <a:r>
              <a:rPr lang="en-US" dirty="0" smtClean="0"/>
              <a:t> class can contain duplicate elements (including null).</a:t>
            </a:r>
          </a:p>
          <a:p>
            <a:pPr lvl="0" algn="just"/>
            <a:r>
              <a:rPr lang="en-US" dirty="0" smtClean="0"/>
              <a:t>Java </a:t>
            </a:r>
            <a:r>
              <a:rPr lang="en-US" dirty="0" err="1" smtClean="0"/>
              <a:t>LinkedList</a:t>
            </a:r>
            <a:r>
              <a:rPr lang="en-US" dirty="0" smtClean="0"/>
              <a:t> class maintains insertion order.</a:t>
            </a:r>
          </a:p>
          <a:p>
            <a:pPr lvl="0" algn="just"/>
            <a:r>
              <a:rPr lang="en-US" dirty="0" smtClean="0"/>
              <a:t>Java </a:t>
            </a:r>
            <a:r>
              <a:rPr lang="en-US" dirty="0" err="1" smtClean="0"/>
              <a:t>LinkedList</a:t>
            </a:r>
            <a:r>
              <a:rPr lang="en-US" dirty="0" smtClean="0"/>
              <a:t> class is non synchronized.</a:t>
            </a:r>
          </a:p>
          <a:p>
            <a:pPr lvl="0" algn="just"/>
            <a:r>
              <a:rPr lang="en-US" dirty="0" smtClean="0"/>
              <a:t>In Java </a:t>
            </a:r>
            <a:r>
              <a:rPr lang="en-US" dirty="0" err="1" smtClean="0"/>
              <a:t>LinkedList</a:t>
            </a:r>
            <a:r>
              <a:rPr lang="en-US" dirty="0" smtClean="0"/>
              <a:t> class, manipulation is fast because no shifting needs to occur.</a:t>
            </a:r>
          </a:p>
          <a:p>
            <a:pPr lvl="0" algn="just"/>
            <a:r>
              <a:rPr lang="en-US" dirty="0" smtClean="0"/>
              <a:t>Java </a:t>
            </a:r>
            <a:r>
              <a:rPr lang="en-US" dirty="0" err="1" smtClean="0"/>
              <a:t>LinkedList</a:t>
            </a:r>
            <a:r>
              <a:rPr lang="en-US" dirty="0" smtClean="0"/>
              <a:t> class can be used as a list, or queue.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nked list.png"/>
          <p:cNvPicPr>
            <a:picLocks noGrp="1" noChangeAspect="1"/>
          </p:cNvPicPr>
          <p:nvPr>
            <p:ph idx="1"/>
          </p:nvPr>
        </p:nvPicPr>
        <p:blipFill>
          <a:blip r:embed="rId2"/>
          <a:stretch>
            <a:fillRect/>
          </a:stretch>
        </p:blipFill>
        <p:spPr>
          <a:xfrm>
            <a:off x="228600" y="990600"/>
            <a:ext cx="8725078" cy="52578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TotalTime>
  <Words>1173</Words>
  <Application>Microsoft Office PowerPoint</Application>
  <PresentationFormat>On-screen Show (4:3)</PresentationFormat>
  <Paragraphs>139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Collection Framework</vt:lpstr>
      <vt:lpstr>Slide 2</vt:lpstr>
      <vt:lpstr>Need for Collection Framework</vt:lpstr>
      <vt:lpstr>Legacy Classes</vt:lpstr>
      <vt:lpstr>JAVA LIST INTERFACE</vt:lpstr>
      <vt:lpstr>JAVA ARRAYLIST CLASS</vt:lpstr>
      <vt:lpstr>ARRAY VS ARRAYLIST IN JAVA</vt:lpstr>
      <vt:lpstr>JAVA LINKEDLIST CLASS</vt:lpstr>
      <vt:lpstr>Slide 9</vt:lpstr>
      <vt:lpstr>ArrayList vs LinkedList</vt:lpstr>
      <vt:lpstr>DIFFERENCE BETWEEN ARRAYLIST AND VECTOR</vt:lpstr>
      <vt:lpstr>Slide 12</vt:lpstr>
      <vt:lpstr>STACK CLASS</vt:lpstr>
      <vt:lpstr>Set Interface</vt:lpstr>
      <vt:lpstr>HashSet class</vt:lpstr>
      <vt:lpstr>LinkedHashSet class</vt:lpstr>
      <vt:lpstr>TreeSet class</vt:lpstr>
      <vt:lpstr>JAVA QUEUE INTERFACE</vt:lpstr>
      <vt:lpstr>Slide 19</vt:lpstr>
      <vt:lpstr>JAVA MAP INTERFACE</vt:lpstr>
      <vt:lpstr>HashMap Class</vt:lpstr>
      <vt:lpstr>LinkedHashMap class</vt:lpstr>
      <vt:lpstr>TreeMap class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dc:title>
  <dc:creator>kotharigaurav</dc:creator>
  <cp:lastModifiedBy>user</cp:lastModifiedBy>
  <cp:revision>120</cp:revision>
  <dcterms:created xsi:type="dcterms:W3CDTF">2020-05-22T11:54:08Z</dcterms:created>
  <dcterms:modified xsi:type="dcterms:W3CDTF">2021-07-13T13:09:20Z</dcterms:modified>
</cp:coreProperties>
</file>