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2931F5-B162-461E-8CB0-5B68460EE1AB}" type="datetimeFigureOut">
              <a:rPr lang="en-US" smtClean="0"/>
              <a:pPr/>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2931F5-B162-461E-8CB0-5B68460EE1AB}" type="datetimeFigureOut">
              <a:rPr lang="en-US" smtClean="0"/>
              <a:pPr/>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2931F5-B162-461E-8CB0-5B68460EE1AB}" type="datetimeFigureOut">
              <a:rPr lang="en-US" smtClean="0"/>
              <a:pPr/>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2931F5-B162-461E-8CB0-5B68460EE1AB}" type="datetimeFigureOut">
              <a:rPr lang="en-US" smtClean="0"/>
              <a:pPr/>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931F5-B162-461E-8CB0-5B68460EE1AB}" type="datetimeFigureOut">
              <a:rPr lang="en-US" smtClean="0"/>
              <a:pPr/>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2931F5-B162-461E-8CB0-5B68460EE1AB}" type="datetimeFigureOut">
              <a:rPr lang="en-US" smtClean="0"/>
              <a:pPr/>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2931F5-B162-461E-8CB0-5B68460EE1AB}" type="datetimeFigureOut">
              <a:rPr lang="en-US" smtClean="0"/>
              <a:pPr/>
              <a:t>03-Aug-20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2931F5-B162-461E-8CB0-5B68460EE1AB}" type="datetimeFigureOut">
              <a:rPr lang="en-US" smtClean="0"/>
              <a:pPr/>
              <a:t>03-Aug-20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931F5-B162-461E-8CB0-5B68460EE1AB}" type="datetimeFigureOut">
              <a:rPr lang="en-US" smtClean="0"/>
              <a:pPr/>
              <a:t>03-Aug-20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2931F5-B162-461E-8CB0-5B68460EE1AB}" type="datetimeFigureOut">
              <a:rPr lang="en-US" smtClean="0"/>
              <a:pPr/>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2931F5-B162-461E-8CB0-5B68460EE1AB}" type="datetimeFigureOut">
              <a:rPr lang="en-US" smtClean="0"/>
              <a:pPr/>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931F5-B162-461E-8CB0-5B68460EE1AB}" type="datetimeFigureOut">
              <a:rPr lang="en-US" smtClean="0"/>
              <a:pPr/>
              <a:t>03-Aug-20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2A4C5-D080-4014-B6C8-0874A0631D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a:t>
            </a:r>
            <a:endParaRPr lang="en-US" dirty="0"/>
          </a:p>
        </p:txBody>
      </p:sp>
      <p:sp>
        <p:nvSpPr>
          <p:cNvPr id="3" name="Content Placeholder 2"/>
          <p:cNvSpPr>
            <a:spLocks noGrp="1"/>
          </p:cNvSpPr>
          <p:nvPr>
            <p:ph idx="1"/>
          </p:nvPr>
        </p:nvSpPr>
        <p:spPr/>
        <p:txBody>
          <a:bodyPr/>
          <a:lstStyle/>
          <a:p>
            <a:pPr algn="just" fontAlgn="base"/>
            <a:r>
              <a:rPr lang="en-US" dirty="0" smtClean="0"/>
              <a:t>A Wrapper class is a class whose object wraps or contains a primitive data types. When we create an object to a wrapper class, it contains a field and in this field, we can store a primitive data types.</a:t>
            </a:r>
          </a:p>
          <a:p>
            <a:pPr algn="just" fontAlgn="base"/>
            <a:endParaRPr lang="en-US" dirty="0" smtClean="0"/>
          </a:p>
          <a:p>
            <a:pPr algn="just" fontAlgn="base"/>
            <a:r>
              <a:rPr lang="en-US" dirty="0" smtClean="0"/>
              <a:t>In other words, we can wrap a primitive value into a wrapper class object.</a:t>
            </a:r>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of Wrapper </a:t>
            </a:r>
            <a:r>
              <a:rPr lang="en-US" dirty="0" smtClean="0"/>
              <a:t>Classes</a:t>
            </a:r>
            <a:endParaRPr lang="en-US" dirty="0"/>
          </a:p>
        </p:txBody>
      </p:sp>
      <p:sp>
        <p:nvSpPr>
          <p:cNvPr id="3" name="Content Placeholder 2"/>
          <p:cNvSpPr>
            <a:spLocks noGrp="1"/>
          </p:cNvSpPr>
          <p:nvPr>
            <p:ph idx="1"/>
          </p:nvPr>
        </p:nvSpPr>
        <p:spPr>
          <a:xfrm>
            <a:off x="457200" y="1752600"/>
            <a:ext cx="8229600" cy="4525963"/>
          </a:xfrm>
        </p:spPr>
        <p:txBody>
          <a:bodyPr>
            <a:noAutofit/>
          </a:bodyPr>
          <a:lstStyle/>
          <a:p>
            <a:pPr algn="just" fontAlgn="base">
              <a:buNone/>
            </a:pPr>
            <a:r>
              <a:rPr lang="en-US" sz="2400" dirty="0" smtClean="0"/>
              <a:t>1. </a:t>
            </a:r>
            <a:r>
              <a:rPr lang="en-US" sz="2400" dirty="0" smtClean="0"/>
              <a:t>They </a:t>
            </a:r>
            <a:r>
              <a:rPr lang="en-US" sz="2400" dirty="0" smtClean="0"/>
              <a:t>convert primitive data types into objects. Objects are needed if we wish to modify the arguments passed into a method (because primitive types are passed by value</a:t>
            </a:r>
            <a:r>
              <a:rPr lang="en-US" sz="2400" dirty="0" smtClean="0"/>
              <a:t>).</a:t>
            </a:r>
            <a:endParaRPr lang="en-US" sz="2400" dirty="0" smtClean="0"/>
          </a:p>
          <a:p>
            <a:pPr algn="just" fontAlgn="base">
              <a:buNone/>
            </a:pPr>
            <a:r>
              <a:rPr lang="en-US" sz="2400" dirty="0" smtClean="0"/>
              <a:t>2. </a:t>
            </a:r>
            <a:r>
              <a:rPr lang="en-US" sz="2400" dirty="0" smtClean="0"/>
              <a:t>The </a:t>
            </a:r>
            <a:r>
              <a:rPr lang="en-US" sz="2400" dirty="0" smtClean="0"/>
              <a:t>classes in </a:t>
            </a:r>
            <a:r>
              <a:rPr lang="en-US" sz="2400" dirty="0" err="1" smtClean="0"/>
              <a:t>java.util</a:t>
            </a:r>
            <a:r>
              <a:rPr lang="en-US" sz="2400" dirty="0" smtClean="0"/>
              <a:t> package </a:t>
            </a:r>
            <a:r>
              <a:rPr lang="en-US" sz="2400" dirty="0" smtClean="0"/>
              <a:t>handles </a:t>
            </a:r>
            <a:r>
              <a:rPr lang="en-US" sz="2400" dirty="0" smtClean="0"/>
              <a:t>objects and hence wrapper classes help in this case also</a:t>
            </a:r>
            <a:r>
              <a:rPr lang="en-US" sz="2400" dirty="0" smtClean="0"/>
              <a:t>.</a:t>
            </a:r>
            <a:r>
              <a:rPr lang="en-US" sz="2400" dirty="0" smtClean="0"/>
              <a:t> </a:t>
            </a:r>
          </a:p>
          <a:p>
            <a:pPr algn="just" fontAlgn="base">
              <a:buNone/>
            </a:pPr>
            <a:r>
              <a:rPr lang="en-US" sz="2400" dirty="0" smtClean="0"/>
              <a:t>3. </a:t>
            </a:r>
            <a:r>
              <a:rPr lang="en-US" sz="2400" dirty="0" smtClean="0"/>
              <a:t>Data </a:t>
            </a:r>
            <a:r>
              <a:rPr lang="en-US" sz="2400" dirty="0" smtClean="0"/>
              <a:t>structures in the Collection framework, such as </a:t>
            </a:r>
            <a:r>
              <a:rPr lang="en-US" sz="2400" dirty="0" err="1" smtClean="0"/>
              <a:t>ArrayList</a:t>
            </a:r>
            <a:r>
              <a:rPr lang="en-US" sz="2400" dirty="0" smtClean="0"/>
              <a:t> and</a:t>
            </a:r>
            <a:r>
              <a:rPr lang="en-US" sz="2400" dirty="0" smtClean="0"/>
              <a:t> Vector, store only objects (reference types) and not primitive types</a:t>
            </a:r>
            <a:r>
              <a:rPr lang="en-US" sz="2400" dirty="0" smtClean="0"/>
              <a:t>.</a:t>
            </a:r>
            <a:endParaRPr lang="en-US" sz="2400" dirty="0" smtClean="0"/>
          </a:p>
          <a:p>
            <a:pPr algn="just" fontAlgn="base">
              <a:buNone/>
            </a:pPr>
            <a:r>
              <a:rPr lang="en-US" sz="2400" dirty="0" smtClean="0"/>
              <a:t>4. An </a:t>
            </a:r>
            <a:r>
              <a:rPr lang="en-US" sz="2400" dirty="0" smtClean="0"/>
              <a:t>object is needed to support synchronization in multithreading.</a:t>
            </a:r>
          </a:p>
          <a:p>
            <a:pPr algn="just">
              <a:buNone/>
            </a:pPr>
            <a:r>
              <a:rPr lang="en-US" sz="2400" dirty="0" smtClean="0"/>
              <a:t> </a:t>
            </a:r>
          </a:p>
          <a:p>
            <a:pPr algn="just">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Autofit/>
          </a:bodyPr>
          <a:lstStyle/>
          <a:p>
            <a:pPr marL="0" algn="just">
              <a:buNone/>
            </a:pPr>
            <a:r>
              <a:rPr lang="en-US" sz="2400" dirty="0" smtClean="0"/>
              <a:t>5.  </a:t>
            </a:r>
            <a:r>
              <a:rPr lang="en-US" sz="2400" dirty="0" smtClean="0"/>
              <a:t>The </a:t>
            </a:r>
            <a:r>
              <a:rPr lang="en-US" sz="2400" dirty="0" smtClean="0"/>
              <a:t>primitive data types are not objects so they do not belong to any class. While storing in data structures which support only objects, it is required to convert the primitive type to object first which we can do by using wrapper classes.</a:t>
            </a:r>
          </a:p>
          <a:p>
            <a:pPr marL="0" algn="just">
              <a:buNone/>
            </a:pPr>
            <a:r>
              <a:rPr lang="en-US" sz="2400" dirty="0" smtClean="0"/>
              <a:t> </a:t>
            </a:r>
          </a:p>
          <a:p>
            <a:pPr marL="0" algn="just">
              <a:buNone/>
            </a:pPr>
            <a:r>
              <a:rPr lang="en-US" sz="2400" dirty="0" smtClean="0"/>
              <a:t>6.  </a:t>
            </a:r>
            <a:r>
              <a:rPr lang="en-US" sz="2400" dirty="0" smtClean="0"/>
              <a:t>Wrapper </a:t>
            </a:r>
            <a:r>
              <a:rPr lang="en-US" sz="2400" dirty="0" smtClean="0"/>
              <a:t>class objects allow null values while primitive data type doesn’t allow it</a:t>
            </a:r>
            <a:r>
              <a:rPr lang="en-US" sz="2400" dirty="0" smtClean="0"/>
              <a:t>.</a:t>
            </a:r>
          </a:p>
          <a:p>
            <a:pPr marL="0" algn="just">
              <a:buNone/>
            </a:pPr>
            <a:endParaRPr lang="en-US" sz="2400" dirty="0" smtClean="0"/>
          </a:p>
          <a:p>
            <a:pPr marL="0" algn="just">
              <a:spcBef>
                <a:spcPts val="0"/>
              </a:spcBef>
              <a:buNone/>
            </a:pPr>
            <a:r>
              <a:rPr lang="en-US" sz="2400" b="1" dirty="0" smtClean="0"/>
              <a:t>Reason for point 6:</a:t>
            </a:r>
            <a:endParaRPr lang="en-US" sz="2400" dirty="0" smtClean="0"/>
          </a:p>
          <a:p>
            <a:pPr algn="just">
              <a:spcBef>
                <a:spcPts val="0"/>
              </a:spcBef>
              <a:buNone/>
            </a:pPr>
            <a:r>
              <a:rPr lang="en-US" sz="2400" dirty="0" smtClean="0"/>
              <a:t>· </a:t>
            </a:r>
            <a:r>
              <a:rPr lang="en-US" sz="2400" dirty="0" smtClean="0"/>
              <a:t>Because </a:t>
            </a:r>
            <a:r>
              <a:rPr lang="en-US" sz="2400" dirty="0" smtClean="0"/>
              <a:t>null is a reference. And primitive types are not reference types. Only objects are reference types</a:t>
            </a:r>
            <a:r>
              <a:rPr lang="en-US" sz="2400" dirty="0" smtClean="0"/>
              <a:t>.</a:t>
            </a:r>
          </a:p>
          <a:p>
            <a:pPr algn="just">
              <a:spcBef>
                <a:spcPts val="0"/>
              </a:spcBef>
              <a:buNone/>
            </a:pPr>
            <a:endParaRPr lang="en-US" sz="2400" dirty="0" smtClean="0"/>
          </a:p>
          <a:p>
            <a:pPr algn="just">
              <a:spcBef>
                <a:spcPts val="0"/>
              </a:spcBef>
              <a:buNone/>
            </a:pPr>
            <a:r>
              <a:rPr lang="en-US" sz="2400" dirty="0" smtClean="0"/>
              <a:t>·   </a:t>
            </a:r>
            <a:r>
              <a:rPr lang="en-US" sz="2400" dirty="0" smtClean="0"/>
              <a:t>A</a:t>
            </a:r>
            <a:r>
              <a:rPr lang="en-US" sz="2400" dirty="0" smtClean="0"/>
              <a:t> null value thus indicates an unset reference (i.e. a reference to nothing).</a:t>
            </a:r>
          </a:p>
          <a:p>
            <a:pPr algn="just">
              <a:spcBef>
                <a:spcPts val="0"/>
              </a:spcBef>
              <a:buNone/>
            </a:pPr>
            <a:r>
              <a:rPr lang="en-US" sz="2400" dirty="0" smtClean="0"/>
              <a:t> </a:t>
            </a:r>
          </a:p>
          <a:p>
            <a:pPr algn="just">
              <a:spcBef>
                <a:spcPts val="0"/>
              </a:spcBef>
              <a:buNone/>
            </a:pPr>
            <a:r>
              <a:rPr lang="en-US" sz="2400" dirty="0" smtClean="0"/>
              <a:t>·   </a:t>
            </a:r>
            <a:r>
              <a:rPr lang="en-US" sz="2400" dirty="0" smtClean="0"/>
              <a:t>There is </a:t>
            </a:r>
            <a:r>
              <a:rPr lang="en-US" sz="2400" dirty="0" smtClean="0"/>
              <a:t>no representation of null in memory.</a:t>
            </a:r>
          </a:p>
          <a:p>
            <a:pPr algn="just">
              <a:buNone/>
            </a:pPr>
            <a:endParaRPr lang="en-US" sz="2400" dirty="0" smtClean="0"/>
          </a:p>
          <a:p>
            <a:pPr algn="just">
              <a:buNone/>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2400" dirty="0" smtClean="0"/>
              <a:t>The eight primitive data types byte, short, </a:t>
            </a:r>
            <a:r>
              <a:rPr lang="en-US" sz="2400" dirty="0" err="1" smtClean="0"/>
              <a:t>int</a:t>
            </a:r>
            <a:r>
              <a:rPr lang="en-US" sz="2400" dirty="0" smtClean="0"/>
              <a:t>, long, float, double, char and </a:t>
            </a:r>
            <a:r>
              <a:rPr lang="en-US" sz="2400" dirty="0" err="1" smtClean="0"/>
              <a:t>boolean</a:t>
            </a:r>
            <a:r>
              <a:rPr lang="en-US" sz="2400" dirty="0" smtClean="0"/>
              <a:t> are not objects. </a:t>
            </a:r>
            <a:br>
              <a:rPr lang="en-US" sz="2400" dirty="0" smtClean="0"/>
            </a:br>
            <a:r>
              <a:rPr lang="en-US" sz="2400" dirty="0" smtClean="0"/>
              <a:t> </a:t>
            </a:r>
            <a:br>
              <a:rPr lang="en-US" sz="2400" dirty="0" smtClean="0"/>
            </a:br>
            <a:r>
              <a:rPr lang="en-US" sz="2400" b="1" dirty="0" smtClean="0"/>
              <a:t>Wrapper classes are used for converting primitive data types into objects</a:t>
            </a:r>
            <a:r>
              <a:rPr lang="en-US" sz="2400" dirty="0" smtClean="0"/>
              <a:t>, like </a:t>
            </a:r>
            <a:r>
              <a:rPr lang="en-US" sz="2400" dirty="0" err="1" smtClean="0"/>
              <a:t>int</a:t>
            </a:r>
            <a:r>
              <a:rPr lang="en-US" sz="2400" dirty="0" smtClean="0"/>
              <a:t> to Integer etc.</a:t>
            </a:r>
            <a:br>
              <a:rPr lang="en-US" sz="2400" dirty="0" smtClean="0"/>
            </a:br>
            <a:endParaRPr lang="en-US" sz="2400" dirty="0"/>
          </a:p>
        </p:txBody>
      </p:sp>
      <p:pic>
        <p:nvPicPr>
          <p:cNvPr id="5" name="Picture 4" descr="Wrapper.png"/>
          <p:cNvPicPr>
            <a:picLocks noChangeAspect="1"/>
          </p:cNvPicPr>
          <p:nvPr/>
        </p:nvPicPr>
        <p:blipFill>
          <a:blip r:embed="rId2"/>
          <a:stretch>
            <a:fillRect/>
          </a:stretch>
        </p:blipFill>
        <p:spPr>
          <a:xfrm>
            <a:off x="1447800" y="2667000"/>
            <a:ext cx="6671941" cy="39719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a:t>
            </a:r>
            <a:r>
              <a:rPr lang="en-US" dirty="0" err="1" smtClean="0"/>
              <a:t>autoboxing</a:t>
            </a:r>
            <a:r>
              <a:rPr lang="en-US" dirty="0" smtClean="0"/>
              <a:t> and </a:t>
            </a:r>
            <a:r>
              <a:rPr lang="en-US" dirty="0" err="1" smtClean="0"/>
              <a:t>unboxing</a:t>
            </a:r>
            <a:endParaRPr lang="en-US" dirty="0"/>
          </a:p>
        </p:txBody>
      </p:sp>
      <p:sp>
        <p:nvSpPr>
          <p:cNvPr id="3" name="Content Placeholder 2"/>
          <p:cNvSpPr>
            <a:spLocks noGrp="1"/>
          </p:cNvSpPr>
          <p:nvPr>
            <p:ph idx="1"/>
          </p:nvPr>
        </p:nvSpPr>
        <p:spPr/>
        <p:txBody>
          <a:bodyPr>
            <a:noAutofit/>
          </a:bodyPr>
          <a:lstStyle/>
          <a:p>
            <a:pPr algn="just">
              <a:buNone/>
            </a:pPr>
            <a:r>
              <a:rPr lang="en-US" sz="2200" dirty="0" smtClean="0"/>
              <a:t>Java 1.5 introduced a special feature of auto conversion of primitive types to the corresponding Wrapper class and vice versa</a:t>
            </a:r>
            <a:r>
              <a:rPr lang="en-US" sz="2200" dirty="0" smtClean="0"/>
              <a:t>.</a:t>
            </a:r>
          </a:p>
          <a:p>
            <a:pPr algn="just">
              <a:buNone/>
            </a:pPr>
            <a:endParaRPr lang="en-US" sz="2200" dirty="0" smtClean="0"/>
          </a:p>
          <a:p>
            <a:pPr algn="just">
              <a:buNone/>
            </a:pPr>
            <a:r>
              <a:rPr lang="en-US" sz="2200" b="1" dirty="0" smtClean="0"/>
              <a:t>AUTOBOXING</a:t>
            </a:r>
            <a:r>
              <a:rPr lang="en-US" sz="2200" dirty="0" smtClean="0"/>
              <a:t>: Automatic conversion of primitive types to the object of their corresponding wrapper classes is known as </a:t>
            </a:r>
            <a:r>
              <a:rPr lang="en-US" sz="2200" dirty="0" err="1" smtClean="0"/>
              <a:t>autoboxing</a:t>
            </a:r>
            <a:r>
              <a:rPr lang="en-US" sz="2200" dirty="0" smtClean="0"/>
              <a:t>. For example – conversion of </a:t>
            </a:r>
            <a:r>
              <a:rPr lang="en-US" sz="2200" dirty="0" err="1" smtClean="0"/>
              <a:t>int</a:t>
            </a:r>
            <a:r>
              <a:rPr lang="en-US" sz="2200" dirty="0" smtClean="0"/>
              <a:t> to Integer, long to Long, double to Double etc.</a:t>
            </a:r>
          </a:p>
          <a:p>
            <a:pPr algn="just">
              <a:buNone/>
            </a:pPr>
            <a:r>
              <a:rPr lang="en-US" sz="2200" dirty="0" smtClean="0"/>
              <a:t> </a:t>
            </a:r>
          </a:p>
          <a:p>
            <a:pPr algn="just">
              <a:buNone/>
            </a:pPr>
            <a:r>
              <a:rPr lang="en-US" sz="2200" b="1" dirty="0" smtClean="0"/>
              <a:t>UNBOXING</a:t>
            </a:r>
            <a:r>
              <a:rPr lang="en-US" sz="2200" dirty="0" smtClean="0"/>
              <a:t>: It is just the reverse process of </a:t>
            </a:r>
            <a:r>
              <a:rPr lang="en-US" sz="2200" dirty="0" err="1" smtClean="0"/>
              <a:t>autoboxing</a:t>
            </a:r>
            <a:r>
              <a:rPr lang="en-US" sz="2200" dirty="0" smtClean="0"/>
              <a:t>. Automatically converting an object of a wrapper class to its corresponding primitive type is known as </a:t>
            </a:r>
            <a:r>
              <a:rPr lang="en-US" sz="2200" dirty="0" err="1" smtClean="0"/>
              <a:t>unboxing</a:t>
            </a:r>
            <a:r>
              <a:rPr lang="en-US" sz="2200" dirty="0" smtClean="0"/>
              <a:t>. For example – conversion of Integer to </a:t>
            </a:r>
            <a:r>
              <a:rPr lang="en-US" sz="2200" dirty="0" err="1" smtClean="0"/>
              <a:t>int</a:t>
            </a:r>
            <a:r>
              <a:rPr lang="en-US" sz="2200" dirty="0" smtClean="0"/>
              <a:t>, Long to long, Double to double etc.</a:t>
            </a:r>
          </a:p>
          <a:p>
            <a:pPr algn="just">
              <a:buNone/>
            </a:pPr>
            <a:r>
              <a:rPr lang="en-US" sz="2200" dirty="0" smtClean="0"/>
              <a:t> </a:t>
            </a:r>
          </a:p>
          <a:p>
            <a:pPr algn="just">
              <a:buNone/>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What happens behind the scenes?</a:t>
            </a:r>
            <a:endParaRPr lang="en-US" dirty="0"/>
          </a:p>
        </p:txBody>
      </p:sp>
      <p:sp>
        <p:nvSpPr>
          <p:cNvPr id="3" name="Content Placeholder 2"/>
          <p:cNvSpPr>
            <a:spLocks noGrp="1"/>
          </p:cNvSpPr>
          <p:nvPr>
            <p:ph idx="1"/>
          </p:nvPr>
        </p:nvSpPr>
        <p:spPr>
          <a:xfrm>
            <a:off x="457200" y="1143000"/>
            <a:ext cx="8229600" cy="5715000"/>
          </a:xfrm>
        </p:spPr>
        <p:txBody>
          <a:bodyPr>
            <a:noAutofit/>
          </a:bodyPr>
          <a:lstStyle/>
          <a:p>
            <a:pPr>
              <a:spcBef>
                <a:spcPts val="0"/>
              </a:spcBef>
              <a:buNone/>
            </a:pPr>
            <a:r>
              <a:rPr lang="en-US" sz="2200" b="1" dirty="0" err="1" smtClean="0"/>
              <a:t>Autoboxing</a:t>
            </a:r>
            <a:r>
              <a:rPr lang="en-US" sz="2200" dirty="0" smtClean="0"/>
              <a:t>:</a:t>
            </a:r>
          </a:p>
          <a:p>
            <a:pPr>
              <a:spcBef>
                <a:spcPts val="0"/>
              </a:spcBef>
              <a:buNone/>
            </a:pPr>
            <a:r>
              <a:rPr lang="en-US" sz="2200" dirty="0" smtClean="0"/>
              <a:t>What </a:t>
            </a:r>
            <a:r>
              <a:rPr lang="en-US" sz="2200" dirty="0" smtClean="0"/>
              <a:t>we see:</a:t>
            </a:r>
          </a:p>
          <a:p>
            <a:pPr>
              <a:spcBef>
                <a:spcPts val="0"/>
              </a:spcBef>
              <a:buNone/>
            </a:pPr>
            <a:r>
              <a:rPr lang="en-US" sz="2200" dirty="0" smtClean="0"/>
              <a:t>Integer number = 100</a:t>
            </a:r>
            <a:r>
              <a:rPr lang="en-US" sz="2200" dirty="0" smtClean="0"/>
              <a:t>;</a:t>
            </a:r>
            <a:endParaRPr lang="en-US" sz="2200" dirty="0" smtClean="0"/>
          </a:p>
          <a:p>
            <a:pPr>
              <a:spcBef>
                <a:spcPts val="0"/>
              </a:spcBef>
              <a:buNone/>
            </a:pPr>
            <a:r>
              <a:rPr lang="en-US" sz="2200" b="1" dirty="0" smtClean="0"/>
              <a:t>What compiler does (or what we used to do before java 1.5):</a:t>
            </a:r>
          </a:p>
          <a:p>
            <a:pPr>
              <a:spcBef>
                <a:spcPts val="0"/>
              </a:spcBef>
              <a:buNone/>
            </a:pPr>
            <a:r>
              <a:rPr lang="en-US" sz="2200" dirty="0" smtClean="0"/>
              <a:t>Integer number = </a:t>
            </a:r>
            <a:r>
              <a:rPr lang="en-US" sz="2200" dirty="0" err="1" smtClean="0"/>
              <a:t>Integer.valueOf</a:t>
            </a:r>
            <a:r>
              <a:rPr lang="en-US" sz="2200" dirty="0" smtClean="0"/>
              <a:t>(100);</a:t>
            </a:r>
          </a:p>
          <a:p>
            <a:pPr>
              <a:spcBef>
                <a:spcPts val="0"/>
              </a:spcBef>
              <a:buNone/>
            </a:pPr>
            <a:r>
              <a:rPr lang="en-US" sz="2200" dirty="0" smtClean="0"/>
              <a:t> </a:t>
            </a:r>
          </a:p>
          <a:p>
            <a:pPr>
              <a:spcBef>
                <a:spcPts val="0"/>
              </a:spcBef>
              <a:buNone/>
            </a:pPr>
            <a:r>
              <a:rPr lang="en-US" sz="2200" b="1" dirty="0" err="1" smtClean="0"/>
              <a:t>Unboxing</a:t>
            </a:r>
            <a:r>
              <a:rPr lang="en-US" sz="2200" dirty="0" smtClean="0"/>
              <a:t>:</a:t>
            </a:r>
            <a:r>
              <a:rPr lang="en-US" sz="2200" dirty="0" smtClean="0"/>
              <a:t> </a:t>
            </a:r>
          </a:p>
          <a:p>
            <a:pPr>
              <a:spcBef>
                <a:spcPts val="0"/>
              </a:spcBef>
              <a:buNone/>
            </a:pPr>
            <a:r>
              <a:rPr lang="en-US" sz="2200" dirty="0" smtClean="0"/>
              <a:t>What we see:</a:t>
            </a:r>
          </a:p>
          <a:p>
            <a:pPr>
              <a:spcBef>
                <a:spcPts val="0"/>
              </a:spcBef>
              <a:buNone/>
            </a:pPr>
            <a:r>
              <a:rPr lang="en-US" sz="2200" dirty="0" smtClean="0"/>
              <a:t>Integer num2 = new Integer(50);</a:t>
            </a:r>
          </a:p>
          <a:p>
            <a:pPr>
              <a:spcBef>
                <a:spcPts val="0"/>
              </a:spcBef>
              <a:buNone/>
            </a:pPr>
            <a:r>
              <a:rPr lang="en-US" sz="2200" dirty="0" err="1" smtClean="0"/>
              <a:t>int</a:t>
            </a:r>
            <a:r>
              <a:rPr lang="en-US" sz="2200" dirty="0" smtClean="0"/>
              <a:t> </a:t>
            </a:r>
            <a:r>
              <a:rPr lang="en-US" sz="2200" dirty="0" err="1" smtClean="0"/>
              <a:t>inum</a:t>
            </a:r>
            <a:r>
              <a:rPr lang="en-US" sz="2200" dirty="0" smtClean="0"/>
              <a:t> = num2</a:t>
            </a:r>
            <a:r>
              <a:rPr lang="en-US" sz="2200" dirty="0" smtClean="0"/>
              <a:t>;</a:t>
            </a:r>
            <a:endParaRPr lang="en-US" sz="2200" dirty="0" smtClean="0"/>
          </a:p>
          <a:p>
            <a:pPr>
              <a:spcBef>
                <a:spcPts val="0"/>
              </a:spcBef>
              <a:buNone/>
            </a:pPr>
            <a:r>
              <a:rPr lang="en-US" sz="2200" b="1" dirty="0" smtClean="0"/>
              <a:t>What compiler does:</a:t>
            </a:r>
          </a:p>
          <a:p>
            <a:pPr>
              <a:spcBef>
                <a:spcPts val="0"/>
              </a:spcBef>
              <a:buNone/>
            </a:pPr>
            <a:r>
              <a:rPr lang="en-US" sz="2200" dirty="0" smtClean="0"/>
              <a:t>Integer num2 = new Integer(50);</a:t>
            </a:r>
          </a:p>
          <a:p>
            <a:pPr>
              <a:spcBef>
                <a:spcPts val="0"/>
              </a:spcBef>
              <a:buNone/>
            </a:pPr>
            <a:r>
              <a:rPr lang="en-US" sz="2200" dirty="0" err="1" smtClean="0"/>
              <a:t>int</a:t>
            </a:r>
            <a:r>
              <a:rPr lang="en-US" sz="2200" dirty="0" smtClean="0"/>
              <a:t> </a:t>
            </a:r>
            <a:r>
              <a:rPr lang="en-US" sz="2200" dirty="0" err="1" smtClean="0"/>
              <a:t>inum</a:t>
            </a:r>
            <a:r>
              <a:rPr lang="en-US" sz="2200" dirty="0" smtClean="0"/>
              <a:t> = num2.intValue();</a:t>
            </a:r>
          </a:p>
          <a:p>
            <a:pPr>
              <a:spcBef>
                <a:spcPts val="0"/>
              </a:spcBef>
              <a:buNone/>
            </a:pPr>
            <a:r>
              <a:rPr lang="en-US" sz="2200" dirty="0" smtClean="0"/>
              <a:t> </a:t>
            </a:r>
          </a:p>
          <a:p>
            <a:pPr>
              <a:spcBef>
                <a:spcPts val="0"/>
              </a:spcBef>
              <a:buNone/>
            </a:pPr>
            <a:r>
              <a:rPr lang="en-US" sz="2200" dirty="0" smtClean="0"/>
              <a:t>Similar things happen with the other wrapper classes and primitive types such as long, double, short etc.</a:t>
            </a:r>
          </a:p>
          <a:p>
            <a:pPr>
              <a:spcBef>
                <a:spcPts val="0"/>
              </a:spcBef>
              <a:buNone/>
            </a:pPr>
            <a:r>
              <a:rPr lang="en-US" sz="2200" dirty="0" smtClean="0"/>
              <a:t> </a:t>
            </a:r>
          </a:p>
          <a:p>
            <a:pPr>
              <a:spcBef>
                <a:spcPts val="0"/>
              </a:spcBef>
              <a:buNone/>
            </a:pP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methods of Wrapper classes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smtClean="0"/>
              <a:t>objective of Wrapper class is to define several utility methods which are required for the primitive types. There are 4 utility methods for primitive type which is defined by Wrapper class:</a:t>
            </a:r>
            <a:br>
              <a:rPr lang="en-US" dirty="0" smtClean="0"/>
            </a:br>
            <a:r>
              <a:rPr lang="en-US" dirty="0" smtClean="0"/>
              <a:t/>
            </a:r>
            <a:br>
              <a:rPr lang="en-US" dirty="0" smtClean="0"/>
            </a:br>
            <a:r>
              <a:rPr lang="en-US" dirty="0" smtClean="0"/>
              <a:t>a) </a:t>
            </a:r>
            <a:r>
              <a:rPr lang="en-US" dirty="0" err="1" smtClean="0"/>
              <a:t>valueOf</a:t>
            </a:r>
            <a:r>
              <a:rPr lang="en-US" dirty="0" smtClean="0"/>
              <a:t>()</a:t>
            </a:r>
            <a:br>
              <a:rPr lang="en-US" dirty="0" smtClean="0"/>
            </a:br>
            <a:r>
              <a:rPr lang="en-US" dirty="0" smtClean="0"/>
              <a:t>b) </a:t>
            </a:r>
            <a:r>
              <a:rPr lang="en-US" dirty="0" err="1" smtClean="0"/>
              <a:t>xxxValue</a:t>
            </a:r>
            <a:r>
              <a:rPr lang="en-US" dirty="0" smtClean="0"/>
              <a:t>()</a:t>
            </a:r>
            <a:br>
              <a:rPr lang="en-US" dirty="0" smtClean="0"/>
            </a:br>
            <a:r>
              <a:rPr lang="en-US" dirty="0" smtClean="0"/>
              <a:t>c) </a:t>
            </a:r>
            <a:r>
              <a:rPr lang="en-US" dirty="0" err="1" smtClean="0"/>
              <a:t>parseXxx</a:t>
            </a:r>
            <a:r>
              <a:rPr lang="en-US" dirty="0" smtClean="0"/>
              <a:t>()</a:t>
            </a:r>
            <a:br>
              <a:rPr lang="en-US" dirty="0" smtClean="0"/>
            </a:br>
            <a:r>
              <a:rPr lang="en-US" dirty="0" smtClean="0"/>
              <a:t>d) </a:t>
            </a:r>
            <a:r>
              <a:rPr lang="en-US" dirty="0" err="1" smtClean="0"/>
              <a:t>toString</a:t>
            </a:r>
            <a:r>
              <a:rPr lang="en-US" dirty="0" smtClean="0"/>
              <a:t>()</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208</Words>
  <Application>Microsoft Office PowerPoint</Application>
  <PresentationFormat>On-screen Show (4:3)</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Wrapper Class</vt:lpstr>
      <vt:lpstr>Need of Wrapper Classes</vt:lpstr>
      <vt:lpstr>Slide 3</vt:lpstr>
      <vt:lpstr>Slide 4</vt:lpstr>
      <vt:lpstr>Java autoboxing and unboxing</vt:lpstr>
      <vt:lpstr>What happens behind the scenes?</vt:lpstr>
      <vt:lpstr>Utility methods of Wrapper classes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dc:title>
  <dc:creator>kotharigaurav</dc:creator>
  <cp:lastModifiedBy>kotharigaurav</cp:lastModifiedBy>
  <cp:revision>84</cp:revision>
  <dcterms:created xsi:type="dcterms:W3CDTF">2020-05-22T11:54:08Z</dcterms:created>
  <dcterms:modified xsi:type="dcterms:W3CDTF">2020-08-03T15:40:21Z</dcterms:modified>
</cp:coreProperties>
</file>