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1" r:id="rId2"/>
    <p:sldId id="322" r:id="rId3"/>
    <p:sldId id="260" r:id="rId4"/>
    <p:sldId id="261" r:id="rId5"/>
    <p:sldId id="262" r:id="rId6"/>
    <p:sldId id="263" r:id="rId7"/>
    <p:sldId id="264" r:id="rId8"/>
    <p:sldId id="259" r:id="rId9"/>
    <p:sldId id="265" r:id="rId10"/>
    <p:sldId id="266" r:id="rId11"/>
    <p:sldId id="267" r:id="rId12"/>
    <p:sldId id="268" r:id="rId13"/>
    <p:sldId id="269" r:id="rId14"/>
    <p:sldId id="270" r:id="rId15"/>
    <p:sldId id="271" r:id="rId16"/>
    <p:sldId id="272" r:id="rId17"/>
    <p:sldId id="273" r:id="rId18"/>
    <p:sldId id="274" r:id="rId19"/>
    <p:sldId id="275" r:id="rId20"/>
    <p:sldId id="279" r:id="rId21"/>
    <p:sldId id="280" r:id="rId22"/>
    <p:sldId id="276" r:id="rId23"/>
    <p:sldId id="277" r:id="rId24"/>
    <p:sldId id="278" r:id="rId25"/>
    <p:sldId id="281" r:id="rId26"/>
    <p:sldId id="282" r:id="rId27"/>
    <p:sldId id="283" r:id="rId28"/>
    <p:sldId id="284" r:id="rId29"/>
    <p:sldId id="285" r:id="rId30"/>
    <p:sldId id="286" r:id="rId31"/>
    <p:sldId id="287" r:id="rId32"/>
    <p:sldId id="288" r:id="rId33"/>
    <p:sldId id="290" r:id="rId34"/>
    <p:sldId id="289" r:id="rId35"/>
    <p:sldId id="291" r:id="rId36"/>
    <p:sldId id="292" r:id="rId37"/>
    <p:sldId id="293" r:id="rId38"/>
    <p:sldId id="294" r:id="rId39"/>
    <p:sldId id="295" r:id="rId40"/>
    <p:sldId id="296" r:id="rId41"/>
    <p:sldId id="298"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5" r:id="rId58"/>
    <p:sldId id="313" r:id="rId59"/>
    <p:sldId id="314" r:id="rId60"/>
    <p:sldId id="316" r:id="rId61"/>
    <p:sldId id="317" r:id="rId62"/>
    <p:sldId id="318" r:id="rId63"/>
    <p:sldId id="319" r:id="rId64"/>
    <p:sldId id="320"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5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1996F6-60E6-486A-8050-E13C460C8C0A}" type="datetimeFigureOut">
              <a:rPr lang="en-US" smtClean="0"/>
              <a:pPr/>
              <a:t>15-Jul-21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5CFD2-D423-4CC5-858C-2A00BBAA12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996F6-60E6-486A-8050-E13C460C8C0A}" type="datetimeFigureOut">
              <a:rPr lang="en-US" smtClean="0"/>
              <a:pPr/>
              <a:t>15-Jul-21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5CFD2-D423-4CC5-858C-2A00BBAA12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996F6-60E6-486A-8050-E13C460C8C0A}" type="datetimeFigureOut">
              <a:rPr lang="en-US" smtClean="0"/>
              <a:pPr/>
              <a:t>15-Jul-21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5CFD2-D423-4CC5-858C-2A00BBAA12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996F6-60E6-486A-8050-E13C460C8C0A}" type="datetimeFigureOut">
              <a:rPr lang="en-US" smtClean="0"/>
              <a:pPr/>
              <a:t>15-Jul-21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5CFD2-D423-4CC5-858C-2A00BBAA12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1996F6-60E6-486A-8050-E13C460C8C0A}" type="datetimeFigureOut">
              <a:rPr lang="en-US" smtClean="0"/>
              <a:pPr/>
              <a:t>15-Jul-21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5CFD2-D423-4CC5-858C-2A00BBAA12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1996F6-60E6-486A-8050-E13C460C8C0A}" type="datetimeFigureOut">
              <a:rPr lang="en-US" smtClean="0"/>
              <a:pPr/>
              <a:t>15-Jul-21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95CFD2-D423-4CC5-858C-2A00BBAA12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1996F6-60E6-486A-8050-E13C460C8C0A}" type="datetimeFigureOut">
              <a:rPr lang="en-US" smtClean="0"/>
              <a:pPr/>
              <a:t>15-Jul-21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95CFD2-D423-4CC5-858C-2A00BBAA12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1996F6-60E6-486A-8050-E13C460C8C0A}" type="datetimeFigureOut">
              <a:rPr lang="en-US" smtClean="0"/>
              <a:pPr/>
              <a:t>15-Jul-21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95CFD2-D423-4CC5-858C-2A00BBAA12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996F6-60E6-486A-8050-E13C460C8C0A}" type="datetimeFigureOut">
              <a:rPr lang="en-US" smtClean="0"/>
              <a:pPr/>
              <a:t>15-Jul-21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95CFD2-D423-4CC5-858C-2A00BBAA12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996F6-60E6-486A-8050-E13C460C8C0A}" type="datetimeFigureOut">
              <a:rPr lang="en-US" smtClean="0"/>
              <a:pPr/>
              <a:t>15-Jul-21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95CFD2-D423-4CC5-858C-2A00BBAA12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996F6-60E6-486A-8050-E13C460C8C0A}" type="datetimeFigureOut">
              <a:rPr lang="en-US" smtClean="0"/>
              <a:pPr/>
              <a:t>15-Jul-21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95CFD2-D423-4CC5-858C-2A00BBAA12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996F6-60E6-486A-8050-E13C460C8C0A}" type="datetimeFigureOut">
              <a:rPr lang="en-US" smtClean="0"/>
              <a:pPr/>
              <a:t>15-Jul-21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5CFD2-D423-4CC5-858C-2A00BBAA12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t post.png"/>
          <p:cNvPicPr>
            <a:picLocks noGrp="1" noChangeAspect="1"/>
          </p:cNvPicPr>
          <p:nvPr>
            <p:ph idx="1"/>
          </p:nvPr>
        </p:nvPicPr>
        <p:blipFill>
          <a:blip r:embed="rId2"/>
          <a:stretch>
            <a:fillRect/>
          </a:stretch>
        </p:blipFill>
        <p:spPr>
          <a:xfrm>
            <a:off x="381000" y="-685800"/>
            <a:ext cx="12481279" cy="693420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Tier Architecture</a:t>
            </a:r>
            <a:br>
              <a:rPr lang="en-US" dirty="0" smtClean="0"/>
            </a:br>
            <a:r>
              <a:rPr lang="en-US" sz="2700" dirty="0" smtClean="0"/>
              <a:t>(Also known as Client-Server application)</a:t>
            </a:r>
            <a:endParaRPr lang="en-US" sz="2700" dirty="0"/>
          </a:p>
        </p:txBody>
      </p:sp>
      <p:pic>
        <p:nvPicPr>
          <p:cNvPr id="4" name="Content Placeholder 3" descr="2tier.png"/>
          <p:cNvPicPr>
            <a:picLocks noGrp="1" noChangeAspect="1"/>
          </p:cNvPicPr>
          <p:nvPr>
            <p:ph idx="1"/>
          </p:nvPr>
        </p:nvPicPr>
        <p:blipFill>
          <a:blip r:embed="rId2"/>
          <a:stretch>
            <a:fillRect/>
          </a:stretch>
        </p:blipFill>
        <p:spPr>
          <a:xfrm>
            <a:off x="1212666" y="1600200"/>
            <a:ext cx="6718667"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Tier 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The Two-tier architecture is divided into two parts:</a:t>
            </a:r>
          </a:p>
          <a:p>
            <a:pPr>
              <a:buNone/>
            </a:pPr>
            <a:r>
              <a:rPr lang="en-US" sz="2400" dirty="0" smtClean="0"/>
              <a:t>      1. Client Application (Client Tier)</a:t>
            </a:r>
            <a:br>
              <a:rPr lang="en-US" sz="2400" dirty="0" smtClean="0"/>
            </a:br>
            <a:r>
              <a:rPr lang="en-US" sz="2400" dirty="0" smtClean="0"/>
              <a:t>  2. Database (Data Tier)</a:t>
            </a:r>
          </a:p>
          <a:p>
            <a:pPr algn="just"/>
            <a:r>
              <a:rPr lang="en-US" sz="2400" dirty="0" smtClean="0"/>
              <a:t>Client system handles both Presentation and Application layers and Server system handles Database layer. </a:t>
            </a:r>
          </a:p>
          <a:p>
            <a:pPr algn="just"/>
            <a:r>
              <a:rPr lang="en-US" sz="2400" dirty="0" smtClean="0"/>
              <a:t>It is also known as client server application. The communication takes place between the Client and the Server. </a:t>
            </a:r>
          </a:p>
          <a:p>
            <a:r>
              <a:rPr lang="en-US" sz="2400" dirty="0" smtClean="0"/>
              <a:t>Client system sends the request to the Server system and the Server system processes the request and sends back the data to the Client System</a:t>
            </a:r>
          </a:p>
          <a:p>
            <a:r>
              <a:rPr lang="en-US" sz="2400" dirty="0" smtClean="0"/>
              <a:t>Example : Contact management system created using MS-Access.</a:t>
            </a:r>
          </a:p>
          <a:p>
            <a:r>
              <a:rPr lang="en-US" sz="2400" dirty="0" smtClean="0"/>
              <a:t>Client server mechanism within any organization, where we cannot use server from outside, it can only be accessible within that organization.</a:t>
            </a:r>
          </a:p>
          <a:p>
            <a:pPr>
              <a:buNone/>
            </a:pP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Tier Architecture</a:t>
            </a:r>
            <a:br>
              <a:rPr lang="en-US" dirty="0" smtClean="0"/>
            </a:br>
            <a:r>
              <a:rPr lang="en-US" sz="2700" dirty="0" smtClean="0"/>
              <a:t>( Also known as Web Based application)</a:t>
            </a:r>
            <a:endParaRPr lang="en-US" sz="2700" dirty="0"/>
          </a:p>
        </p:txBody>
      </p:sp>
      <p:pic>
        <p:nvPicPr>
          <p:cNvPr id="4" name="Content Placeholder 3" descr="3tier.png"/>
          <p:cNvPicPr>
            <a:picLocks noGrp="1" noChangeAspect="1"/>
          </p:cNvPicPr>
          <p:nvPr>
            <p:ph idx="1"/>
          </p:nvPr>
        </p:nvPicPr>
        <p:blipFill>
          <a:blip r:embed="rId2"/>
          <a:stretch>
            <a:fillRect/>
          </a:stretch>
        </p:blipFill>
        <p:spPr>
          <a:xfrm>
            <a:off x="457200" y="1619966"/>
            <a:ext cx="8229600" cy="448643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Tier Architecture</a:t>
            </a:r>
            <a:endParaRPr lang="en-US" dirty="0"/>
          </a:p>
        </p:txBody>
      </p:sp>
      <p:sp>
        <p:nvSpPr>
          <p:cNvPr id="3" name="Content Placeholder 2"/>
          <p:cNvSpPr>
            <a:spLocks noGrp="1"/>
          </p:cNvSpPr>
          <p:nvPr>
            <p:ph idx="1"/>
          </p:nvPr>
        </p:nvSpPr>
        <p:spPr/>
        <p:txBody>
          <a:bodyPr>
            <a:normAutofit/>
          </a:bodyPr>
          <a:lstStyle/>
          <a:p>
            <a:r>
              <a:rPr lang="en-US" sz="2400" dirty="0" smtClean="0"/>
              <a:t>The Three-tier architecture is divided into three parts:</a:t>
            </a:r>
          </a:p>
          <a:p>
            <a:pPr>
              <a:buNone/>
            </a:pPr>
            <a:endParaRPr lang="en-US" sz="2400" dirty="0" smtClean="0"/>
          </a:p>
          <a:p>
            <a:pPr>
              <a:buNone/>
            </a:pPr>
            <a:r>
              <a:rPr lang="en-US" sz="2400" dirty="0" smtClean="0"/>
              <a:t>    1. Presentation layer (Client Tier)</a:t>
            </a:r>
            <a:br>
              <a:rPr lang="en-US" sz="2400" dirty="0" smtClean="0"/>
            </a:br>
            <a:r>
              <a:rPr lang="en-US" sz="2400" dirty="0" smtClean="0"/>
              <a:t>2. Application layer (Business Tier)</a:t>
            </a:r>
            <a:br>
              <a:rPr lang="en-US" sz="2400" dirty="0" smtClean="0"/>
            </a:br>
            <a:r>
              <a:rPr lang="en-US" sz="2400" dirty="0" smtClean="0"/>
              <a:t>2. Database layer (Data Tier)</a:t>
            </a:r>
          </a:p>
          <a:p>
            <a:pPr>
              <a:buNone/>
            </a:pPr>
            <a:endParaRPr lang="en-US" sz="2400" dirty="0" smtClean="0"/>
          </a:p>
          <a:p>
            <a:r>
              <a:rPr lang="en-US" sz="2400" dirty="0" smtClean="0"/>
              <a:t>Client system handles Presentation layer, Application server handles Application layer and Server system handles Database layer.</a:t>
            </a:r>
          </a:p>
          <a:p>
            <a:r>
              <a:rPr lang="en-US" sz="2400" dirty="0" smtClean="0"/>
              <a:t>Example : Any large website on the internet including  any tutorial site or any organization site.</a:t>
            </a:r>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Tier Architecture</a:t>
            </a:r>
            <a:endParaRPr lang="en-US" dirty="0"/>
          </a:p>
        </p:txBody>
      </p:sp>
      <p:sp>
        <p:nvSpPr>
          <p:cNvPr id="3" name="Content Placeholder 2"/>
          <p:cNvSpPr>
            <a:spLocks noGrp="1"/>
          </p:cNvSpPr>
          <p:nvPr>
            <p:ph idx="1"/>
          </p:nvPr>
        </p:nvSpPr>
        <p:spPr/>
        <p:txBody>
          <a:bodyPr>
            <a:normAutofit/>
          </a:bodyPr>
          <a:lstStyle/>
          <a:p>
            <a:r>
              <a:rPr lang="en-US" sz="2400" dirty="0" smtClean="0"/>
              <a:t>Another layer is N-Tier application. </a:t>
            </a:r>
          </a:p>
          <a:p>
            <a:pPr>
              <a:buNone/>
            </a:pPr>
            <a:endParaRPr lang="en-US" sz="2400" dirty="0" smtClean="0"/>
          </a:p>
          <a:p>
            <a:r>
              <a:rPr lang="en-US" sz="2400" dirty="0" smtClean="0"/>
              <a:t>N-Tier application also known as Distributed application. </a:t>
            </a:r>
          </a:p>
          <a:p>
            <a:pPr>
              <a:buNone/>
            </a:pPr>
            <a:endParaRPr lang="en-US" sz="2400" dirty="0" smtClean="0"/>
          </a:p>
          <a:p>
            <a:r>
              <a:rPr lang="en-US" sz="2400" dirty="0" smtClean="0"/>
              <a:t>It is similar to three tier architecture but different business logics for </a:t>
            </a:r>
            <a:r>
              <a:rPr lang="en-US" sz="2400" smtClean="0"/>
              <a:t>different clients.</a:t>
            </a:r>
            <a:endParaRPr lang="en-US" sz="2400" dirty="0" smtClean="0"/>
          </a:p>
          <a:p>
            <a:pPr>
              <a:buNone/>
            </a:pPr>
            <a:endParaRPr lang="en-US" sz="2400" dirty="0" smtClean="0"/>
          </a:p>
          <a:p>
            <a:r>
              <a:rPr lang="en-US" sz="2400" dirty="0" smtClean="0"/>
              <a:t>Example : MakeMyTrip.com</a:t>
            </a:r>
          </a:p>
          <a:p>
            <a:pPr>
              <a:buNone/>
            </a:pPr>
            <a:r>
              <a:rPr lang="en-US" sz="2400" dirty="0" smtClean="0"/>
              <a:t>                        Amazon.com etc</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Gateway Interface (CGI)</a:t>
            </a:r>
            <a:endParaRPr lang="en-US" dirty="0"/>
          </a:p>
        </p:txBody>
      </p:sp>
      <p:sp>
        <p:nvSpPr>
          <p:cNvPr id="3" name="Content Placeholder 2"/>
          <p:cNvSpPr>
            <a:spLocks noGrp="1"/>
          </p:cNvSpPr>
          <p:nvPr>
            <p:ph idx="1"/>
          </p:nvPr>
        </p:nvSpPr>
        <p:spPr/>
        <p:txBody>
          <a:bodyPr>
            <a:normAutofit/>
          </a:bodyPr>
          <a:lstStyle/>
          <a:p>
            <a:r>
              <a:rPr lang="en-US" sz="2400" dirty="0" smtClean="0"/>
              <a:t>The Common Gateway Interface (CGI) is a standard for writing programs that can interact through a Web server. </a:t>
            </a:r>
          </a:p>
          <a:p>
            <a:r>
              <a:rPr lang="en-US" sz="2400" dirty="0" smtClean="0"/>
              <a:t>These programs allow a Web developer to deliver dynamic information  or content (usually in the form of HTML) via the browser to the user. </a:t>
            </a:r>
          </a:p>
          <a:p>
            <a:r>
              <a:rPr lang="en-US" sz="2400" dirty="0" smtClean="0"/>
              <a:t>A CGI program can be written in any language, including Java, that can be executed by your Web server.</a:t>
            </a:r>
          </a:p>
          <a:p>
            <a:r>
              <a:rPr lang="en-US" sz="2400" dirty="0" smtClean="0"/>
              <a:t>Here CGI Script(inside CGI </a:t>
            </a:r>
            <a:r>
              <a:rPr lang="en-US" sz="2400" dirty="0" err="1" smtClean="0"/>
              <a:t>webserver</a:t>
            </a:r>
            <a:r>
              <a:rPr lang="en-US" sz="2400" dirty="0" smtClean="0"/>
              <a:t>) are written in the native languages such as C, C++, Perl.</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CGI (Common Gateway Interface)</a:t>
            </a:r>
            <a:endParaRPr lang="en-US" dirty="0"/>
          </a:p>
        </p:txBody>
      </p:sp>
      <p:pic>
        <p:nvPicPr>
          <p:cNvPr id="6" name="Content Placeholder 5" descr="cgi-example.jpg"/>
          <p:cNvPicPr>
            <a:picLocks noGrp="1" noChangeAspect="1"/>
          </p:cNvPicPr>
          <p:nvPr>
            <p:ph idx="1"/>
          </p:nvPr>
        </p:nvPicPr>
        <p:blipFill>
          <a:blip r:embed="rId2"/>
          <a:stretch>
            <a:fillRect/>
          </a:stretch>
        </p:blipFill>
        <p:spPr>
          <a:xfrm>
            <a:off x="1600200" y="1752600"/>
            <a:ext cx="6066313" cy="4006056"/>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 of CGI</a:t>
            </a:r>
            <a:endParaRPr lang="en-US" dirty="0"/>
          </a:p>
        </p:txBody>
      </p:sp>
      <p:sp>
        <p:nvSpPr>
          <p:cNvPr id="3" name="Content Placeholder 2"/>
          <p:cNvSpPr>
            <a:spLocks noGrp="1"/>
          </p:cNvSpPr>
          <p:nvPr>
            <p:ph idx="1"/>
          </p:nvPr>
        </p:nvSpPr>
        <p:spPr/>
        <p:txBody>
          <a:bodyPr>
            <a:normAutofit/>
          </a:bodyPr>
          <a:lstStyle/>
          <a:p>
            <a:r>
              <a:rPr lang="en-US" sz="2400" dirty="0" smtClean="0"/>
              <a:t>For each request CGI Server receives, It creates new Operating System Process.</a:t>
            </a:r>
          </a:p>
          <a:p>
            <a:r>
              <a:rPr lang="en-US" sz="2400" dirty="0" smtClean="0"/>
              <a:t>If the number of requests from the client increases then more time it will take to respond to the request.</a:t>
            </a:r>
          </a:p>
          <a:p>
            <a:r>
              <a:rPr lang="en-US" sz="2400" dirty="0" smtClean="0"/>
              <a:t>Here CGI Script are written in the native languages such as C, C++, Perl, which increases the chances of platform dependency.</a:t>
            </a:r>
          </a:p>
          <a:p>
            <a:r>
              <a:rPr lang="en-US" sz="2400" dirty="0" smtClean="0"/>
              <a:t>Makes system slow</a:t>
            </a:r>
          </a:p>
          <a:p>
            <a:r>
              <a:rPr lang="en-US" sz="2400" dirty="0" smtClean="0"/>
              <a:t>Processing time more</a:t>
            </a:r>
          </a:p>
          <a:p>
            <a:r>
              <a:rPr lang="en-US" sz="2400" dirty="0" smtClean="0"/>
              <a:t>Response time is high</a:t>
            </a:r>
          </a:p>
          <a:p>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endParaRPr lang="en-US" dirty="0"/>
          </a:p>
        </p:txBody>
      </p:sp>
      <p:sp>
        <p:nvSpPr>
          <p:cNvPr id="3" name="Content Placeholder 2"/>
          <p:cNvSpPr>
            <a:spLocks noGrp="1"/>
          </p:cNvSpPr>
          <p:nvPr>
            <p:ph idx="1"/>
          </p:nvPr>
        </p:nvSpPr>
        <p:spPr/>
        <p:txBody>
          <a:bodyPr>
            <a:normAutofit/>
          </a:bodyPr>
          <a:lstStyle/>
          <a:p>
            <a:pPr algn="just"/>
            <a:r>
              <a:rPr lang="en-US" sz="2400" dirty="0" smtClean="0"/>
              <a:t>A </a:t>
            </a:r>
            <a:r>
              <a:rPr lang="en-US" sz="2400" dirty="0" err="1" smtClean="0"/>
              <a:t>servlet</a:t>
            </a:r>
            <a:r>
              <a:rPr lang="en-US" sz="2400" dirty="0" smtClean="0"/>
              <a:t> is a java technology-based web component, managed by a container called </a:t>
            </a:r>
            <a:r>
              <a:rPr lang="en-US" sz="2400" dirty="0" err="1" smtClean="0"/>
              <a:t>servlet</a:t>
            </a:r>
            <a:r>
              <a:rPr lang="en-US" sz="2400" dirty="0" smtClean="0"/>
              <a:t> container or </a:t>
            </a:r>
            <a:r>
              <a:rPr lang="en-US" sz="2400" dirty="0" err="1" smtClean="0"/>
              <a:t>servlet</a:t>
            </a:r>
            <a:r>
              <a:rPr lang="en-US" sz="2400" dirty="0" smtClean="0"/>
              <a:t> engine or web container, that generates dynamic content.</a:t>
            </a:r>
          </a:p>
          <a:p>
            <a:pPr algn="just"/>
            <a:r>
              <a:rPr lang="en-US" sz="2400" dirty="0" smtClean="0"/>
              <a:t>It is a technology to create web application in java, it is not a language.</a:t>
            </a:r>
          </a:p>
          <a:p>
            <a:pPr algn="just"/>
            <a:endParaRPr lang="en-US" sz="2400" dirty="0"/>
          </a:p>
        </p:txBody>
      </p:sp>
      <p:pic>
        <p:nvPicPr>
          <p:cNvPr id="4" name="Picture 3" descr="servlet-example.jpg"/>
          <p:cNvPicPr>
            <a:picLocks noChangeAspect="1"/>
          </p:cNvPicPr>
          <p:nvPr/>
        </p:nvPicPr>
        <p:blipFill>
          <a:blip r:embed="rId2"/>
          <a:stretch>
            <a:fillRect/>
          </a:stretch>
        </p:blipFill>
        <p:spPr>
          <a:xfrm>
            <a:off x="2438400" y="3657600"/>
            <a:ext cx="4419600" cy="24193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sz="2400" dirty="0" smtClean="0"/>
              <a:t>Less response time because each request runs in a separate thread.</a:t>
            </a:r>
          </a:p>
          <a:p>
            <a:endParaRPr lang="en-US" sz="2400" dirty="0" smtClean="0"/>
          </a:p>
          <a:p>
            <a:r>
              <a:rPr lang="en-US" sz="2400" dirty="0" err="1" smtClean="0"/>
              <a:t>Servlets</a:t>
            </a:r>
            <a:r>
              <a:rPr lang="en-US" sz="2400" dirty="0" smtClean="0"/>
              <a:t> are object oriented.</a:t>
            </a:r>
          </a:p>
          <a:p>
            <a:endParaRPr lang="en-US" sz="2400" dirty="0" smtClean="0"/>
          </a:p>
          <a:p>
            <a:r>
              <a:rPr lang="en-US" sz="2400" dirty="0" err="1" smtClean="0"/>
              <a:t>Servlets</a:t>
            </a:r>
            <a:r>
              <a:rPr lang="en-US" sz="2400" dirty="0" smtClean="0"/>
              <a:t> are platform independent.</a:t>
            </a:r>
          </a:p>
          <a:p>
            <a:endParaRPr lang="en-US" sz="2400" dirty="0" smtClean="0"/>
          </a:p>
          <a:p>
            <a:r>
              <a:rPr lang="en-US" sz="2400" dirty="0" smtClean="0"/>
              <a:t>Here the concept of threads are used, which are light weight process.</a:t>
            </a:r>
          </a:p>
          <a:p>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rver.png"/>
          <p:cNvPicPr>
            <a:picLocks noGrp="1" noChangeAspect="1"/>
          </p:cNvPicPr>
          <p:nvPr>
            <p:ph idx="1"/>
          </p:nvPr>
        </p:nvPicPr>
        <p:blipFill>
          <a:blip r:embed="rId2"/>
          <a:stretch>
            <a:fillRect/>
          </a:stretch>
        </p:blipFill>
        <p:spPr>
          <a:xfrm>
            <a:off x="381000" y="0"/>
            <a:ext cx="12420600" cy="6705599"/>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API</a:t>
            </a:r>
            <a:endParaRPr lang="en-US" dirty="0"/>
          </a:p>
        </p:txBody>
      </p:sp>
      <p:sp>
        <p:nvSpPr>
          <p:cNvPr id="3" name="Content Placeholder 2"/>
          <p:cNvSpPr>
            <a:spLocks noGrp="1"/>
          </p:cNvSpPr>
          <p:nvPr>
            <p:ph idx="1"/>
          </p:nvPr>
        </p:nvSpPr>
        <p:spPr/>
        <p:txBody>
          <a:bodyPr>
            <a:normAutofit/>
          </a:bodyPr>
          <a:lstStyle/>
          <a:p>
            <a:r>
              <a:rPr lang="en-US" sz="2400" dirty="0" err="1" smtClean="0"/>
              <a:t>Servlet</a:t>
            </a:r>
            <a:r>
              <a:rPr lang="en-US" sz="2400" dirty="0" smtClean="0"/>
              <a:t> API consists of two important packages that encapsulates all the important classes and interface, namely :</a:t>
            </a:r>
          </a:p>
          <a:p>
            <a:pPr marL="914400" lvl="1" indent="-457200">
              <a:buFont typeface="+mj-lt"/>
              <a:buAutoNum type="arabicPeriod"/>
            </a:pPr>
            <a:r>
              <a:rPr lang="en-US" b="1" dirty="0" err="1" smtClean="0"/>
              <a:t>javax.servlet</a:t>
            </a:r>
            <a:endParaRPr lang="en-US" dirty="0" smtClean="0"/>
          </a:p>
          <a:p>
            <a:pPr marL="971550" lvl="1" indent="-514350">
              <a:buFont typeface="+mj-lt"/>
              <a:buAutoNum type="arabicPeriod"/>
            </a:pPr>
            <a:r>
              <a:rPr lang="en-US" b="1" dirty="0" err="1" smtClean="0"/>
              <a:t>javax.servlet.http</a:t>
            </a:r>
            <a:endParaRPr lang="en-US" dirty="0" smtClean="0"/>
          </a:p>
          <a:p>
            <a:r>
              <a:rPr lang="en-US" sz="2400" dirty="0" smtClean="0"/>
              <a:t>Some Important Classes and Interfaces of </a:t>
            </a:r>
            <a:r>
              <a:rPr lang="en-US" sz="2400" dirty="0" err="1" smtClean="0"/>
              <a:t>javax.servlet</a:t>
            </a:r>
            <a:endParaRPr lang="en-US" sz="2400" dirty="0" smtClean="0"/>
          </a:p>
          <a:p>
            <a:endParaRPr lang="en-US" sz="2400" dirty="0"/>
          </a:p>
        </p:txBody>
      </p:sp>
      <p:graphicFrame>
        <p:nvGraphicFramePr>
          <p:cNvPr id="4" name="Table 3"/>
          <p:cNvGraphicFramePr>
            <a:graphicFrameLocks noGrp="1"/>
          </p:cNvGraphicFramePr>
          <p:nvPr/>
        </p:nvGraphicFramePr>
        <p:xfrm>
          <a:off x="1371600" y="4191000"/>
          <a:ext cx="6096000" cy="23926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CLASSES</a:t>
                      </a:r>
                      <a:endParaRPr lang="en-US" dirty="0"/>
                    </a:p>
                  </a:txBody>
                  <a:tcPr/>
                </a:tc>
                <a:tc>
                  <a:txBody>
                    <a:bodyPr/>
                    <a:lstStyle/>
                    <a:p>
                      <a:r>
                        <a:rPr lang="en-US" dirty="0" smtClean="0"/>
                        <a:t>INTERFACES</a:t>
                      </a:r>
                      <a:endParaRPr lang="en-US" dirty="0"/>
                    </a:p>
                  </a:txBody>
                  <a:tcPr/>
                </a:tc>
              </a:tr>
              <a:tr h="370840">
                <a:tc>
                  <a:txBody>
                    <a:bodyPr/>
                    <a:lstStyle/>
                    <a:p>
                      <a:r>
                        <a:rPr lang="en-US" dirty="0" err="1" smtClean="0"/>
                        <a:t>GenericServlet</a:t>
                      </a:r>
                      <a:endParaRPr lang="en-US" dirty="0" smtClean="0"/>
                    </a:p>
                  </a:txBody>
                  <a:tcPr/>
                </a:tc>
                <a:tc>
                  <a:txBody>
                    <a:bodyPr/>
                    <a:lstStyle/>
                    <a:p>
                      <a:r>
                        <a:rPr lang="en-US" dirty="0" err="1" smtClean="0"/>
                        <a:t>Servlet</a:t>
                      </a:r>
                      <a:endParaRPr lang="en-US" dirty="0"/>
                    </a:p>
                  </a:txBody>
                  <a:tcPr/>
                </a:tc>
              </a:tr>
              <a:tr h="370840">
                <a:tc>
                  <a:txBody>
                    <a:bodyPr/>
                    <a:lstStyle/>
                    <a:p>
                      <a:r>
                        <a:rPr lang="en-US" dirty="0" err="1" smtClean="0"/>
                        <a:t>ServletException</a:t>
                      </a:r>
                      <a:endParaRPr lang="en-US" dirty="0"/>
                    </a:p>
                  </a:txBody>
                  <a:tcPr/>
                </a:tc>
                <a:tc>
                  <a:txBody>
                    <a:bodyPr/>
                    <a:lstStyle/>
                    <a:p>
                      <a:r>
                        <a:rPr lang="en-US" dirty="0" err="1" smtClean="0"/>
                        <a:t>ServletContext</a:t>
                      </a:r>
                      <a:endParaRPr lang="en-US" dirty="0" smtClean="0"/>
                    </a:p>
                    <a:p>
                      <a:r>
                        <a:rPr lang="en-US" dirty="0" err="1" smtClean="0"/>
                        <a:t>ServletConfig</a:t>
                      </a:r>
                      <a:endParaRPr lang="en-US" dirty="0"/>
                    </a:p>
                  </a:txBody>
                  <a:tcPr/>
                </a:tc>
              </a:tr>
              <a:tr h="370840">
                <a:tc>
                  <a:txBody>
                    <a:bodyPr/>
                    <a:lstStyle/>
                    <a:p>
                      <a:r>
                        <a:rPr lang="en-US" dirty="0" err="1" smtClean="0"/>
                        <a:t>ServletInputStream</a:t>
                      </a:r>
                      <a:endParaRPr lang="en-US" dirty="0"/>
                    </a:p>
                  </a:txBody>
                  <a:tcPr/>
                </a:tc>
                <a:tc>
                  <a:txBody>
                    <a:bodyPr/>
                    <a:lstStyle/>
                    <a:p>
                      <a:r>
                        <a:rPr lang="en-US" dirty="0" err="1" smtClean="0"/>
                        <a:t>ServletRequest</a:t>
                      </a:r>
                      <a:endParaRPr lang="en-US" dirty="0" smtClean="0"/>
                    </a:p>
                    <a:p>
                      <a:r>
                        <a:rPr lang="en-US" dirty="0" err="1" smtClean="0"/>
                        <a:t>ServletResponse</a:t>
                      </a:r>
                      <a:endParaRPr lang="en-US" dirty="0"/>
                    </a:p>
                  </a:txBody>
                  <a:tcPr/>
                </a:tc>
              </a:tr>
              <a:tr h="370840">
                <a:tc>
                  <a:txBody>
                    <a:bodyPr/>
                    <a:lstStyle/>
                    <a:p>
                      <a:r>
                        <a:rPr lang="en-US" dirty="0" err="1" smtClean="0"/>
                        <a:t>ServletOutputStream</a:t>
                      </a:r>
                      <a:endParaRPr lang="en-US" dirty="0"/>
                    </a:p>
                  </a:txBody>
                  <a:tcPr/>
                </a:tc>
                <a:tc>
                  <a:txBody>
                    <a:bodyPr/>
                    <a:lstStyle/>
                    <a:p>
                      <a:r>
                        <a:rPr lang="en-US" dirty="0" smtClean="0"/>
                        <a:t>Filter, </a:t>
                      </a:r>
                      <a:r>
                        <a:rPr lang="en-US" dirty="0" err="1" smtClean="0"/>
                        <a:t>FilterConfig</a:t>
                      </a:r>
                      <a:r>
                        <a:rPr lang="en-US" dirty="0" smtClean="0"/>
                        <a:t>, </a:t>
                      </a:r>
                      <a:r>
                        <a:rPr lang="en-US" dirty="0" err="1" smtClean="0"/>
                        <a:t>FilterChain</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4525963"/>
          </a:xfrm>
        </p:spPr>
        <p:txBody>
          <a:bodyPr>
            <a:normAutofit/>
          </a:bodyPr>
          <a:lstStyle/>
          <a:p>
            <a:r>
              <a:rPr lang="en-US" sz="2400" dirty="0" smtClean="0"/>
              <a:t>Some Important Classes and Interfaces of </a:t>
            </a:r>
            <a:r>
              <a:rPr lang="en-US" sz="2400" dirty="0" err="1" smtClean="0"/>
              <a:t>javax.servlet.http</a:t>
            </a:r>
            <a:endParaRPr lang="en-US" sz="2400" dirty="0" smtClean="0"/>
          </a:p>
          <a:p>
            <a:pPr>
              <a:buNone/>
            </a:pPr>
            <a:endParaRPr lang="en-US" sz="2400" dirty="0" smtClean="0"/>
          </a:p>
          <a:p>
            <a:endParaRPr lang="en-US" sz="2400" dirty="0"/>
          </a:p>
        </p:txBody>
      </p:sp>
      <p:graphicFrame>
        <p:nvGraphicFramePr>
          <p:cNvPr id="4" name="Table 3"/>
          <p:cNvGraphicFramePr>
            <a:graphicFrameLocks noGrp="1"/>
          </p:cNvGraphicFramePr>
          <p:nvPr/>
        </p:nvGraphicFramePr>
        <p:xfrm>
          <a:off x="1295400" y="2362200"/>
          <a:ext cx="6096000" cy="17526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CLASSES</a:t>
                      </a:r>
                      <a:endParaRPr lang="en-US" dirty="0"/>
                    </a:p>
                  </a:txBody>
                  <a:tcPr/>
                </a:tc>
                <a:tc>
                  <a:txBody>
                    <a:bodyPr/>
                    <a:lstStyle/>
                    <a:p>
                      <a:r>
                        <a:rPr lang="en-US" dirty="0" smtClean="0"/>
                        <a:t>INTERFACE</a:t>
                      </a:r>
                      <a:endParaRPr lang="en-US" dirty="0"/>
                    </a:p>
                  </a:txBody>
                  <a:tcPr/>
                </a:tc>
              </a:tr>
              <a:tr h="370840">
                <a:tc>
                  <a:txBody>
                    <a:bodyPr/>
                    <a:lstStyle/>
                    <a:p>
                      <a:r>
                        <a:rPr lang="en-US" dirty="0" err="1" smtClean="0"/>
                        <a:t>HttpServlet</a:t>
                      </a:r>
                      <a:endParaRPr lang="en-US" dirty="0"/>
                    </a:p>
                  </a:txBody>
                  <a:tcPr/>
                </a:tc>
                <a:tc>
                  <a:txBody>
                    <a:bodyPr/>
                    <a:lstStyle/>
                    <a:p>
                      <a:r>
                        <a:rPr lang="en-US" dirty="0" err="1" smtClean="0"/>
                        <a:t>HttpServletRequest</a:t>
                      </a:r>
                      <a:endParaRPr lang="en-US" dirty="0"/>
                    </a:p>
                  </a:txBody>
                  <a:tcPr/>
                </a:tc>
              </a:tr>
              <a:tr h="370840">
                <a:tc>
                  <a:txBody>
                    <a:bodyPr/>
                    <a:lstStyle/>
                    <a:p>
                      <a:r>
                        <a:rPr lang="en-US" dirty="0" smtClean="0"/>
                        <a:t>Cookie</a:t>
                      </a:r>
                      <a:endParaRPr lang="en-US" dirty="0"/>
                    </a:p>
                  </a:txBody>
                  <a:tcPr/>
                </a:tc>
                <a:tc>
                  <a:txBody>
                    <a:bodyPr/>
                    <a:lstStyle/>
                    <a:p>
                      <a:r>
                        <a:rPr lang="en-US" dirty="0" err="1" smtClean="0"/>
                        <a:t>HttpServletResponse</a:t>
                      </a:r>
                      <a:endParaRPr lang="en-US" dirty="0"/>
                    </a:p>
                  </a:txBody>
                  <a:tcPr/>
                </a:tc>
              </a:tr>
              <a:tr h="370840">
                <a:tc>
                  <a:txBody>
                    <a:bodyPr/>
                    <a:lstStyle/>
                    <a:p>
                      <a:r>
                        <a:rPr lang="en-US" dirty="0" err="1" smtClean="0"/>
                        <a:t>HttpServletRequestWrapper</a:t>
                      </a:r>
                      <a:endParaRPr lang="en-US" dirty="0" smtClean="0"/>
                    </a:p>
                    <a:p>
                      <a:r>
                        <a:rPr lang="en-US" dirty="0" err="1" smtClean="0"/>
                        <a:t>HttpServletResponseWrapper</a:t>
                      </a:r>
                      <a:endParaRPr lang="en-US" dirty="0"/>
                    </a:p>
                  </a:txBody>
                  <a:tcPr/>
                </a:tc>
                <a:tc>
                  <a:txBody>
                    <a:bodyPr/>
                    <a:lstStyle/>
                    <a:p>
                      <a:r>
                        <a:rPr lang="en-US" dirty="0" err="1" smtClean="0"/>
                        <a:t>HttpSession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t>
            </a:r>
            <a:r>
              <a:rPr lang="en-US" dirty="0" err="1" smtClean="0"/>
              <a:t>servlet</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sz="2400" b="1" dirty="0" smtClean="0"/>
              <a:t>Step 1 : Loading </a:t>
            </a:r>
            <a:r>
              <a:rPr lang="en-US" sz="2400" b="1" dirty="0" err="1" smtClean="0"/>
              <a:t>Servlet</a:t>
            </a:r>
            <a:r>
              <a:rPr lang="en-US" sz="2400" b="1" dirty="0" smtClean="0"/>
              <a:t> Class :</a:t>
            </a:r>
            <a:r>
              <a:rPr lang="en-US" sz="2400" dirty="0" smtClean="0"/>
              <a:t> A </a:t>
            </a:r>
            <a:r>
              <a:rPr lang="en-US" sz="2400" dirty="0" err="1" smtClean="0"/>
              <a:t>Servlet</a:t>
            </a:r>
            <a:r>
              <a:rPr lang="en-US" sz="2400" dirty="0" smtClean="0"/>
              <a:t> class is loaded when first request for the </a:t>
            </a:r>
            <a:r>
              <a:rPr lang="en-US" sz="2400" dirty="0" err="1" smtClean="0"/>
              <a:t>servlet</a:t>
            </a:r>
            <a:r>
              <a:rPr lang="en-US" sz="2400" dirty="0" smtClean="0"/>
              <a:t> is received by the Web Container.</a:t>
            </a:r>
          </a:p>
          <a:p>
            <a:pPr algn="just">
              <a:buNone/>
            </a:pPr>
            <a:endParaRPr lang="en-US" sz="2400" dirty="0" smtClean="0"/>
          </a:p>
          <a:p>
            <a:pPr algn="just">
              <a:buNone/>
            </a:pPr>
            <a:r>
              <a:rPr lang="en-US" sz="2400" b="1" dirty="0" smtClean="0"/>
              <a:t>Step 2 : </a:t>
            </a:r>
            <a:r>
              <a:rPr lang="en-US" sz="2400" b="1" dirty="0" err="1" smtClean="0"/>
              <a:t>Servlet</a:t>
            </a:r>
            <a:r>
              <a:rPr lang="en-US" sz="2400" b="1" dirty="0" smtClean="0"/>
              <a:t> instance creation : </a:t>
            </a:r>
            <a:r>
              <a:rPr lang="en-US" sz="2400" dirty="0" smtClean="0"/>
              <a:t>After the </a:t>
            </a:r>
            <a:r>
              <a:rPr lang="en-US" sz="2400" dirty="0" err="1" smtClean="0"/>
              <a:t>Servlet</a:t>
            </a:r>
            <a:r>
              <a:rPr lang="en-US" sz="2400" dirty="0" smtClean="0"/>
              <a:t> class is loaded, Web Container creates the instance of it. </a:t>
            </a:r>
            <a:r>
              <a:rPr lang="en-US" sz="2400" dirty="0" err="1" smtClean="0"/>
              <a:t>Servlet</a:t>
            </a:r>
            <a:r>
              <a:rPr lang="en-US" sz="2400" dirty="0" smtClean="0"/>
              <a:t> instance is created only once in the life cycle.</a:t>
            </a:r>
          </a:p>
          <a:p>
            <a:pPr algn="just">
              <a:buNone/>
            </a:pPr>
            <a:endParaRPr lang="en-US" sz="2400" b="1" dirty="0" smtClean="0"/>
          </a:p>
          <a:p>
            <a:pPr algn="just">
              <a:buNone/>
            </a:pPr>
            <a:r>
              <a:rPr lang="en-US" sz="2400" b="1" dirty="0" smtClean="0"/>
              <a:t>Step 3 : Call to the init() method :</a:t>
            </a:r>
            <a:r>
              <a:rPr lang="en-US" sz="2400" dirty="0" smtClean="0"/>
              <a:t> init() method is called by the Web Container on </a:t>
            </a:r>
            <a:r>
              <a:rPr lang="en-US" sz="2400" dirty="0" err="1" smtClean="0"/>
              <a:t>servlet</a:t>
            </a:r>
            <a:r>
              <a:rPr lang="en-US" sz="2400" dirty="0" smtClean="0"/>
              <a:t> instance to initialize the </a:t>
            </a:r>
            <a:r>
              <a:rPr lang="en-US" sz="2400" dirty="0" err="1" smtClean="0"/>
              <a:t>servlet</a:t>
            </a:r>
            <a:r>
              <a:rPr lang="en-US" sz="2400" dirty="0" smtClean="0"/>
              <a:t>.</a:t>
            </a:r>
          </a:p>
          <a:p>
            <a:pPr algn="just">
              <a:buNone/>
            </a:pPr>
            <a:endParaRPr lang="en-US" sz="2400" b="1" dirty="0" smtClean="0"/>
          </a:p>
          <a:p>
            <a:pPr algn="just">
              <a:buNone/>
            </a:pPr>
            <a:r>
              <a:rPr lang="en-US" sz="2400" b="1" dirty="0" smtClean="0"/>
              <a:t>Signature of init() method :</a:t>
            </a:r>
            <a:endParaRPr lang="en-US" sz="2400" dirty="0" smtClean="0"/>
          </a:p>
          <a:p>
            <a:pPr algn="just">
              <a:buNone/>
            </a:pPr>
            <a:r>
              <a:rPr lang="en-US" sz="2400" dirty="0" smtClean="0"/>
              <a:t>public void init(</a:t>
            </a:r>
            <a:r>
              <a:rPr lang="en-US" sz="2400" dirty="0" err="1" smtClean="0"/>
              <a:t>ServletConfig</a:t>
            </a:r>
            <a:r>
              <a:rPr lang="en-US" sz="2400" dirty="0" smtClean="0"/>
              <a:t> </a:t>
            </a:r>
            <a:r>
              <a:rPr lang="en-US" sz="2400" dirty="0" err="1" smtClean="0"/>
              <a:t>config</a:t>
            </a:r>
            <a:r>
              <a:rPr lang="en-US" sz="2400" dirty="0" smtClean="0"/>
              <a:t>) throws </a:t>
            </a:r>
            <a:r>
              <a:rPr lang="en-US" sz="2400" dirty="0" err="1" smtClean="0"/>
              <a:t>ServletException</a:t>
            </a:r>
            <a:r>
              <a:rPr lang="en-US" sz="2400" dirty="0" smtClean="0"/>
              <a:t> </a:t>
            </a:r>
          </a:p>
          <a:p>
            <a:pPr algn="just">
              <a:buNone/>
            </a:pP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noAutofit/>
          </a:bodyPr>
          <a:lstStyle/>
          <a:p>
            <a:pPr algn="just">
              <a:buNone/>
            </a:pPr>
            <a:endParaRPr lang="en-US" sz="2400" b="1" dirty="0" smtClean="0"/>
          </a:p>
          <a:p>
            <a:pPr algn="just">
              <a:buNone/>
            </a:pPr>
            <a:r>
              <a:rPr lang="en-US" sz="2400" b="1" dirty="0" smtClean="0"/>
              <a:t>Step 4 : Call to the service() method :</a:t>
            </a:r>
            <a:r>
              <a:rPr lang="en-US" sz="2400" dirty="0" smtClean="0"/>
              <a:t> The containers call the service() method each time the request for </a:t>
            </a:r>
            <a:r>
              <a:rPr lang="en-US" sz="2400" dirty="0" err="1" smtClean="0"/>
              <a:t>servlet</a:t>
            </a:r>
            <a:r>
              <a:rPr lang="en-US" sz="2400" dirty="0" smtClean="0"/>
              <a:t> is received. The service() method will then call the </a:t>
            </a:r>
            <a:r>
              <a:rPr lang="en-US" sz="2400" dirty="0" err="1" smtClean="0"/>
              <a:t>doGet</a:t>
            </a:r>
            <a:r>
              <a:rPr lang="en-US" sz="2400" dirty="0" smtClean="0"/>
              <a:t>() or </a:t>
            </a:r>
            <a:r>
              <a:rPr lang="en-US" sz="2400" dirty="0" err="1" smtClean="0"/>
              <a:t>doPost</a:t>
            </a:r>
            <a:r>
              <a:rPr lang="en-US" sz="2400" dirty="0" smtClean="0"/>
              <a:t>() method based on the type of the HTTP request.</a:t>
            </a:r>
          </a:p>
          <a:p>
            <a:pPr algn="just">
              <a:buNone/>
            </a:pPr>
            <a:endParaRPr lang="en-US" sz="2400" dirty="0" smtClean="0"/>
          </a:p>
          <a:p>
            <a:pPr algn="just">
              <a:buNone/>
            </a:pPr>
            <a:r>
              <a:rPr lang="en-US" sz="2400" b="1" dirty="0" smtClean="0"/>
              <a:t>Signature of service() method :</a:t>
            </a:r>
            <a:endParaRPr lang="en-US" sz="2400" dirty="0" smtClean="0"/>
          </a:p>
          <a:p>
            <a:pPr algn="just">
              <a:buNone/>
            </a:pPr>
            <a:r>
              <a:rPr lang="en-US" sz="2400" dirty="0" smtClean="0"/>
              <a:t>public void service(</a:t>
            </a:r>
            <a:r>
              <a:rPr lang="en-US" sz="2400" dirty="0" err="1" smtClean="0"/>
              <a:t>ServletRequest</a:t>
            </a:r>
            <a:r>
              <a:rPr lang="en-US" sz="2400" dirty="0" smtClean="0"/>
              <a:t> request, </a:t>
            </a:r>
            <a:r>
              <a:rPr lang="en-US" sz="2400" dirty="0" err="1" smtClean="0"/>
              <a:t>ServletResponse</a:t>
            </a:r>
            <a:r>
              <a:rPr lang="en-US" sz="2400" dirty="0" smtClean="0"/>
              <a:t> response) throws </a:t>
            </a:r>
            <a:r>
              <a:rPr lang="en-US" sz="2400" dirty="0" err="1" smtClean="0"/>
              <a:t>ServletException</a:t>
            </a:r>
            <a:r>
              <a:rPr lang="en-US" sz="2400" dirty="0" smtClean="0"/>
              <a:t>, </a:t>
            </a:r>
            <a:r>
              <a:rPr lang="en-US" sz="2400" dirty="0" err="1" smtClean="0"/>
              <a:t>IOException</a:t>
            </a:r>
            <a:r>
              <a:rPr lang="en-US" sz="2400" dirty="0" smtClean="0"/>
              <a:t> </a:t>
            </a:r>
          </a:p>
          <a:p>
            <a:pPr algn="just">
              <a:buNone/>
            </a:pPr>
            <a:endParaRPr lang="en-US" sz="2400" dirty="0" smtClean="0"/>
          </a:p>
          <a:p>
            <a:pPr algn="just">
              <a:buNone/>
            </a:pPr>
            <a:r>
              <a:rPr lang="en-US" sz="2400" b="1" dirty="0" smtClean="0"/>
              <a:t>Step 5 : Call to destroy() method:</a:t>
            </a:r>
            <a:r>
              <a:rPr lang="en-US" sz="2400" dirty="0" smtClean="0"/>
              <a:t> The Web Container call the destroy() method before removing </a:t>
            </a:r>
            <a:r>
              <a:rPr lang="en-US" sz="2400" dirty="0" err="1" smtClean="0"/>
              <a:t>servlet</a:t>
            </a:r>
            <a:r>
              <a:rPr lang="en-US" sz="2400" dirty="0" smtClean="0"/>
              <a:t> instance, giving it a chance for cleanup activity.</a:t>
            </a:r>
          </a:p>
          <a:p>
            <a:pPr algn="just"/>
            <a:endParaRPr lang="en-US" sz="2400" dirty="0" smtClean="0"/>
          </a:p>
          <a:p>
            <a:pPr algn="just">
              <a:buNone/>
            </a:pPr>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t>
            </a:r>
            <a:r>
              <a:rPr lang="en-US" dirty="0" err="1" smtClean="0"/>
              <a:t>Servlet</a:t>
            </a:r>
            <a:endParaRPr lang="en-US" dirty="0"/>
          </a:p>
        </p:txBody>
      </p:sp>
      <p:pic>
        <p:nvPicPr>
          <p:cNvPr id="4" name="Content Placeholder 3" descr="servlet-life-cycle.jpg"/>
          <p:cNvPicPr>
            <a:picLocks noGrp="1" noChangeAspect="1"/>
          </p:cNvPicPr>
          <p:nvPr>
            <p:ph idx="1"/>
          </p:nvPr>
        </p:nvPicPr>
        <p:blipFill>
          <a:blip r:embed="rId2"/>
          <a:stretch>
            <a:fillRect/>
          </a:stretch>
        </p:blipFill>
        <p:spPr>
          <a:xfrm>
            <a:off x="685800" y="1623441"/>
            <a:ext cx="7881284" cy="4111403"/>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a:t>
            </a:r>
            <a:r>
              <a:rPr lang="en-US" dirty="0" err="1" smtClean="0"/>
              <a:t>Servlet</a:t>
            </a:r>
            <a:r>
              <a:rPr lang="en-US" dirty="0" smtClean="0"/>
              <a:t> Application works</a:t>
            </a:r>
            <a:endParaRPr lang="en-US" dirty="0"/>
          </a:p>
        </p:txBody>
      </p:sp>
      <p:sp>
        <p:nvSpPr>
          <p:cNvPr id="3" name="Content Placeholder 2"/>
          <p:cNvSpPr>
            <a:spLocks noGrp="1"/>
          </p:cNvSpPr>
          <p:nvPr>
            <p:ph idx="1"/>
          </p:nvPr>
        </p:nvSpPr>
        <p:spPr/>
        <p:txBody>
          <a:bodyPr>
            <a:normAutofit/>
          </a:bodyPr>
          <a:lstStyle/>
          <a:p>
            <a:pPr algn="just"/>
            <a:r>
              <a:rPr lang="en-US" sz="2400" b="1" dirty="0" smtClean="0"/>
              <a:t>Web container</a:t>
            </a:r>
            <a:r>
              <a:rPr lang="en-US" sz="2400" dirty="0" smtClean="0"/>
              <a:t> is responsible for managing execution of </a:t>
            </a:r>
            <a:r>
              <a:rPr lang="en-US" sz="2400" dirty="0" err="1" smtClean="0"/>
              <a:t>servlets</a:t>
            </a:r>
            <a:r>
              <a:rPr lang="en-US" sz="2400" dirty="0" smtClean="0"/>
              <a:t> and JSP pages for Java EE application.</a:t>
            </a:r>
          </a:p>
          <a:p>
            <a:pPr algn="just">
              <a:buNone/>
            </a:pPr>
            <a:endParaRPr lang="en-US" sz="2400" dirty="0" smtClean="0"/>
          </a:p>
          <a:p>
            <a:pPr algn="just"/>
            <a:r>
              <a:rPr lang="en-US" sz="2400" dirty="0" smtClean="0"/>
              <a:t>When a request comes in for a </a:t>
            </a:r>
            <a:r>
              <a:rPr lang="en-US" sz="2400" dirty="0" err="1" smtClean="0"/>
              <a:t>servlet</a:t>
            </a:r>
            <a:r>
              <a:rPr lang="en-US" sz="2400" dirty="0" smtClean="0"/>
              <a:t>, the server sends the request to the Web Container. </a:t>
            </a:r>
            <a:r>
              <a:rPr lang="en-US" sz="2400" b="1" dirty="0" smtClean="0"/>
              <a:t>Web Container</a:t>
            </a:r>
            <a:r>
              <a:rPr lang="en-US" sz="2400" dirty="0" smtClean="0"/>
              <a:t> is responsible for instantiating the </a:t>
            </a:r>
            <a:r>
              <a:rPr lang="en-US" sz="2400" dirty="0" err="1" smtClean="0"/>
              <a:t>servlet</a:t>
            </a:r>
            <a:r>
              <a:rPr lang="en-US" sz="2400" dirty="0" smtClean="0"/>
              <a:t> or creating a new thread to handle the </a:t>
            </a:r>
            <a:r>
              <a:rPr lang="en-US" sz="2400" dirty="0" err="1" smtClean="0"/>
              <a:t>request.The</a:t>
            </a:r>
            <a:r>
              <a:rPr lang="en-US" sz="2400" dirty="0" smtClean="0"/>
              <a:t> container creates multiple threads to process multiple requests to a single </a:t>
            </a:r>
            <a:r>
              <a:rPr lang="en-US" sz="2400" dirty="0" err="1" smtClean="0"/>
              <a:t>servlet</a:t>
            </a:r>
            <a:r>
              <a:rPr lang="en-US" sz="2400" dirty="0" smtClean="0"/>
              <a:t>.</a:t>
            </a:r>
          </a:p>
          <a:p>
            <a:pPr algn="just">
              <a:buNone/>
            </a:pPr>
            <a:endParaRPr lang="en-US" sz="2400" dirty="0" smtClean="0"/>
          </a:p>
          <a:p>
            <a:pPr algn="just"/>
            <a:r>
              <a:rPr lang="en-US" sz="2400" b="1" dirty="0" err="1" smtClean="0"/>
              <a:t>Servlets</a:t>
            </a:r>
            <a:r>
              <a:rPr lang="en-US" sz="2400" b="1" dirty="0" smtClean="0"/>
              <a:t> don't have a main() method</a:t>
            </a:r>
            <a:r>
              <a:rPr lang="en-US" sz="2400" dirty="0" smtClean="0"/>
              <a:t>. Web Container manages the life cycle of a </a:t>
            </a:r>
            <a:r>
              <a:rPr lang="en-US" sz="2400" dirty="0" err="1" smtClean="0"/>
              <a:t>Servlet</a:t>
            </a:r>
            <a:r>
              <a:rPr lang="en-US" sz="2400" dirty="0" smtClean="0"/>
              <a:t> instance.</a:t>
            </a:r>
          </a:p>
          <a:p>
            <a:pPr algn="just"/>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 </a:t>
            </a:r>
            <a:r>
              <a:rPr lang="en-US" dirty="0" err="1" smtClean="0"/>
              <a:t>Servlet</a:t>
            </a:r>
            <a:r>
              <a:rPr lang="en-US" dirty="0" smtClean="0"/>
              <a:t> works</a:t>
            </a:r>
            <a:endParaRPr lang="en-US" dirty="0"/>
          </a:p>
        </p:txBody>
      </p:sp>
      <p:sp>
        <p:nvSpPr>
          <p:cNvPr id="3" name="Content Placeholder 2"/>
          <p:cNvSpPr>
            <a:spLocks noGrp="1"/>
          </p:cNvSpPr>
          <p:nvPr>
            <p:ph idx="1"/>
          </p:nvPr>
        </p:nvSpPr>
        <p:spPr/>
        <p:txBody>
          <a:bodyPr>
            <a:normAutofit/>
          </a:bodyPr>
          <a:lstStyle/>
          <a:p>
            <a:r>
              <a:rPr lang="en-US" sz="2400" dirty="0" smtClean="0"/>
              <a:t>User sends request for a </a:t>
            </a:r>
            <a:r>
              <a:rPr lang="en-US" sz="2400" dirty="0" err="1" smtClean="0"/>
              <a:t>servlet</a:t>
            </a:r>
            <a:r>
              <a:rPr lang="en-US" sz="2400" dirty="0" smtClean="0"/>
              <a:t>.</a:t>
            </a:r>
            <a:endParaRPr lang="en-US" sz="2400" dirty="0"/>
          </a:p>
        </p:txBody>
      </p:sp>
      <p:pic>
        <p:nvPicPr>
          <p:cNvPr id="4" name="Picture 3" descr="how-a-servlet-works-step1.jpg"/>
          <p:cNvPicPr>
            <a:picLocks noChangeAspect="1"/>
          </p:cNvPicPr>
          <p:nvPr/>
        </p:nvPicPr>
        <p:blipFill>
          <a:blip r:embed="rId2"/>
          <a:stretch>
            <a:fillRect/>
          </a:stretch>
        </p:blipFill>
        <p:spPr>
          <a:xfrm>
            <a:off x="1143000" y="2514600"/>
            <a:ext cx="6934200" cy="3505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181600"/>
          </a:xfrm>
        </p:spPr>
        <p:txBody>
          <a:bodyPr>
            <a:normAutofit/>
          </a:bodyPr>
          <a:lstStyle/>
          <a:p>
            <a:r>
              <a:rPr lang="en-US" sz="2400" dirty="0" smtClean="0"/>
              <a:t>The container finds the </a:t>
            </a:r>
            <a:r>
              <a:rPr lang="en-US" sz="2400" dirty="0" err="1" smtClean="0"/>
              <a:t>servlet</a:t>
            </a:r>
            <a:r>
              <a:rPr lang="en-US" sz="2400" dirty="0" smtClean="0"/>
              <a:t> using </a:t>
            </a:r>
            <a:r>
              <a:rPr lang="en-US" sz="2400" b="1" dirty="0" smtClean="0"/>
              <a:t>deployment descriptor</a:t>
            </a:r>
            <a:r>
              <a:rPr lang="en-US" sz="2400" dirty="0" smtClean="0"/>
              <a:t>  </a:t>
            </a:r>
          </a:p>
          <a:p>
            <a:pPr>
              <a:buNone/>
            </a:pPr>
            <a:r>
              <a:rPr lang="en-US" sz="2400" dirty="0" smtClean="0"/>
              <a:t>     and creates two objects :</a:t>
            </a:r>
          </a:p>
          <a:p>
            <a:pPr lvl="1"/>
            <a:r>
              <a:rPr lang="en-US" sz="2000" b="1" dirty="0" err="1" smtClean="0"/>
              <a:t>HttpServletRequest</a:t>
            </a:r>
            <a:endParaRPr lang="en-US" sz="2000" dirty="0" smtClean="0"/>
          </a:p>
          <a:p>
            <a:pPr lvl="1"/>
            <a:r>
              <a:rPr lang="en-US" sz="2000" b="1" dirty="0" err="1" smtClean="0"/>
              <a:t>HttpServletResponse</a:t>
            </a:r>
            <a:endParaRPr lang="en-US" sz="2000" dirty="0" smtClean="0"/>
          </a:p>
          <a:p>
            <a:endParaRPr lang="en-US" sz="2400" dirty="0"/>
          </a:p>
        </p:txBody>
      </p:sp>
      <p:pic>
        <p:nvPicPr>
          <p:cNvPr id="4" name="Picture 3" descr="how-a-servlet-works-step2.jpg"/>
          <p:cNvPicPr>
            <a:picLocks noChangeAspect="1"/>
          </p:cNvPicPr>
          <p:nvPr/>
        </p:nvPicPr>
        <p:blipFill>
          <a:blip r:embed="rId2"/>
          <a:stretch>
            <a:fillRect/>
          </a:stretch>
        </p:blipFill>
        <p:spPr>
          <a:xfrm>
            <a:off x="1600200" y="3048000"/>
            <a:ext cx="5715000" cy="28575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90600"/>
            <a:ext cx="8229600" cy="4525963"/>
          </a:xfrm>
        </p:spPr>
        <p:txBody>
          <a:bodyPr>
            <a:normAutofit/>
          </a:bodyPr>
          <a:lstStyle/>
          <a:p>
            <a:pPr algn="just"/>
            <a:r>
              <a:rPr lang="en-US" sz="2400" dirty="0" smtClean="0"/>
              <a:t>Then the container creates or allocates a thread for that request and calls the </a:t>
            </a:r>
            <a:r>
              <a:rPr lang="en-US" sz="2400" dirty="0" err="1" smtClean="0"/>
              <a:t>Servlet's</a:t>
            </a:r>
            <a:r>
              <a:rPr lang="en-US" sz="2400" dirty="0" smtClean="0"/>
              <a:t> service() method and passes the </a:t>
            </a:r>
            <a:r>
              <a:rPr lang="en-US" sz="2400" b="1" dirty="0" smtClean="0"/>
              <a:t>request, response</a:t>
            </a:r>
            <a:r>
              <a:rPr lang="en-US" sz="2400" dirty="0" smtClean="0"/>
              <a:t> objects as arguments.</a:t>
            </a:r>
            <a:endParaRPr lang="en-US" sz="2400" dirty="0"/>
          </a:p>
        </p:txBody>
      </p:sp>
      <p:pic>
        <p:nvPicPr>
          <p:cNvPr id="6" name="Picture 5" descr="how-a-servlet-works-step3.jpg"/>
          <p:cNvPicPr>
            <a:picLocks noChangeAspect="1"/>
          </p:cNvPicPr>
          <p:nvPr/>
        </p:nvPicPr>
        <p:blipFill>
          <a:blip r:embed="rId2"/>
          <a:stretch>
            <a:fillRect/>
          </a:stretch>
        </p:blipFill>
        <p:spPr>
          <a:xfrm>
            <a:off x="1371600" y="2514600"/>
            <a:ext cx="6553200" cy="32766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105400"/>
          </a:xfrm>
        </p:spPr>
        <p:txBody>
          <a:bodyPr>
            <a:normAutofit/>
          </a:bodyPr>
          <a:lstStyle/>
          <a:p>
            <a:pPr algn="just"/>
            <a:r>
              <a:rPr lang="en-US" sz="2400" dirty="0" smtClean="0"/>
              <a:t>The service() method, then decides which </a:t>
            </a:r>
            <a:r>
              <a:rPr lang="en-US" sz="2400" dirty="0" err="1" smtClean="0"/>
              <a:t>servlet</a:t>
            </a:r>
            <a:r>
              <a:rPr lang="en-US" sz="2400" dirty="0" smtClean="0"/>
              <a:t> method, </a:t>
            </a:r>
            <a:r>
              <a:rPr lang="en-US" sz="2400" dirty="0" err="1" smtClean="0"/>
              <a:t>doGet</a:t>
            </a:r>
            <a:r>
              <a:rPr lang="en-US" sz="2400" dirty="0" smtClean="0"/>
              <a:t>() or </a:t>
            </a:r>
            <a:r>
              <a:rPr lang="en-US" sz="2400" dirty="0" err="1" smtClean="0"/>
              <a:t>doPost</a:t>
            </a:r>
            <a:r>
              <a:rPr lang="en-US" sz="2400" dirty="0" smtClean="0"/>
              <a:t>() to call, based on </a:t>
            </a:r>
            <a:r>
              <a:rPr lang="en-US" sz="2400" b="1" dirty="0" smtClean="0"/>
              <a:t>HTTP Request Method</a:t>
            </a:r>
            <a:r>
              <a:rPr lang="en-US" sz="2400" dirty="0" smtClean="0"/>
              <a:t>(Get, Post etc) sent by the client. Suppose the client sent an HTTP GET request, so the service() will call </a:t>
            </a:r>
            <a:r>
              <a:rPr lang="en-US" sz="2400" dirty="0" err="1" smtClean="0"/>
              <a:t>Servlet's</a:t>
            </a:r>
            <a:r>
              <a:rPr lang="en-US" sz="2400" dirty="0" smtClean="0"/>
              <a:t> </a:t>
            </a:r>
            <a:r>
              <a:rPr lang="en-US" sz="2400" dirty="0" err="1" smtClean="0"/>
              <a:t>doGet</a:t>
            </a:r>
            <a:r>
              <a:rPr lang="en-US" sz="2400" dirty="0" smtClean="0"/>
              <a:t>() method.</a:t>
            </a:r>
            <a:endParaRPr lang="en-US" sz="2400" dirty="0"/>
          </a:p>
        </p:txBody>
      </p:sp>
      <p:pic>
        <p:nvPicPr>
          <p:cNvPr id="4" name="Picture 3" descr="how-a-servlet-works-step4.jpg"/>
          <p:cNvPicPr>
            <a:picLocks noChangeAspect="1"/>
          </p:cNvPicPr>
          <p:nvPr/>
        </p:nvPicPr>
        <p:blipFill>
          <a:blip r:embed="rId2"/>
          <a:stretch>
            <a:fillRect/>
          </a:stretch>
        </p:blipFill>
        <p:spPr>
          <a:xfrm>
            <a:off x="1524000" y="2971800"/>
            <a:ext cx="6553200" cy="3276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Application</a:t>
            </a:r>
            <a:endParaRPr lang="en-US" dirty="0"/>
          </a:p>
        </p:txBody>
      </p:sp>
      <p:sp>
        <p:nvSpPr>
          <p:cNvPr id="3" name="Content Placeholder 2"/>
          <p:cNvSpPr>
            <a:spLocks noGrp="1"/>
          </p:cNvSpPr>
          <p:nvPr>
            <p:ph idx="1"/>
          </p:nvPr>
        </p:nvSpPr>
        <p:spPr/>
        <p:txBody>
          <a:bodyPr>
            <a:normAutofit/>
          </a:bodyPr>
          <a:lstStyle/>
          <a:p>
            <a:pPr>
              <a:buNone/>
            </a:pPr>
            <a:r>
              <a:rPr lang="en-US" dirty="0" smtClean="0"/>
              <a:t>Three layers involved in the application namely :</a:t>
            </a:r>
          </a:p>
          <a:p>
            <a:r>
              <a:rPr lang="en-US" dirty="0" smtClean="0"/>
              <a:t>Presentation Layer</a:t>
            </a:r>
          </a:p>
          <a:p>
            <a:r>
              <a:rPr lang="en-US" dirty="0" smtClean="0"/>
              <a:t>Business Layer (Application Layer)</a:t>
            </a:r>
          </a:p>
          <a:p>
            <a:r>
              <a:rPr lang="en-US" dirty="0" smtClean="0"/>
              <a:t>Data Layer.</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105400"/>
          </a:xfrm>
        </p:spPr>
        <p:txBody>
          <a:bodyPr>
            <a:normAutofit/>
          </a:bodyPr>
          <a:lstStyle/>
          <a:p>
            <a:pPr algn="just"/>
            <a:r>
              <a:rPr lang="en-US" sz="2400" dirty="0" smtClean="0"/>
              <a:t>Then the </a:t>
            </a:r>
            <a:r>
              <a:rPr lang="en-US" sz="2400" dirty="0" err="1" smtClean="0"/>
              <a:t>Servlet</a:t>
            </a:r>
            <a:r>
              <a:rPr lang="en-US" sz="2400" dirty="0" smtClean="0"/>
              <a:t> uses response object to write the response back to the client.</a:t>
            </a:r>
            <a:endParaRPr lang="en-US" sz="2400" dirty="0"/>
          </a:p>
        </p:txBody>
      </p:sp>
      <p:pic>
        <p:nvPicPr>
          <p:cNvPr id="4" name="Picture 3" descr="how-a-servlet-works-step5.jpg"/>
          <p:cNvPicPr>
            <a:picLocks noChangeAspect="1"/>
          </p:cNvPicPr>
          <p:nvPr/>
        </p:nvPicPr>
        <p:blipFill>
          <a:blip r:embed="rId2"/>
          <a:stretch>
            <a:fillRect/>
          </a:stretch>
        </p:blipFill>
        <p:spPr>
          <a:xfrm>
            <a:off x="1219200" y="2438400"/>
            <a:ext cx="6629400" cy="33147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5029200"/>
          </a:xfrm>
        </p:spPr>
        <p:txBody>
          <a:bodyPr>
            <a:normAutofit/>
          </a:bodyPr>
          <a:lstStyle/>
          <a:p>
            <a:pPr algn="just"/>
            <a:r>
              <a:rPr lang="en-US" sz="2400" dirty="0" smtClean="0"/>
              <a:t>After the service() method is completed the </a:t>
            </a:r>
            <a:r>
              <a:rPr lang="en-US" sz="2400" b="1" dirty="0" smtClean="0"/>
              <a:t>thread</a:t>
            </a:r>
            <a:r>
              <a:rPr lang="en-US" sz="2400" dirty="0" smtClean="0"/>
              <a:t> dies. And the request and response objects are ready for </a:t>
            </a:r>
            <a:r>
              <a:rPr lang="en-US" sz="2400" b="1" dirty="0" smtClean="0"/>
              <a:t>garbage collection</a:t>
            </a:r>
            <a:r>
              <a:rPr lang="en-US" sz="2400" dirty="0" smtClean="0"/>
              <a:t>.</a:t>
            </a:r>
            <a:endParaRPr lang="en-US" sz="2400" dirty="0"/>
          </a:p>
        </p:txBody>
      </p:sp>
      <p:pic>
        <p:nvPicPr>
          <p:cNvPr id="4" name="Picture 3" descr="how-a-servlet-works-step6.jpg"/>
          <p:cNvPicPr>
            <a:picLocks noChangeAspect="1"/>
          </p:cNvPicPr>
          <p:nvPr/>
        </p:nvPicPr>
        <p:blipFill>
          <a:blip r:embed="rId2"/>
          <a:stretch>
            <a:fillRect/>
          </a:stretch>
        </p:blipFill>
        <p:spPr>
          <a:xfrm>
            <a:off x="1295400" y="2590800"/>
            <a:ext cx="6553200" cy="32766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web.xml</a:t>
            </a:r>
            <a:endParaRPr lang="en-US" dirty="0"/>
          </a:p>
        </p:txBody>
      </p:sp>
      <p:sp>
        <p:nvSpPr>
          <p:cNvPr id="3" name="Content Placeholder 2"/>
          <p:cNvSpPr>
            <a:spLocks noGrp="1"/>
          </p:cNvSpPr>
          <p:nvPr>
            <p:ph idx="1"/>
          </p:nvPr>
        </p:nvSpPr>
        <p:spPr>
          <a:xfrm>
            <a:off x="533400" y="1447800"/>
            <a:ext cx="8229600" cy="5791200"/>
          </a:xfrm>
        </p:spPr>
        <p:txBody>
          <a:bodyPr>
            <a:normAutofit/>
          </a:bodyPr>
          <a:lstStyle/>
          <a:p>
            <a:pPr algn="just"/>
            <a:r>
              <a:rPr lang="en-US" sz="2400" dirty="0" smtClean="0"/>
              <a:t>It is also called as Deployment Descriptor file or configuration file for  </a:t>
            </a:r>
            <a:r>
              <a:rPr lang="en-US" sz="2400" dirty="0" err="1" smtClean="0"/>
              <a:t>servlet</a:t>
            </a:r>
            <a:r>
              <a:rPr lang="en-US" sz="2400" dirty="0" smtClean="0"/>
              <a:t>.</a:t>
            </a:r>
          </a:p>
          <a:p>
            <a:pPr algn="just"/>
            <a:r>
              <a:rPr lang="en-US" sz="2400" dirty="0" smtClean="0"/>
              <a:t>For a Java </a:t>
            </a:r>
            <a:r>
              <a:rPr lang="en-US" sz="2400" dirty="0" err="1" smtClean="0"/>
              <a:t>servlet</a:t>
            </a:r>
            <a:r>
              <a:rPr lang="en-US" sz="2400" dirty="0" smtClean="0"/>
              <a:t> to be accessible from a browser, you must tell the </a:t>
            </a:r>
            <a:r>
              <a:rPr lang="en-US" sz="2400" dirty="0" err="1" smtClean="0"/>
              <a:t>servlet</a:t>
            </a:r>
            <a:r>
              <a:rPr lang="en-US" sz="2400" dirty="0" smtClean="0"/>
              <a:t> container what </a:t>
            </a:r>
            <a:r>
              <a:rPr lang="en-US" sz="2400" dirty="0" err="1" smtClean="0"/>
              <a:t>servlets</a:t>
            </a:r>
            <a:r>
              <a:rPr lang="en-US" sz="2400" dirty="0" smtClean="0"/>
              <a:t> to deploy, and what URL's to map the </a:t>
            </a:r>
            <a:r>
              <a:rPr lang="en-US" sz="2400" dirty="0" err="1" smtClean="0"/>
              <a:t>servlets</a:t>
            </a:r>
            <a:r>
              <a:rPr lang="en-US" sz="2400" dirty="0" smtClean="0"/>
              <a:t> to. This is done in the web.xml file of your Java web application.</a:t>
            </a:r>
          </a:p>
          <a:p>
            <a:pPr algn="just"/>
            <a:r>
              <a:rPr lang="en-US" sz="2400" dirty="0" smtClean="0"/>
              <a:t>First you configure the </a:t>
            </a:r>
            <a:r>
              <a:rPr lang="en-US" sz="2400" dirty="0" err="1" smtClean="0"/>
              <a:t>servlet</a:t>
            </a:r>
            <a:r>
              <a:rPr lang="en-US" sz="2400" dirty="0" smtClean="0"/>
              <a:t>. This is done using the &lt;</a:t>
            </a:r>
            <a:r>
              <a:rPr lang="en-US" sz="2400" dirty="0" err="1" smtClean="0"/>
              <a:t>servlet</a:t>
            </a:r>
            <a:r>
              <a:rPr lang="en-US" sz="2400" dirty="0" smtClean="0"/>
              <a:t>&gt; element. Here you give the </a:t>
            </a:r>
            <a:r>
              <a:rPr lang="en-US" sz="2400" dirty="0" err="1" smtClean="0"/>
              <a:t>servlet</a:t>
            </a:r>
            <a:r>
              <a:rPr lang="en-US" sz="2400" dirty="0" smtClean="0"/>
              <a:t> a name, and writes the class name of the </a:t>
            </a:r>
            <a:r>
              <a:rPr lang="en-US" sz="2400" dirty="0" err="1" smtClean="0"/>
              <a:t>servlet</a:t>
            </a:r>
            <a:r>
              <a:rPr lang="en-US" sz="2400" dirty="0" smtClean="0"/>
              <a:t>.</a:t>
            </a:r>
          </a:p>
          <a:p>
            <a:pPr algn="just"/>
            <a:r>
              <a:rPr lang="en-US" sz="2400" dirty="0" smtClean="0"/>
              <a:t>Second, you map the </a:t>
            </a:r>
            <a:r>
              <a:rPr lang="en-US" sz="2400" dirty="0" err="1" smtClean="0"/>
              <a:t>servlet</a:t>
            </a:r>
            <a:r>
              <a:rPr lang="en-US" sz="2400" dirty="0" smtClean="0"/>
              <a:t> to a URL or URL pattern. This is done in the &lt;</a:t>
            </a:r>
            <a:r>
              <a:rPr lang="en-US" sz="2400" dirty="0" err="1" smtClean="0"/>
              <a:t>servlet</a:t>
            </a:r>
            <a:r>
              <a:rPr lang="en-US" sz="2400" dirty="0" smtClean="0"/>
              <a:t>-mapping&gt; element.</a:t>
            </a:r>
          </a:p>
          <a:p>
            <a:pPr algn="just"/>
            <a:endParaRPr lang="en-US" sz="2400" dirty="0" smtClean="0"/>
          </a:p>
          <a:p>
            <a:pPr algn="just"/>
            <a:endParaRPr lang="en-US"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lvl="1" algn="just">
              <a:lnSpc>
                <a:spcPct val="110000"/>
              </a:lnSpc>
              <a:buNone/>
            </a:pPr>
            <a:r>
              <a:rPr lang="en-US" sz="2400" dirty="0" smtClean="0"/>
              <a:t>&lt;web-app&gt; 	</a:t>
            </a:r>
          </a:p>
          <a:p>
            <a:pPr lvl="1" algn="just">
              <a:lnSpc>
                <a:spcPct val="110000"/>
              </a:lnSpc>
              <a:buNone/>
            </a:pPr>
            <a:r>
              <a:rPr lang="en-US" sz="2400" dirty="0" smtClean="0"/>
              <a:t>	&lt;</a:t>
            </a:r>
            <a:r>
              <a:rPr lang="en-US" sz="2400" dirty="0" err="1" smtClean="0"/>
              <a:t>servlet</a:t>
            </a:r>
            <a:r>
              <a:rPr lang="en-US" sz="2400" dirty="0" smtClean="0"/>
              <a:t>&gt; </a:t>
            </a:r>
          </a:p>
          <a:p>
            <a:pPr lvl="1" algn="just">
              <a:lnSpc>
                <a:spcPct val="110000"/>
              </a:lnSpc>
              <a:buNone/>
            </a:pPr>
            <a:r>
              <a:rPr lang="en-US" sz="2400" dirty="0" smtClean="0"/>
              <a:t>			&lt;</a:t>
            </a:r>
            <a:r>
              <a:rPr lang="en-US" sz="2400" dirty="0" err="1" smtClean="0"/>
              <a:t>servlet</a:t>
            </a:r>
            <a:r>
              <a:rPr lang="en-US" sz="2400" dirty="0" smtClean="0"/>
              <a:t>-name&gt;</a:t>
            </a:r>
            <a:r>
              <a:rPr lang="en-US" sz="2400" dirty="0" err="1" smtClean="0"/>
              <a:t>controlServlet</a:t>
            </a:r>
            <a:r>
              <a:rPr lang="en-US" sz="2400" dirty="0" smtClean="0"/>
              <a:t>&lt;/</a:t>
            </a:r>
            <a:r>
              <a:rPr lang="en-US" sz="2400" dirty="0" err="1" smtClean="0"/>
              <a:t>servlet</a:t>
            </a:r>
            <a:r>
              <a:rPr lang="en-US" sz="2400" dirty="0" smtClean="0"/>
              <a:t>-name&gt;</a:t>
            </a:r>
          </a:p>
          <a:p>
            <a:pPr lvl="1" algn="just">
              <a:lnSpc>
                <a:spcPct val="110000"/>
              </a:lnSpc>
              <a:buNone/>
            </a:pPr>
            <a:r>
              <a:rPr lang="en-US" sz="2400" dirty="0" smtClean="0"/>
              <a:t> 			&lt;</a:t>
            </a:r>
            <a:r>
              <a:rPr lang="en-US" sz="2400" dirty="0" err="1" smtClean="0"/>
              <a:t>servlet</a:t>
            </a:r>
            <a:r>
              <a:rPr lang="en-US" sz="2400" dirty="0" smtClean="0"/>
              <a:t>-class&gt;</a:t>
            </a:r>
            <a:r>
              <a:rPr lang="en-US" sz="2400" dirty="0" err="1" smtClean="0"/>
              <a:t>com.ControlServlet</a:t>
            </a:r>
            <a:r>
              <a:rPr lang="en-US" sz="2400" dirty="0" smtClean="0"/>
              <a:t>&lt;/</a:t>
            </a:r>
            <a:r>
              <a:rPr lang="en-US" sz="2400" dirty="0" err="1" smtClean="0"/>
              <a:t>servlet</a:t>
            </a:r>
            <a:r>
              <a:rPr lang="en-US" sz="2400" dirty="0" smtClean="0"/>
              <a:t>-class&gt;</a:t>
            </a:r>
          </a:p>
          <a:p>
            <a:pPr lvl="1" algn="just">
              <a:lnSpc>
                <a:spcPct val="110000"/>
              </a:lnSpc>
              <a:buNone/>
            </a:pPr>
            <a:r>
              <a:rPr lang="en-US" sz="2400" dirty="0" smtClean="0"/>
              <a:t> 	&lt;/</a:t>
            </a:r>
            <a:r>
              <a:rPr lang="en-US" sz="2400" dirty="0" err="1" smtClean="0"/>
              <a:t>servlet</a:t>
            </a:r>
            <a:r>
              <a:rPr lang="en-US" sz="2400" dirty="0" smtClean="0"/>
              <a:t>&gt; </a:t>
            </a:r>
          </a:p>
          <a:p>
            <a:pPr lvl="1" algn="just">
              <a:lnSpc>
                <a:spcPct val="110000"/>
              </a:lnSpc>
              <a:buNone/>
            </a:pPr>
            <a:r>
              <a:rPr lang="en-US" sz="2400" dirty="0" smtClean="0"/>
              <a:t>	&lt;</a:t>
            </a:r>
            <a:r>
              <a:rPr lang="en-US" sz="2400" dirty="0" err="1" smtClean="0"/>
              <a:t>servlet</a:t>
            </a:r>
            <a:r>
              <a:rPr lang="en-US" sz="2400" dirty="0" smtClean="0"/>
              <a:t>-mapping&gt; // gives a </a:t>
            </a:r>
            <a:r>
              <a:rPr lang="en-US" sz="2400" dirty="0" err="1" smtClean="0"/>
              <a:t>url</a:t>
            </a:r>
            <a:r>
              <a:rPr lang="en-US" sz="2400" dirty="0" smtClean="0"/>
              <a:t> pattern to your </a:t>
            </a:r>
            <a:r>
              <a:rPr lang="en-US" sz="2400" dirty="0" err="1" smtClean="0"/>
              <a:t>servlet</a:t>
            </a:r>
            <a:endParaRPr lang="en-US" sz="2400" dirty="0" smtClean="0"/>
          </a:p>
          <a:p>
            <a:pPr lvl="1" algn="just">
              <a:lnSpc>
                <a:spcPct val="110000"/>
              </a:lnSpc>
              <a:buNone/>
            </a:pPr>
            <a:r>
              <a:rPr lang="en-US" sz="2400" dirty="0" smtClean="0"/>
              <a:t> 			&lt;</a:t>
            </a:r>
            <a:r>
              <a:rPr lang="en-US" sz="2400" dirty="0" err="1" smtClean="0"/>
              <a:t>servlet</a:t>
            </a:r>
            <a:r>
              <a:rPr lang="en-US" sz="2400" dirty="0" smtClean="0"/>
              <a:t>-name&gt;</a:t>
            </a:r>
            <a:r>
              <a:rPr lang="en-US" sz="2400" dirty="0" err="1" smtClean="0"/>
              <a:t>controlServlet</a:t>
            </a:r>
            <a:r>
              <a:rPr lang="en-US" sz="2400" dirty="0" smtClean="0"/>
              <a:t>&lt;/</a:t>
            </a:r>
            <a:r>
              <a:rPr lang="en-US" sz="2400" dirty="0" err="1" smtClean="0"/>
              <a:t>servlet</a:t>
            </a:r>
            <a:r>
              <a:rPr lang="en-US" sz="2400" dirty="0" smtClean="0"/>
              <a:t>-name&gt;</a:t>
            </a:r>
          </a:p>
          <a:p>
            <a:pPr lvl="1" algn="just">
              <a:lnSpc>
                <a:spcPct val="110000"/>
              </a:lnSpc>
              <a:buNone/>
            </a:pPr>
            <a:r>
              <a:rPr lang="en-US" sz="2400" dirty="0" smtClean="0"/>
              <a:t> 			&lt;</a:t>
            </a:r>
            <a:r>
              <a:rPr lang="en-US" sz="2400" dirty="0" err="1" smtClean="0"/>
              <a:t>url</a:t>
            </a:r>
            <a:r>
              <a:rPr lang="en-US" sz="2400" dirty="0" smtClean="0"/>
              <a:t>-pattern&gt;/home&lt;/</a:t>
            </a:r>
            <a:r>
              <a:rPr lang="en-US" sz="2400" dirty="0" err="1" smtClean="0"/>
              <a:t>url</a:t>
            </a:r>
            <a:r>
              <a:rPr lang="en-US" sz="2400" dirty="0" smtClean="0"/>
              <a:t>-pattern&gt;</a:t>
            </a:r>
          </a:p>
          <a:p>
            <a:pPr lvl="1" algn="just">
              <a:lnSpc>
                <a:spcPct val="110000"/>
              </a:lnSpc>
              <a:buNone/>
            </a:pPr>
            <a:r>
              <a:rPr lang="en-US" sz="2400" dirty="0" smtClean="0"/>
              <a:t> 	&lt;/</a:t>
            </a:r>
            <a:r>
              <a:rPr lang="en-US" sz="2400" dirty="0" err="1" smtClean="0"/>
              <a:t>servlet</a:t>
            </a:r>
            <a:r>
              <a:rPr lang="en-US" sz="2400" dirty="0" smtClean="0"/>
              <a:t>-mapping&gt; </a:t>
            </a:r>
          </a:p>
          <a:p>
            <a:pPr lvl="1" algn="just">
              <a:lnSpc>
                <a:spcPct val="110000"/>
              </a:lnSpc>
              <a:buNone/>
            </a:pPr>
            <a:r>
              <a:rPr lang="en-US" sz="2400" dirty="0" smtClean="0"/>
              <a:t>&lt;/web-app&gt;</a:t>
            </a:r>
          </a:p>
          <a:p>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just"/>
            <a:r>
              <a:rPr lang="en-US" sz="2400" dirty="0" smtClean="0"/>
              <a:t>WEB-INF. This directory, which is contained within the Document Root, is invisible from the web container. It contains all resources needed to run the application, from </a:t>
            </a:r>
            <a:r>
              <a:rPr lang="en-US" sz="2400" b="1" dirty="0" smtClean="0"/>
              <a:t>Java</a:t>
            </a:r>
            <a:r>
              <a:rPr lang="en-US" sz="2400" dirty="0" smtClean="0"/>
              <a:t> classes, to JAR files and libraries, to other supporting files that the developer does not want a web user to access.</a:t>
            </a:r>
          </a:p>
          <a:p>
            <a:pPr algn="just"/>
            <a:r>
              <a:rPr lang="en-US" sz="2400" dirty="0" err="1" smtClean="0"/>
              <a:t>Manifest.mf</a:t>
            </a:r>
            <a:r>
              <a:rPr lang="en-US" sz="2400" dirty="0" smtClean="0"/>
              <a:t> : The </a:t>
            </a:r>
            <a:r>
              <a:rPr lang="en-US" sz="2400" b="1" dirty="0" smtClean="0"/>
              <a:t>manifest</a:t>
            </a:r>
            <a:r>
              <a:rPr lang="en-US" sz="2400" dirty="0" smtClean="0"/>
              <a:t> is a special </a:t>
            </a:r>
            <a:r>
              <a:rPr lang="en-US" sz="2400" b="1" dirty="0" smtClean="0"/>
              <a:t>file</a:t>
            </a:r>
            <a:r>
              <a:rPr lang="en-US" sz="2400" dirty="0" smtClean="0"/>
              <a:t> that can contain information about the </a:t>
            </a:r>
            <a:r>
              <a:rPr lang="en-US" sz="2400" b="1" dirty="0" smtClean="0"/>
              <a:t>files</a:t>
            </a:r>
            <a:r>
              <a:rPr lang="en-US" sz="2400" dirty="0" smtClean="0"/>
              <a:t> packaged in a JAR </a:t>
            </a:r>
            <a:r>
              <a:rPr lang="en-US" sz="2400" b="1" dirty="0" smtClean="0"/>
              <a:t>file</a:t>
            </a:r>
            <a:r>
              <a:rPr lang="en-US" sz="2400" dirty="0" smtClean="0"/>
              <a:t>. When you create a JAR file, a default manifest is created automatically</a:t>
            </a:r>
          </a:p>
          <a:p>
            <a:pPr algn="just"/>
            <a:r>
              <a:rPr lang="en-US" sz="2400" dirty="0" smtClean="0"/>
              <a:t>The </a:t>
            </a:r>
            <a:r>
              <a:rPr lang="en-US" sz="2400" b="1" dirty="0" smtClean="0"/>
              <a:t>META</a:t>
            </a:r>
            <a:r>
              <a:rPr lang="en-US" sz="2400" dirty="0" smtClean="0"/>
              <a:t>-</a:t>
            </a:r>
            <a:r>
              <a:rPr lang="en-US" sz="2400" b="1" dirty="0" smtClean="0"/>
              <a:t>INF</a:t>
            </a:r>
            <a:r>
              <a:rPr lang="en-US" sz="2400" dirty="0" smtClean="0"/>
              <a:t> folder </a:t>
            </a:r>
            <a:r>
              <a:rPr lang="en-US" sz="2400" b="1" dirty="0" smtClean="0"/>
              <a:t>is</a:t>
            </a:r>
            <a:r>
              <a:rPr lang="en-US" sz="2400" dirty="0" smtClean="0"/>
              <a:t> the home for the MANIFEST. MF file. This file contains </a:t>
            </a:r>
            <a:r>
              <a:rPr lang="en-US" sz="2400" b="1" dirty="0" smtClean="0"/>
              <a:t>meta</a:t>
            </a:r>
            <a:r>
              <a:rPr lang="en-US" sz="2400" dirty="0" smtClean="0"/>
              <a:t> data about the contents of the JAR.</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t>
            </a:r>
            <a:r>
              <a:rPr lang="en-US" dirty="0" err="1" smtClean="0"/>
              <a:t>Servlet</a:t>
            </a:r>
            <a:endParaRPr lang="en-US" dirty="0"/>
          </a:p>
        </p:txBody>
      </p:sp>
      <p:sp>
        <p:nvSpPr>
          <p:cNvPr id="3" name="Content Placeholder 2"/>
          <p:cNvSpPr>
            <a:spLocks noGrp="1"/>
          </p:cNvSpPr>
          <p:nvPr>
            <p:ph idx="1"/>
          </p:nvPr>
        </p:nvSpPr>
        <p:spPr/>
        <p:txBody>
          <a:bodyPr/>
          <a:lstStyle/>
          <a:p>
            <a:r>
              <a:rPr lang="en-US" dirty="0" smtClean="0"/>
              <a:t>There are three different ways to create a </a:t>
            </a:r>
            <a:r>
              <a:rPr lang="en-US" dirty="0" err="1" smtClean="0"/>
              <a:t>servlet</a:t>
            </a:r>
            <a:r>
              <a:rPr lang="en-US" dirty="0" smtClean="0"/>
              <a:t>.</a:t>
            </a:r>
          </a:p>
          <a:p>
            <a:pPr>
              <a:buNone/>
            </a:pPr>
            <a:r>
              <a:rPr lang="en-US" dirty="0" smtClean="0"/>
              <a:t>1) By implementing </a:t>
            </a:r>
            <a:r>
              <a:rPr lang="en-US" b="1" dirty="0" err="1" smtClean="0"/>
              <a:t>Servlet</a:t>
            </a:r>
            <a:r>
              <a:rPr lang="en-US" dirty="0" smtClean="0"/>
              <a:t> interface</a:t>
            </a:r>
          </a:p>
          <a:p>
            <a:pPr>
              <a:buNone/>
            </a:pPr>
            <a:r>
              <a:rPr lang="en-US" dirty="0" smtClean="0"/>
              <a:t>2) By extending </a:t>
            </a:r>
            <a:r>
              <a:rPr lang="en-US" b="1" dirty="0" err="1" smtClean="0"/>
              <a:t>GenericServlet</a:t>
            </a:r>
            <a:r>
              <a:rPr lang="en-US" dirty="0" smtClean="0"/>
              <a:t> class</a:t>
            </a:r>
          </a:p>
          <a:p>
            <a:pPr>
              <a:buNone/>
            </a:pPr>
            <a:r>
              <a:rPr lang="en-US" dirty="0" smtClean="0"/>
              <a:t>3) By extending </a:t>
            </a:r>
            <a:r>
              <a:rPr lang="en-US" b="1" dirty="0" err="1" smtClean="0"/>
              <a:t>HttpServlet</a:t>
            </a:r>
            <a:r>
              <a:rPr lang="en-US" dirty="0" smtClean="0"/>
              <a:t> class</a:t>
            </a: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ServletConfig</a:t>
            </a:r>
            <a:r>
              <a:rPr lang="en-US" dirty="0" smtClean="0"/>
              <a:t> Interface</a:t>
            </a:r>
            <a:endParaRPr lang="en-US" dirty="0"/>
          </a:p>
        </p:txBody>
      </p:sp>
      <p:sp>
        <p:nvSpPr>
          <p:cNvPr id="3" name="Content Placeholder 2"/>
          <p:cNvSpPr>
            <a:spLocks noGrp="1"/>
          </p:cNvSpPr>
          <p:nvPr>
            <p:ph idx="1"/>
          </p:nvPr>
        </p:nvSpPr>
        <p:spPr/>
        <p:txBody>
          <a:bodyPr>
            <a:normAutofit/>
          </a:bodyPr>
          <a:lstStyle/>
          <a:p>
            <a:pPr algn="just"/>
            <a:r>
              <a:rPr lang="en-US" sz="2400" dirty="0" smtClean="0"/>
              <a:t>An object of </a:t>
            </a:r>
            <a:r>
              <a:rPr lang="en-US" sz="2400" dirty="0" err="1" smtClean="0"/>
              <a:t>ServletConfig</a:t>
            </a:r>
            <a:r>
              <a:rPr lang="en-US" sz="2400" dirty="0" smtClean="0"/>
              <a:t> is created by the web container for each </a:t>
            </a:r>
            <a:r>
              <a:rPr lang="en-US" sz="2400" dirty="0" err="1" smtClean="0"/>
              <a:t>servlet</a:t>
            </a:r>
            <a:r>
              <a:rPr lang="en-US" sz="2400" dirty="0" smtClean="0"/>
              <a:t>. This object can be used to get configuration information from web.xml file.</a:t>
            </a:r>
          </a:p>
          <a:p>
            <a:pPr algn="just"/>
            <a:r>
              <a:rPr lang="en-US" sz="2400" dirty="0" smtClean="0"/>
              <a:t>If the configuration information is modified from the web.xml file, we don't need to change the </a:t>
            </a:r>
            <a:r>
              <a:rPr lang="en-US" sz="2400" dirty="0" err="1" smtClean="0"/>
              <a:t>servlet</a:t>
            </a:r>
            <a:r>
              <a:rPr lang="en-US" sz="2400" dirty="0" smtClean="0"/>
              <a:t>. </a:t>
            </a:r>
            <a:endParaRPr lang="en-US" dirty="0" smtClean="0"/>
          </a:p>
          <a:p>
            <a:pPr algn="just"/>
            <a:r>
              <a:rPr lang="en-US" dirty="0" smtClean="0"/>
              <a:t>Advantage of </a:t>
            </a:r>
            <a:r>
              <a:rPr lang="en-US" dirty="0" err="1" smtClean="0"/>
              <a:t>ServletConfig</a:t>
            </a:r>
            <a:endParaRPr lang="en-US" sz="2400" dirty="0" smtClean="0"/>
          </a:p>
          <a:p>
            <a:pPr marL="857250" lvl="1" indent="-457200" algn="just">
              <a:buFont typeface="+mj-lt"/>
              <a:buAutoNum type="arabicPeriod"/>
            </a:pPr>
            <a:r>
              <a:rPr lang="en-US" sz="2000" dirty="0" smtClean="0"/>
              <a:t>The core advantage of </a:t>
            </a:r>
            <a:r>
              <a:rPr lang="en-US" sz="2000" dirty="0" err="1" smtClean="0"/>
              <a:t>ServletConfig</a:t>
            </a:r>
            <a:r>
              <a:rPr lang="en-US" sz="2000" dirty="0" smtClean="0"/>
              <a:t> is that you don't need to edit the </a:t>
            </a:r>
            <a:r>
              <a:rPr lang="en-US" sz="2000" dirty="0" err="1" smtClean="0"/>
              <a:t>servlet</a:t>
            </a:r>
            <a:r>
              <a:rPr lang="en-US" sz="2000" dirty="0" smtClean="0"/>
              <a:t> file if information is modified from the web.xml file.</a:t>
            </a:r>
          </a:p>
          <a:p>
            <a:pPr marL="857250" lvl="1" indent="-457200" algn="just">
              <a:buFont typeface="+mj-lt"/>
              <a:buAutoNum type="arabicPeriod"/>
            </a:pPr>
            <a:r>
              <a:rPr lang="en-US" sz="2000" dirty="0" smtClean="0"/>
              <a:t>So it is easier to manage the web application if any specific content is modified from time to time.</a:t>
            </a:r>
          </a:p>
          <a:p>
            <a:pPr algn="just"/>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ServletConfig</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&lt;web-app&gt;  </a:t>
            </a:r>
          </a:p>
          <a:p>
            <a:pPr>
              <a:buNone/>
            </a:pPr>
            <a:r>
              <a:rPr lang="en-US" dirty="0" smtClean="0"/>
              <a:t>  &lt;</a:t>
            </a:r>
            <a:r>
              <a:rPr lang="en-US" dirty="0" err="1" smtClean="0"/>
              <a:t>servlet</a:t>
            </a:r>
            <a:r>
              <a:rPr lang="en-US" dirty="0" smtClean="0"/>
              <a:t>&gt;  </a:t>
            </a:r>
          </a:p>
          <a:p>
            <a:pPr>
              <a:buNone/>
            </a:pPr>
            <a:r>
              <a:rPr lang="en-US" dirty="0" smtClean="0"/>
              <a:t>    ......  </a:t>
            </a:r>
          </a:p>
          <a:p>
            <a:pPr>
              <a:buNone/>
            </a:pPr>
            <a:r>
              <a:rPr lang="en-US" dirty="0" smtClean="0"/>
              <a:t>      </a:t>
            </a:r>
          </a:p>
          <a:p>
            <a:pPr>
              <a:buNone/>
            </a:pPr>
            <a:r>
              <a:rPr lang="en-US" dirty="0" smtClean="0"/>
              <a:t>    &lt;init-</a:t>
            </a:r>
            <a:r>
              <a:rPr lang="en-US" dirty="0" err="1" smtClean="0"/>
              <a:t>param</a:t>
            </a:r>
            <a:r>
              <a:rPr lang="en-US" dirty="0" smtClean="0"/>
              <a:t>&gt;  </a:t>
            </a:r>
          </a:p>
          <a:p>
            <a:pPr>
              <a:buNone/>
            </a:pPr>
            <a:r>
              <a:rPr lang="en-US" dirty="0" smtClean="0"/>
              <a:t>      &lt;</a:t>
            </a:r>
            <a:r>
              <a:rPr lang="en-US" dirty="0" err="1" smtClean="0"/>
              <a:t>param</a:t>
            </a:r>
            <a:r>
              <a:rPr lang="en-US" dirty="0" smtClean="0"/>
              <a:t>-name&gt;</a:t>
            </a:r>
            <a:r>
              <a:rPr lang="en-US" dirty="0" err="1" smtClean="0"/>
              <a:t>parametername</a:t>
            </a:r>
            <a:r>
              <a:rPr lang="en-US" dirty="0" smtClean="0"/>
              <a:t>&lt;/</a:t>
            </a:r>
            <a:r>
              <a:rPr lang="en-US" dirty="0" err="1" smtClean="0"/>
              <a:t>param</a:t>
            </a:r>
            <a:r>
              <a:rPr lang="en-US" dirty="0" smtClean="0"/>
              <a:t>-name&gt;  </a:t>
            </a:r>
          </a:p>
          <a:p>
            <a:pPr>
              <a:buNone/>
            </a:pPr>
            <a:r>
              <a:rPr lang="en-US" dirty="0" smtClean="0"/>
              <a:t>      &lt;</a:t>
            </a:r>
            <a:r>
              <a:rPr lang="en-US" dirty="0" err="1" smtClean="0"/>
              <a:t>param</a:t>
            </a:r>
            <a:r>
              <a:rPr lang="en-US" dirty="0" smtClean="0"/>
              <a:t>-value&gt;</a:t>
            </a:r>
            <a:r>
              <a:rPr lang="en-US" dirty="0" err="1" smtClean="0"/>
              <a:t>parametervalue</a:t>
            </a:r>
            <a:r>
              <a:rPr lang="en-US" dirty="0" smtClean="0"/>
              <a:t>&lt;/</a:t>
            </a:r>
            <a:r>
              <a:rPr lang="en-US" dirty="0" err="1" smtClean="0"/>
              <a:t>param</a:t>
            </a:r>
            <a:r>
              <a:rPr lang="en-US" dirty="0" smtClean="0"/>
              <a:t>-value&gt;  </a:t>
            </a:r>
          </a:p>
          <a:p>
            <a:pPr>
              <a:buNone/>
            </a:pPr>
            <a:r>
              <a:rPr lang="en-US" dirty="0" smtClean="0"/>
              <a:t>    &lt;/init-</a:t>
            </a:r>
            <a:r>
              <a:rPr lang="en-US" dirty="0" err="1" smtClean="0"/>
              <a:t>param</a:t>
            </a:r>
            <a:r>
              <a:rPr lang="en-US" dirty="0" smtClean="0"/>
              <a:t>&gt;  </a:t>
            </a:r>
          </a:p>
          <a:p>
            <a:pPr>
              <a:buNone/>
            </a:pPr>
            <a:r>
              <a:rPr lang="en-US" dirty="0" smtClean="0"/>
              <a:t>    ......  </a:t>
            </a:r>
          </a:p>
          <a:p>
            <a:pPr>
              <a:buNone/>
            </a:pPr>
            <a:r>
              <a:rPr lang="en-US" dirty="0" smtClean="0"/>
              <a:t>  &lt;/</a:t>
            </a:r>
            <a:r>
              <a:rPr lang="en-US" dirty="0" err="1" smtClean="0"/>
              <a:t>servlet</a:t>
            </a:r>
            <a:r>
              <a:rPr lang="en-US" dirty="0" smtClean="0"/>
              <a:t>&gt;  </a:t>
            </a:r>
          </a:p>
          <a:p>
            <a:pPr>
              <a:buNone/>
            </a:pPr>
            <a:r>
              <a:rPr lang="en-US" dirty="0" smtClean="0"/>
              <a:t>&lt;/web-app&gt;  </a:t>
            </a:r>
          </a:p>
          <a:p>
            <a:pPr>
              <a:buNone/>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ServletContext</a:t>
            </a:r>
            <a:r>
              <a:rPr lang="en-US" dirty="0" smtClean="0"/>
              <a:t> Interface</a:t>
            </a:r>
            <a:endParaRPr lang="en-US" dirty="0"/>
          </a:p>
        </p:txBody>
      </p:sp>
      <p:sp>
        <p:nvSpPr>
          <p:cNvPr id="3" name="Content Placeholder 2"/>
          <p:cNvSpPr>
            <a:spLocks noGrp="1"/>
          </p:cNvSpPr>
          <p:nvPr>
            <p:ph idx="1"/>
          </p:nvPr>
        </p:nvSpPr>
        <p:spPr/>
        <p:txBody>
          <a:bodyPr>
            <a:normAutofit/>
          </a:bodyPr>
          <a:lstStyle/>
          <a:p>
            <a:pPr algn="just"/>
            <a:r>
              <a:rPr lang="en-US" sz="2400" dirty="0" smtClean="0"/>
              <a:t>An object of </a:t>
            </a:r>
            <a:r>
              <a:rPr lang="en-US" sz="2400" dirty="0" err="1" smtClean="0"/>
              <a:t>ServletContext</a:t>
            </a:r>
            <a:r>
              <a:rPr lang="en-US" sz="2400" dirty="0" smtClean="0"/>
              <a:t> is created by the web container at time of deploying the project. This object can be used to get configuration information from web.xml file. There is only one </a:t>
            </a:r>
            <a:r>
              <a:rPr lang="en-US" sz="2400" dirty="0" err="1" smtClean="0"/>
              <a:t>ServletContext</a:t>
            </a:r>
            <a:r>
              <a:rPr lang="en-US" sz="2400" dirty="0" smtClean="0"/>
              <a:t> object per web application.</a:t>
            </a:r>
          </a:p>
          <a:p>
            <a:r>
              <a:rPr lang="en-US" dirty="0" smtClean="0"/>
              <a:t>Advantage of </a:t>
            </a:r>
            <a:r>
              <a:rPr lang="en-US" dirty="0" err="1" smtClean="0"/>
              <a:t>ServletContext</a:t>
            </a:r>
            <a:endParaRPr lang="en-US" dirty="0" smtClean="0"/>
          </a:p>
          <a:p>
            <a:pPr>
              <a:buNone/>
            </a:pPr>
            <a:r>
              <a:rPr lang="en-US" sz="2400" b="1" dirty="0" smtClean="0"/>
              <a:t>     Easy to maintain</a:t>
            </a:r>
            <a:r>
              <a:rPr lang="en-US" sz="2400" dirty="0" smtClean="0"/>
              <a:t> if any information is shared to all the </a:t>
            </a:r>
            <a:r>
              <a:rPr lang="en-US" sz="2400" dirty="0" err="1" smtClean="0"/>
              <a:t>servlet</a:t>
            </a:r>
            <a:r>
              <a:rPr lang="en-US" sz="2400" dirty="0" smtClean="0"/>
              <a:t>, it is better to make it available for all the </a:t>
            </a:r>
            <a:r>
              <a:rPr lang="en-US" sz="2400" dirty="0" err="1" smtClean="0"/>
              <a:t>servlet</a:t>
            </a:r>
            <a:r>
              <a:rPr lang="en-US" sz="2400" dirty="0" smtClean="0"/>
              <a:t>. We provide this information from the web.xml file using the </a:t>
            </a:r>
            <a:r>
              <a:rPr lang="en-US" sz="2400" b="1" dirty="0" smtClean="0"/>
              <a:t>&lt;context-</a:t>
            </a:r>
            <a:r>
              <a:rPr lang="en-US" sz="2400" b="1" dirty="0" err="1" smtClean="0"/>
              <a:t>param</a:t>
            </a:r>
            <a:r>
              <a:rPr lang="en-US" sz="2400" b="1" dirty="0" smtClean="0"/>
              <a:t>&gt;</a:t>
            </a:r>
            <a:r>
              <a:rPr lang="en-US" sz="2400" dirty="0" smtClean="0"/>
              <a:t> element, so if the information is changed, we don't need to modify the </a:t>
            </a:r>
            <a:r>
              <a:rPr lang="en-US" sz="2400" dirty="0" err="1" smtClean="0"/>
              <a:t>servlet</a:t>
            </a:r>
            <a:r>
              <a:rPr lang="en-US" sz="2400" dirty="0" smtClean="0"/>
              <a:t>.</a:t>
            </a:r>
          </a:p>
          <a:p>
            <a:pPr algn="just"/>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ServletContext</a:t>
            </a:r>
            <a:endParaRPr lang="en-US" dirty="0"/>
          </a:p>
        </p:txBody>
      </p:sp>
      <p:sp>
        <p:nvSpPr>
          <p:cNvPr id="3" name="Content Placeholder 2"/>
          <p:cNvSpPr>
            <a:spLocks noGrp="1"/>
          </p:cNvSpPr>
          <p:nvPr>
            <p:ph idx="1"/>
          </p:nvPr>
        </p:nvSpPr>
        <p:spPr/>
        <p:txBody>
          <a:bodyPr>
            <a:normAutofit/>
          </a:bodyPr>
          <a:lstStyle/>
          <a:p>
            <a:pPr>
              <a:buNone/>
            </a:pPr>
            <a:r>
              <a:rPr lang="pt-BR" sz="2500" dirty="0" smtClean="0"/>
              <a:t>&lt;web-app&gt;  </a:t>
            </a:r>
          </a:p>
          <a:p>
            <a:pPr>
              <a:buNone/>
            </a:pPr>
            <a:r>
              <a:rPr lang="pt-BR" sz="2500" dirty="0" smtClean="0"/>
              <a:t> ......  </a:t>
            </a:r>
          </a:p>
          <a:p>
            <a:pPr>
              <a:buNone/>
            </a:pPr>
            <a:r>
              <a:rPr lang="pt-BR" sz="2500" dirty="0" smtClean="0"/>
              <a:t>      </a:t>
            </a:r>
          </a:p>
          <a:p>
            <a:pPr>
              <a:buNone/>
            </a:pPr>
            <a:r>
              <a:rPr lang="pt-BR" sz="2500" dirty="0" smtClean="0"/>
              <a:t>  &lt;context-param&gt;  </a:t>
            </a:r>
          </a:p>
          <a:p>
            <a:pPr>
              <a:buNone/>
            </a:pPr>
            <a:r>
              <a:rPr lang="pt-BR" sz="2500" dirty="0" smtClean="0"/>
              <a:t>    &lt;param-name&gt;parametername&lt;/param-name&gt;  </a:t>
            </a:r>
          </a:p>
          <a:p>
            <a:pPr>
              <a:buNone/>
            </a:pPr>
            <a:r>
              <a:rPr lang="pt-BR" sz="2500" dirty="0" smtClean="0"/>
              <a:t>    &lt;param-value&gt;parametervalue&lt;/param-value&gt;  </a:t>
            </a:r>
          </a:p>
          <a:p>
            <a:pPr>
              <a:buNone/>
            </a:pPr>
            <a:r>
              <a:rPr lang="pt-BR" sz="2500" dirty="0" smtClean="0"/>
              <a:t>  &lt;/context-param&gt;  </a:t>
            </a:r>
          </a:p>
          <a:p>
            <a:pPr>
              <a:buNone/>
            </a:pPr>
            <a:r>
              <a:rPr lang="pt-BR" sz="2500" dirty="0" smtClean="0"/>
              <a:t> ......  </a:t>
            </a:r>
          </a:p>
          <a:p>
            <a:pPr>
              <a:buNone/>
            </a:pPr>
            <a:r>
              <a:rPr lang="pt-BR" sz="2500" dirty="0" smtClean="0"/>
              <a:t>&lt;/web-app&gt;  </a:t>
            </a:r>
          </a:p>
          <a:p>
            <a:pPr>
              <a:buNone/>
            </a:pPr>
            <a:endParaRPr lang="en-US" sz="25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dirty="0" smtClean="0"/>
              <a:t>Presentation Layer</a:t>
            </a:r>
            <a:br>
              <a:rPr lang="en-US" dirty="0" smtClean="0"/>
            </a:br>
            <a:r>
              <a:rPr lang="en-US" sz="2700" dirty="0" smtClean="0"/>
              <a:t>(To view the application)</a:t>
            </a:r>
            <a:endParaRPr lang="en-US" sz="2700" dirty="0"/>
          </a:p>
        </p:txBody>
      </p:sp>
      <p:sp>
        <p:nvSpPr>
          <p:cNvPr id="3" name="Content Placeholder 2"/>
          <p:cNvSpPr>
            <a:spLocks noGrp="1"/>
          </p:cNvSpPr>
          <p:nvPr>
            <p:ph idx="1"/>
          </p:nvPr>
        </p:nvSpPr>
        <p:spPr>
          <a:xfrm>
            <a:off x="457200" y="1676400"/>
            <a:ext cx="8229600" cy="5181600"/>
          </a:xfrm>
        </p:spPr>
        <p:txBody>
          <a:bodyPr>
            <a:noAutofit/>
          </a:bodyPr>
          <a:lstStyle/>
          <a:p>
            <a:pPr algn="just"/>
            <a:r>
              <a:rPr lang="en-US" sz="2400" dirty="0" smtClean="0"/>
              <a:t>It is also known as Client layer. </a:t>
            </a:r>
          </a:p>
          <a:p>
            <a:pPr algn="just"/>
            <a:r>
              <a:rPr lang="en-US" sz="2400" dirty="0" smtClean="0"/>
              <a:t>Top most layer of an application. </a:t>
            </a:r>
          </a:p>
          <a:p>
            <a:pPr algn="just"/>
            <a:r>
              <a:rPr lang="en-US" sz="2400" dirty="0" smtClean="0"/>
              <a:t>This is the layer we see when we use a software. </a:t>
            </a:r>
          </a:p>
          <a:p>
            <a:pPr algn="just"/>
            <a:r>
              <a:rPr lang="en-US" sz="2400" dirty="0" smtClean="0"/>
              <a:t>By using this layer we can access the </a:t>
            </a:r>
            <a:r>
              <a:rPr lang="en-US" sz="2400" dirty="0" err="1" smtClean="0"/>
              <a:t>webpages</a:t>
            </a:r>
            <a:r>
              <a:rPr lang="en-US" sz="2400" dirty="0" smtClean="0"/>
              <a:t>. </a:t>
            </a:r>
          </a:p>
          <a:p>
            <a:pPr algn="just"/>
            <a:r>
              <a:rPr lang="en-US" sz="2400" dirty="0" smtClean="0"/>
              <a:t>The main functionality of this layer is to communicate with Application layer. </a:t>
            </a:r>
          </a:p>
          <a:p>
            <a:pPr algn="just"/>
            <a:r>
              <a:rPr lang="en-US" sz="2400" dirty="0" smtClean="0"/>
              <a:t>This layer passes the information which is given by the user in terms of keyboard actions, mouse clicks to the Application Layer.</a:t>
            </a:r>
          </a:p>
          <a:p>
            <a:pPr algn="just"/>
            <a:r>
              <a:rPr lang="en-US" sz="2400" dirty="0" smtClean="0"/>
              <a:t>For example, login page of Gmail where an end user could see text boxes and buttons to enter user id, password and to click on sign-in.</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ervletconfig_servletcontext.png"/>
          <p:cNvPicPr>
            <a:picLocks noGrp="1" noChangeAspect="1"/>
          </p:cNvPicPr>
          <p:nvPr>
            <p:ph idx="1"/>
          </p:nvPr>
        </p:nvPicPr>
        <p:blipFill>
          <a:blip r:embed="rId2"/>
          <a:stretch>
            <a:fillRect/>
          </a:stretch>
        </p:blipFill>
        <p:spPr>
          <a:xfrm>
            <a:off x="0" y="0"/>
            <a:ext cx="8839200" cy="6858000"/>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lstStyle/>
          <a:p>
            <a:r>
              <a:rPr lang="en-US" dirty="0" smtClean="0"/>
              <a:t>MVC Architecture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r>
              <a:rPr lang="en-US" sz="2800" dirty="0" smtClean="0"/>
              <a:t>	There is a lot of software design pattern used for developing any application. During early days of application development, the approach of designing the User Interface, building the business logic as well as coding the logic part for the application was programmed and prepared in a single file which usually created lack of maintenance, make testing of application uneasy as well as reduce the scalability of any application. To overcome this, a model came into existence and gradually became popular.</a:t>
            </a:r>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dirty="0" smtClean="0"/>
              <a:t>The </a:t>
            </a:r>
            <a:r>
              <a:rPr lang="en-US" sz="2800" b="1" dirty="0" smtClean="0"/>
              <a:t>Model-View-Controller (MVC)</a:t>
            </a:r>
            <a:r>
              <a:rPr lang="en-US" sz="2800" dirty="0" smtClean="0"/>
              <a:t> architecture is an architectural pattern(design pattern) that separates an application into three main logical components Model, View, and Controller.</a:t>
            </a:r>
          </a:p>
          <a:p>
            <a:pPr algn="just"/>
            <a:endParaRPr lang="en-US" sz="2800" dirty="0" smtClean="0"/>
          </a:p>
          <a:p>
            <a:r>
              <a:rPr lang="en-US" sz="2800" dirty="0" smtClean="0"/>
              <a:t>Model: It includes all the data and its related logic</a:t>
            </a:r>
          </a:p>
          <a:p>
            <a:r>
              <a:rPr lang="en-US" sz="2800" dirty="0" smtClean="0"/>
              <a:t>View: Present data to the user or handles user interaction</a:t>
            </a:r>
          </a:p>
          <a:p>
            <a:r>
              <a:rPr lang="en-US" sz="2800" dirty="0" smtClean="0"/>
              <a:t>Controller: An interface between Model and View components</a:t>
            </a:r>
          </a:p>
          <a:p>
            <a:pPr>
              <a:buNone/>
            </a:pPr>
            <a:r>
              <a:rPr lang="en-US" sz="2800" dirty="0" smtClean="0"/>
              <a:t>Let's see each other this component in detail.</a:t>
            </a:r>
          </a:p>
          <a:p>
            <a:pPr algn="just"/>
            <a:endParaRPr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noAutofit/>
          </a:bodyPr>
          <a:lstStyle/>
          <a:p>
            <a:pPr algn="just"/>
            <a:r>
              <a:rPr lang="en-US" sz="2800" dirty="0" smtClean="0"/>
              <a:t>A View is that part of the application that represents the presentation of data.</a:t>
            </a:r>
          </a:p>
          <a:p>
            <a:pPr algn="just"/>
            <a:r>
              <a:rPr lang="en-US" sz="2800" dirty="0" smtClean="0"/>
              <a:t>Views are created by the data collected from the model data. A view requests the model(or the controller) to give information so that it resents the output presentation to the user.</a:t>
            </a:r>
          </a:p>
          <a:p>
            <a:pPr algn="just"/>
            <a:r>
              <a:rPr lang="en-US" sz="2800" dirty="0" smtClean="0"/>
              <a:t>The view also represents the data from chats, diagrams, and table. For example, any customer view will include all the UI components like text boxes, drop downs, etc.</a:t>
            </a:r>
          </a:p>
          <a:p>
            <a:pPr algn="just"/>
            <a:endParaRPr lang="en-US"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Content Placeholder 2"/>
          <p:cNvSpPr>
            <a:spLocks noGrp="1"/>
          </p:cNvSpPr>
          <p:nvPr>
            <p:ph idx="1"/>
          </p:nvPr>
        </p:nvSpPr>
        <p:spPr/>
        <p:txBody>
          <a:bodyPr>
            <a:normAutofit/>
          </a:bodyPr>
          <a:lstStyle/>
          <a:p>
            <a:pPr algn="just"/>
            <a:r>
              <a:rPr lang="en-US" sz="2800" dirty="0" smtClean="0"/>
              <a:t>The Controller is that part of the application that handles the user interaction.</a:t>
            </a:r>
          </a:p>
          <a:p>
            <a:pPr algn="just"/>
            <a:r>
              <a:rPr lang="en-US" sz="2800" dirty="0" smtClean="0"/>
              <a:t>A Controller send's commands to the model to update its state(E.g., Saving a specific data). The controller also sends commands to its associated view to change the view's presentation (For example Display particular or all data).</a:t>
            </a:r>
            <a:endParaRPr lang="en-US"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noAutofit/>
          </a:bodyPr>
          <a:lstStyle/>
          <a:p>
            <a:pPr algn="just"/>
            <a:r>
              <a:rPr lang="en-US" sz="2800" dirty="0" smtClean="0"/>
              <a:t>The model component stores data and its related logic. It represents data that is being transferred between controller components or any other related business logic. </a:t>
            </a:r>
          </a:p>
          <a:p>
            <a:pPr algn="just"/>
            <a:r>
              <a:rPr lang="en-US" sz="2800" dirty="0" smtClean="0"/>
              <a:t>The DTO/DAO would be your model in the MVC pattern.</a:t>
            </a:r>
          </a:p>
          <a:p>
            <a:pPr algn="just">
              <a:buNone/>
            </a:pPr>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DAO and DTO</a:t>
            </a:r>
            <a:endParaRPr lang="en-US" dirty="0"/>
          </a:p>
        </p:txBody>
      </p:sp>
      <p:sp>
        <p:nvSpPr>
          <p:cNvPr id="3" name="Content Placeholder 2"/>
          <p:cNvSpPr>
            <a:spLocks noGrp="1"/>
          </p:cNvSpPr>
          <p:nvPr>
            <p:ph idx="1"/>
          </p:nvPr>
        </p:nvSpPr>
        <p:spPr/>
        <p:txBody>
          <a:bodyPr>
            <a:noAutofit/>
          </a:bodyPr>
          <a:lstStyle/>
          <a:p>
            <a:pPr algn="just" fontAlgn="base"/>
            <a:r>
              <a:rPr lang="en-US" sz="2400" dirty="0" smtClean="0"/>
              <a:t>DTO is an abbreviation for </a:t>
            </a:r>
            <a:r>
              <a:rPr lang="en-US" sz="2400" b="1" dirty="0" smtClean="0"/>
              <a:t>Data Transfer Object</a:t>
            </a:r>
            <a:r>
              <a:rPr lang="en-US" sz="2400" dirty="0" smtClean="0"/>
              <a:t>, so it is used to transfer the data between classes and modules of your application.</a:t>
            </a:r>
          </a:p>
          <a:p>
            <a:pPr algn="just" fontAlgn="base"/>
            <a:r>
              <a:rPr lang="en-US" sz="2400" dirty="0" smtClean="0"/>
              <a:t>DTO should only contain private fields for your data, getters, setters, and constructors.</a:t>
            </a:r>
          </a:p>
          <a:p>
            <a:pPr algn="just" fontAlgn="base"/>
            <a:r>
              <a:rPr lang="en-US" sz="2400" dirty="0" smtClean="0"/>
              <a:t>DTO is not recommended to add business logic methods to such classes, but it is OK to add some </a:t>
            </a:r>
            <a:r>
              <a:rPr lang="en-US" sz="2400" dirty="0" err="1" smtClean="0"/>
              <a:t>util</a:t>
            </a:r>
            <a:r>
              <a:rPr lang="en-US" sz="2400" dirty="0" smtClean="0"/>
              <a:t> methods.</a:t>
            </a:r>
          </a:p>
          <a:p>
            <a:pPr algn="just" fontAlgn="base"/>
            <a:r>
              <a:rPr lang="en-US" sz="2400" dirty="0" smtClean="0"/>
              <a:t>DAO is an abbreviation for </a:t>
            </a:r>
            <a:r>
              <a:rPr lang="en-US" sz="2400" b="1" dirty="0" smtClean="0"/>
              <a:t>Data Access Object</a:t>
            </a:r>
            <a:r>
              <a:rPr lang="en-US" sz="2400" dirty="0" smtClean="0"/>
              <a:t>, so it should encapsulate the logic for retrieving, saving and updating data in your data storage (a database, a file-system, whatever).</a:t>
            </a:r>
          </a:p>
          <a:p>
            <a:pPr algn="just"/>
            <a:endParaRPr lang="en-US"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vc.png"/>
          <p:cNvPicPr>
            <a:picLocks noGrp="1" noChangeAspect="1"/>
          </p:cNvPicPr>
          <p:nvPr>
            <p:ph idx="1"/>
          </p:nvPr>
        </p:nvPicPr>
        <p:blipFill>
          <a:blip r:embed="rId2"/>
          <a:stretch>
            <a:fillRect/>
          </a:stretch>
        </p:blipFill>
        <p:spPr>
          <a:xfrm>
            <a:off x="685800" y="685800"/>
            <a:ext cx="7753350" cy="5234781"/>
          </a:xfrm>
        </p:spPr>
      </p:pic>
      <p:cxnSp>
        <p:nvCxnSpPr>
          <p:cNvPr id="9" name="Straight Arrow Connector 8"/>
          <p:cNvCxnSpPr/>
          <p:nvPr/>
        </p:nvCxnSpPr>
        <p:spPr>
          <a:xfrm rot="10800000">
            <a:off x="4114800" y="4953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114800" y="5257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 of MVC over (3-Tier)N-Tier Architecture</a:t>
            </a:r>
            <a:endParaRPr lang="en-US" dirty="0"/>
          </a:p>
        </p:txBody>
      </p:sp>
      <p:sp>
        <p:nvSpPr>
          <p:cNvPr id="3" name="Content Placeholder 2"/>
          <p:cNvSpPr>
            <a:spLocks noGrp="1"/>
          </p:cNvSpPr>
          <p:nvPr>
            <p:ph idx="1"/>
          </p:nvPr>
        </p:nvSpPr>
        <p:spPr/>
        <p:txBody>
          <a:bodyPr>
            <a:noAutofit/>
          </a:bodyPr>
          <a:lstStyle/>
          <a:p>
            <a:pPr algn="just"/>
            <a:r>
              <a:rPr lang="en-US" sz="2800" dirty="0" smtClean="0"/>
              <a:t>	N-tier(or 3-Tier Architecture) : This type of architecture pattern never communicates directly with the data layer.</a:t>
            </a:r>
          </a:p>
          <a:p>
            <a:pPr algn="just"/>
            <a:r>
              <a:rPr lang="en-US" sz="2800" dirty="0" smtClean="0"/>
              <a:t>	N-tier architecture usually has each layer separated by the network. I.E. the presentation layer is on some web servers, then that talks to backend app servers over the network for business logic, then that talks to a database server, again over the network, and maybe the app server also calls out to some remote services (say Authorize.net for payment processing).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Layer</a:t>
            </a:r>
            <a:br>
              <a:rPr lang="en-US" dirty="0" smtClean="0"/>
            </a:br>
            <a:r>
              <a:rPr lang="en-US" sz="2700" dirty="0" smtClean="0"/>
              <a:t>(To perform operations on the application)</a:t>
            </a:r>
            <a:endParaRPr lang="en-US" sz="2700" dirty="0"/>
          </a:p>
        </p:txBody>
      </p:sp>
      <p:sp>
        <p:nvSpPr>
          <p:cNvPr id="3" name="Content Placeholder 2"/>
          <p:cNvSpPr>
            <a:spLocks noGrp="1"/>
          </p:cNvSpPr>
          <p:nvPr>
            <p:ph idx="1"/>
          </p:nvPr>
        </p:nvSpPr>
        <p:spPr/>
        <p:txBody>
          <a:bodyPr>
            <a:normAutofit/>
          </a:bodyPr>
          <a:lstStyle/>
          <a:p>
            <a:r>
              <a:rPr lang="en-US" sz="2400" dirty="0" smtClean="0"/>
              <a:t>It is also known as Application Layer which is also known as logical layer. </a:t>
            </a:r>
          </a:p>
          <a:p>
            <a:r>
              <a:rPr lang="en-US" sz="2400" dirty="0" smtClean="0"/>
              <a:t>As per the </a:t>
            </a:r>
            <a:r>
              <a:rPr lang="en-US" sz="2400" dirty="0" err="1" smtClean="0"/>
              <a:t>gmail</a:t>
            </a:r>
            <a:r>
              <a:rPr lang="en-US" sz="2400" dirty="0" smtClean="0"/>
              <a:t> login page example, once user clicks on the login button, Application layer interacts with Database layer and sends required information to the Presentation layer. </a:t>
            </a:r>
          </a:p>
          <a:p>
            <a:r>
              <a:rPr lang="en-US" sz="2400" dirty="0" smtClean="0"/>
              <a:t>It controls an application’s functionality by performing detailed processing. </a:t>
            </a:r>
          </a:p>
          <a:p>
            <a:r>
              <a:rPr lang="en-US" sz="2400" dirty="0" smtClean="0"/>
              <a:t>This layer acts as a mediator between the Presentation and the Database layer. </a:t>
            </a:r>
          </a:p>
          <a:p>
            <a:r>
              <a:rPr lang="en-US" sz="2400" dirty="0" smtClean="0"/>
              <a:t>Complete business logic will be written in this layer.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err="1" smtClean="0"/>
              <a:t>Mvc</a:t>
            </a:r>
            <a:r>
              <a:rPr lang="en-US" dirty="0" smtClean="0"/>
              <a:t> : All layers communicate directly using triangle topology.</a:t>
            </a:r>
          </a:p>
          <a:p>
            <a:pPr algn="just"/>
            <a:r>
              <a:rPr lang="en-US" dirty="0" smtClean="0"/>
              <a:t> The view and controller may reside on the </a:t>
            </a:r>
            <a:r>
              <a:rPr lang="en-US" dirty="0" err="1" smtClean="0"/>
              <a:t>webserver</a:t>
            </a:r>
            <a:r>
              <a:rPr lang="en-US" dirty="0" smtClean="0"/>
              <a:t> or application server, and remotely call database servers to retrieve data.</a:t>
            </a:r>
          </a:p>
          <a:p>
            <a:pPr algn="just"/>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US" sz="2800" dirty="0" smtClean="0"/>
              <a:t>Difference between forward() and </a:t>
            </a:r>
            <a:r>
              <a:rPr lang="en-US" sz="2800" dirty="0" err="1" smtClean="0"/>
              <a:t>sendRedirect</a:t>
            </a:r>
            <a:r>
              <a:rPr lang="en-US" sz="2800" dirty="0" smtClean="0"/>
              <a:t>()</a:t>
            </a:r>
            <a:endParaRPr lang="en-US" sz="2800" dirty="0"/>
          </a:p>
        </p:txBody>
      </p:sp>
      <p:pic>
        <p:nvPicPr>
          <p:cNvPr id="4" name="Content Placeholder 3" descr="forward_redirect1.png"/>
          <p:cNvPicPr>
            <a:picLocks noGrp="1" noChangeAspect="1"/>
          </p:cNvPicPr>
          <p:nvPr>
            <p:ph idx="1"/>
          </p:nvPr>
        </p:nvPicPr>
        <p:blipFill>
          <a:blip r:embed="rId2"/>
          <a:stretch>
            <a:fillRect/>
          </a:stretch>
        </p:blipFill>
        <p:spPr>
          <a:xfrm>
            <a:off x="228600" y="990600"/>
            <a:ext cx="8602931" cy="5410200"/>
          </a:xfr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Difference between forward() and </a:t>
            </a:r>
            <a:r>
              <a:rPr lang="en-US" sz="2800" dirty="0" err="1" smtClean="0"/>
              <a:t>sendRedirect</a:t>
            </a:r>
            <a:r>
              <a:rPr lang="en-US" sz="2800" dirty="0" smtClean="0"/>
              <a:t>()</a:t>
            </a:r>
            <a:endParaRPr lang="en-US" sz="2800" dirty="0"/>
          </a:p>
        </p:txBody>
      </p:sp>
      <p:pic>
        <p:nvPicPr>
          <p:cNvPr id="4" name="Content Placeholder 3" descr="forward_redirect2.png"/>
          <p:cNvPicPr>
            <a:picLocks noGrp="1" noChangeAspect="1"/>
          </p:cNvPicPr>
          <p:nvPr>
            <p:ph idx="1"/>
          </p:nvPr>
        </p:nvPicPr>
        <p:blipFill>
          <a:blip r:embed="rId2"/>
          <a:stretch>
            <a:fillRect/>
          </a:stretch>
        </p:blipFill>
        <p:spPr>
          <a:xfrm>
            <a:off x="457200" y="1828800"/>
            <a:ext cx="8393052" cy="3944347"/>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Session in </a:t>
            </a:r>
            <a:r>
              <a:rPr lang="en-US" dirty="0" err="1" smtClean="0"/>
              <a:t>Servlets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We all know that </a:t>
            </a:r>
            <a:r>
              <a:rPr lang="en-US" b="1" dirty="0" smtClean="0"/>
              <a:t>HTTP</a:t>
            </a:r>
            <a:r>
              <a:rPr lang="en-US" dirty="0" smtClean="0"/>
              <a:t> is a stateless protocol. All requests and responses are independent. But sometimes you need to keep track of client's activity across multiple requests. </a:t>
            </a:r>
          </a:p>
          <a:p>
            <a:pPr algn="just"/>
            <a:r>
              <a:rPr lang="en-US" dirty="0" smtClean="0"/>
              <a:t>For </a:t>
            </a:r>
            <a:r>
              <a:rPr lang="en-US" dirty="0" err="1" smtClean="0"/>
              <a:t>eg</a:t>
            </a:r>
            <a:r>
              <a:rPr lang="en-US" dirty="0" smtClean="0"/>
              <a:t>. When a User logs into your website, not matter on which web page he visits after logging in, his credentials will be with the server, until he logs out. So this is managed by creating a session.</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Management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smtClean="0"/>
              <a:t>Session Management</a:t>
            </a:r>
            <a:r>
              <a:rPr lang="en-US" dirty="0" smtClean="0"/>
              <a:t> is a mechanism used by the </a:t>
            </a:r>
            <a:r>
              <a:rPr lang="en-US" b="1" dirty="0" smtClean="0"/>
              <a:t>Web container</a:t>
            </a:r>
            <a:r>
              <a:rPr lang="en-US" dirty="0" smtClean="0"/>
              <a:t> to store session information for a particular user. There are four different techniques used by </a:t>
            </a:r>
            <a:r>
              <a:rPr lang="en-US" dirty="0" err="1" smtClean="0"/>
              <a:t>Servlet</a:t>
            </a:r>
            <a:r>
              <a:rPr lang="en-US" dirty="0" smtClean="0"/>
              <a:t> application for session management. They are as follows:</a:t>
            </a:r>
          </a:p>
          <a:p>
            <a:pPr lvl="2" algn="just"/>
            <a:r>
              <a:rPr lang="en-US" sz="3000" b="1" dirty="0" smtClean="0"/>
              <a:t>Cookies</a:t>
            </a:r>
            <a:endParaRPr lang="en-US" sz="3000" dirty="0" smtClean="0"/>
          </a:p>
          <a:p>
            <a:pPr lvl="2" algn="just"/>
            <a:r>
              <a:rPr lang="en-US" sz="3000" b="1" dirty="0" smtClean="0"/>
              <a:t>Hidden form field</a:t>
            </a:r>
            <a:endParaRPr lang="en-US" sz="3000" dirty="0" smtClean="0"/>
          </a:p>
          <a:p>
            <a:pPr lvl="2" algn="just"/>
            <a:r>
              <a:rPr lang="en-US" sz="3000" b="1" dirty="0" smtClean="0"/>
              <a:t>URL Rewriting</a:t>
            </a:r>
            <a:endParaRPr lang="en-US" sz="3000" dirty="0" smtClean="0"/>
          </a:p>
          <a:p>
            <a:pPr lvl="2" algn="just"/>
            <a:r>
              <a:rPr lang="en-US" sz="3000" b="1" dirty="0" err="1" smtClean="0"/>
              <a:t>HttpSession</a:t>
            </a:r>
            <a:endParaRPr lang="en-US" sz="3000" dirty="0" smtClean="0"/>
          </a:p>
          <a:p>
            <a:pPr algn="just"/>
            <a:r>
              <a:rPr lang="en-US" dirty="0" smtClean="0"/>
              <a:t>Session is used to store everything that we can get from the client from all the requests the client makes.</a:t>
            </a:r>
          </a:p>
          <a:p>
            <a:pPr algn="just"/>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t>What is </a:t>
            </a:r>
            <a:r>
              <a:rPr lang="en-US" dirty="0" err="1" smtClean="0"/>
              <a:t>HttpSession</a:t>
            </a:r>
            <a:r>
              <a:rPr lang="en-US" dirty="0" smtClean="0"/>
              <a:t>?</a:t>
            </a:r>
            <a:endParaRPr lang="en-US" dirty="0"/>
          </a:p>
        </p:txBody>
      </p:sp>
      <p:sp>
        <p:nvSpPr>
          <p:cNvPr id="3" name="Content Placeholder 2"/>
          <p:cNvSpPr>
            <a:spLocks noGrp="1"/>
          </p:cNvSpPr>
          <p:nvPr>
            <p:ph idx="1"/>
          </p:nvPr>
        </p:nvSpPr>
        <p:spPr>
          <a:xfrm>
            <a:off x="457200" y="685800"/>
            <a:ext cx="8229600" cy="6019800"/>
          </a:xfrm>
        </p:spPr>
        <p:txBody>
          <a:bodyPr>
            <a:normAutofit/>
          </a:bodyPr>
          <a:lstStyle/>
          <a:p>
            <a:pPr algn="just"/>
            <a:r>
              <a:rPr lang="en-US" sz="2200" b="1" dirty="0" err="1" smtClean="0"/>
              <a:t>HttpSession</a:t>
            </a:r>
            <a:r>
              <a:rPr lang="en-US" sz="2200" dirty="0" smtClean="0"/>
              <a:t> object is used to store entire session with a specific client. We can store, retrieve and remove attribute from </a:t>
            </a:r>
            <a:r>
              <a:rPr lang="en-US" sz="2200" b="1" dirty="0" err="1" smtClean="0"/>
              <a:t>HttpSession</a:t>
            </a:r>
            <a:r>
              <a:rPr lang="en-US" sz="2200" dirty="0" smtClean="0"/>
              <a:t> object. Any </a:t>
            </a:r>
            <a:r>
              <a:rPr lang="en-US" sz="2200" dirty="0" err="1" smtClean="0"/>
              <a:t>servlet</a:t>
            </a:r>
            <a:r>
              <a:rPr lang="en-US" sz="2200" dirty="0" smtClean="0"/>
              <a:t> can have access to </a:t>
            </a:r>
            <a:r>
              <a:rPr lang="en-US" sz="2200" b="1" dirty="0" err="1" smtClean="0"/>
              <a:t>HttpSession</a:t>
            </a:r>
            <a:r>
              <a:rPr lang="en-US" sz="2200" dirty="0" smtClean="0"/>
              <a:t> </a:t>
            </a:r>
            <a:r>
              <a:rPr lang="en-US" sz="2200" smtClean="0"/>
              <a:t>object through </a:t>
            </a:r>
            <a:r>
              <a:rPr lang="en-US" sz="2200" dirty="0" smtClean="0"/>
              <a:t>the </a:t>
            </a:r>
            <a:r>
              <a:rPr lang="en-US" sz="2200" dirty="0" err="1" smtClean="0"/>
              <a:t>getSession</a:t>
            </a:r>
            <a:r>
              <a:rPr lang="en-US" sz="2200" dirty="0" smtClean="0"/>
              <a:t>() method of the </a:t>
            </a:r>
            <a:r>
              <a:rPr lang="en-US" sz="2200" b="1" dirty="0" err="1" smtClean="0"/>
              <a:t>HttpServletRequest</a:t>
            </a:r>
            <a:r>
              <a:rPr lang="en-US" sz="2200" dirty="0" smtClean="0"/>
              <a:t> object.</a:t>
            </a:r>
            <a:endParaRPr lang="en-US" sz="2200" dirty="0"/>
          </a:p>
        </p:txBody>
      </p:sp>
      <p:pic>
        <p:nvPicPr>
          <p:cNvPr id="4" name="Picture 3" descr="httpsession.jpg"/>
          <p:cNvPicPr>
            <a:picLocks noChangeAspect="1"/>
          </p:cNvPicPr>
          <p:nvPr/>
        </p:nvPicPr>
        <p:blipFill>
          <a:blip r:embed="rId2"/>
          <a:stretch>
            <a:fillRect/>
          </a:stretch>
        </p:blipFill>
        <p:spPr>
          <a:xfrm>
            <a:off x="1371600" y="2362200"/>
            <a:ext cx="6591300" cy="449580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Cookie ? </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lgn="just"/>
            <a:r>
              <a:rPr lang="en-US" b="1" dirty="0" smtClean="0"/>
              <a:t>Cookies</a:t>
            </a:r>
            <a:r>
              <a:rPr lang="en-US" dirty="0" smtClean="0"/>
              <a:t> are small pieces of information that are sent in response from the web server to the client. </a:t>
            </a:r>
            <a:r>
              <a:rPr lang="en-US" b="1" dirty="0" smtClean="0"/>
              <a:t>Cookies</a:t>
            </a:r>
            <a:r>
              <a:rPr lang="en-US" dirty="0" smtClean="0"/>
              <a:t> are the simplest technique used for storing client state.</a:t>
            </a:r>
          </a:p>
          <a:p>
            <a:pPr algn="just"/>
            <a:endParaRPr lang="en-US" dirty="0" smtClean="0"/>
          </a:p>
          <a:p>
            <a:pPr algn="just"/>
            <a:r>
              <a:rPr lang="en-US" b="1" dirty="0" smtClean="0"/>
              <a:t>Cookies</a:t>
            </a:r>
            <a:r>
              <a:rPr lang="en-US" dirty="0" smtClean="0"/>
              <a:t> are stored on client's computer. They have a lifespan and are destroyed by the client browser at the end of that lifespan.</a:t>
            </a:r>
          </a:p>
          <a:p>
            <a:pPr algn="just"/>
            <a:endParaRPr lang="en-US" dirty="0" smtClean="0"/>
          </a:p>
          <a:p>
            <a:pPr algn="just"/>
            <a:r>
              <a:rPr lang="en-US" dirty="0" smtClean="0"/>
              <a:t>Using Cookies for storing client state has one shortcoming though, if the client has turned of </a:t>
            </a:r>
            <a:r>
              <a:rPr lang="en-US" dirty="0" err="1" smtClean="0"/>
              <a:t>COokie</a:t>
            </a:r>
            <a:r>
              <a:rPr lang="en-US" dirty="0" smtClean="0"/>
              <a:t> saving settings in his browser then, client state can never be saved because the browser will not allow the application to store cookies.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Cookie</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There are 2 types of cookies in </a:t>
            </a:r>
            <a:r>
              <a:rPr lang="en-US" dirty="0" err="1" smtClean="0"/>
              <a:t>servlets</a:t>
            </a:r>
            <a:r>
              <a:rPr lang="en-US" dirty="0" smtClean="0"/>
              <a:t>.</a:t>
            </a:r>
          </a:p>
          <a:p>
            <a:pPr marL="1885950" lvl="3" indent="-514350" algn="just">
              <a:buFont typeface="+mj-lt"/>
              <a:buAutoNum type="arabicPeriod"/>
            </a:pPr>
            <a:r>
              <a:rPr lang="en-US" sz="3100" dirty="0" smtClean="0"/>
              <a:t>Non-persistent cookie</a:t>
            </a:r>
          </a:p>
          <a:p>
            <a:pPr marL="1885950" lvl="3" indent="-514350" algn="just">
              <a:buFont typeface="+mj-lt"/>
              <a:buAutoNum type="arabicPeriod"/>
            </a:pPr>
            <a:r>
              <a:rPr lang="en-US" sz="3100" dirty="0" smtClean="0"/>
              <a:t>Persistent cookie</a:t>
            </a:r>
          </a:p>
          <a:p>
            <a:pPr marL="1885950" lvl="3" indent="-514350" algn="just">
              <a:buFont typeface="+mj-lt"/>
              <a:buAutoNum type="arabicPeriod"/>
            </a:pPr>
            <a:endParaRPr lang="en-US" sz="3100" dirty="0" smtClean="0"/>
          </a:p>
          <a:p>
            <a:pPr algn="just">
              <a:buNone/>
            </a:pPr>
            <a:r>
              <a:rPr lang="en-US" dirty="0" smtClean="0"/>
              <a:t>1 . Non-persistent cookie(</a:t>
            </a:r>
            <a:r>
              <a:rPr lang="en-US" dirty="0" err="1" smtClean="0"/>
              <a:t>SessionCookies</a:t>
            </a:r>
            <a:r>
              <a:rPr lang="en-US" dirty="0" smtClean="0"/>
              <a:t>) : It is valid for single session only. It is removed each time when user closes the browser. (Banking sites)</a:t>
            </a:r>
          </a:p>
          <a:p>
            <a:pPr algn="just">
              <a:buNone/>
            </a:pPr>
            <a:r>
              <a:rPr lang="en-US" dirty="0" smtClean="0"/>
              <a:t>2 . Persistent cookie : It is valid for multiple session . It is not removed each time when user closes the browser. It is removed only if user logout or </a:t>
            </a:r>
            <a:r>
              <a:rPr lang="en-US" dirty="0" err="1" smtClean="0"/>
              <a:t>signout</a:t>
            </a:r>
            <a:r>
              <a:rPr lang="en-US" dirty="0" smtClean="0"/>
              <a:t>.(Gmail)</a:t>
            </a:r>
          </a:p>
          <a:p>
            <a:pPr algn="just"/>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set Cookie  ?</a:t>
            </a:r>
            <a:endParaRPr lang="en-US" dirty="0"/>
          </a:p>
        </p:txBody>
      </p:sp>
      <p:sp>
        <p:nvSpPr>
          <p:cNvPr id="3" name="Content Placeholder 2"/>
          <p:cNvSpPr>
            <a:spLocks noGrp="1"/>
          </p:cNvSpPr>
          <p:nvPr>
            <p:ph idx="1"/>
          </p:nvPr>
        </p:nvSpPr>
        <p:spPr/>
        <p:txBody>
          <a:bodyPr/>
          <a:lstStyle/>
          <a:p>
            <a:pPr algn="just"/>
            <a:r>
              <a:rPr lang="en-US" dirty="0" smtClean="0"/>
              <a:t>Cookies are created using </a:t>
            </a:r>
            <a:r>
              <a:rPr lang="en-US" b="1" dirty="0" smtClean="0"/>
              <a:t>Cookie</a:t>
            </a:r>
            <a:r>
              <a:rPr lang="en-US" dirty="0" smtClean="0"/>
              <a:t> class present in </a:t>
            </a:r>
            <a:r>
              <a:rPr lang="en-US" dirty="0" err="1" smtClean="0"/>
              <a:t>Servlet</a:t>
            </a:r>
            <a:r>
              <a:rPr lang="en-US" dirty="0" smtClean="0"/>
              <a:t> API. </a:t>
            </a:r>
          </a:p>
          <a:p>
            <a:pPr algn="just"/>
            <a:r>
              <a:rPr lang="en-US" dirty="0" smtClean="0"/>
              <a:t>Cookies are added to </a:t>
            </a:r>
            <a:r>
              <a:rPr lang="en-US" b="1" dirty="0" smtClean="0"/>
              <a:t>response</a:t>
            </a:r>
            <a:r>
              <a:rPr lang="en-US" dirty="0" smtClean="0"/>
              <a:t> object using the </a:t>
            </a:r>
            <a:r>
              <a:rPr lang="en-US" dirty="0" err="1" smtClean="0"/>
              <a:t>addCookie</a:t>
            </a:r>
            <a:r>
              <a:rPr lang="en-US" dirty="0" smtClean="0"/>
              <a:t>() method. </a:t>
            </a:r>
          </a:p>
          <a:p>
            <a:pPr algn="just"/>
            <a:r>
              <a:rPr lang="en-US" dirty="0" smtClean="0"/>
              <a:t>This method sends cookie information over the HTTP response stream. </a:t>
            </a:r>
          </a:p>
          <a:p>
            <a:pPr algn="just"/>
            <a:r>
              <a:rPr lang="en-US" dirty="0" err="1" smtClean="0"/>
              <a:t>getCookies</a:t>
            </a:r>
            <a:r>
              <a:rPr lang="en-US" dirty="0" smtClean="0"/>
              <a:t>() method is used to access the cookies that are added to response object.</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okie.jpg"/>
          <p:cNvPicPr>
            <a:picLocks noGrp="1" noChangeAspect="1"/>
          </p:cNvPicPr>
          <p:nvPr>
            <p:ph idx="1"/>
          </p:nvPr>
        </p:nvPicPr>
        <p:blipFill>
          <a:blip r:embed="rId2"/>
          <a:stretch>
            <a:fillRect/>
          </a:stretch>
        </p:blipFill>
        <p:spPr>
          <a:xfrm>
            <a:off x="533400" y="228600"/>
            <a:ext cx="7943850" cy="6120469"/>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Layer</a:t>
            </a:r>
            <a:br>
              <a:rPr lang="en-US" dirty="0" smtClean="0"/>
            </a:br>
            <a:r>
              <a:rPr lang="en-US" sz="2700" dirty="0" smtClean="0"/>
              <a:t>(To share and retrieve the data)</a:t>
            </a:r>
            <a:endParaRPr lang="en-US" sz="2700" dirty="0"/>
          </a:p>
        </p:txBody>
      </p:sp>
      <p:sp>
        <p:nvSpPr>
          <p:cNvPr id="3" name="Content Placeholder 2"/>
          <p:cNvSpPr>
            <a:spLocks noGrp="1"/>
          </p:cNvSpPr>
          <p:nvPr>
            <p:ph idx="1"/>
          </p:nvPr>
        </p:nvSpPr>
        <p:spPr>
          <a:xfrm>
            <a:off x="457200" y="1905000"/>
            <a:ext cx="8229600" cy="4525963"/>
          </a:xfrm>
        </p:spPr>
        <p:txBody>
          <a:bodyPr>
            <a:normAutofit/>
          </a:bodyPr>
          <a:lstStyle/>
          <a:p>
            <a:r>
              <a:rPr lang="en-US" sz="2400" dirty="0" smtClean="0"/>
              <a:t>The data is stored in this layer. </a:t>
            </a:r>
          </a:p>
          <a:p>
            <a:r>
              <a:rPr lang="en-US" sz="2400" dirty="0" smtClean="0"/>
              <a:t>Application layer communicates with Database layer to retrieve the data. </a:t>
            </a:r>
          </a:p>
          <a:p>
            <a:r>
              <a:rPr lang="en-US" sz="2400" dirty="0" smtClean="0"/>
              <a:t>It contains methods that connects the database and performs required action e.g.: insert, update, delete etc.</a:t>
            </a:r>
          </a:p>
          <a:p>
            <a:pPr>
              <a:buNone/>
            </a:pPr>
            <a:endParaRPr lang="en-US"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Introduction to Filter</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Filters</a:t>
            </a:r>
            <a:r>
              <a:rPr lang="en-US" dirty="0" smtClean="0"/>
              <a:t> are components that you can use and configure to perform some filtering tasks.</a:t>
            </a:r>
          </a:p>
          <a:p>
            <a:pPr algn="just"/>
            <a:r>
              <a:rPr lang="en-US" dirty="0" smtClean="0"/>
              <a:t> Filter is used for pre-processing of requests and post-processing of responses. </a:t>
            </a:r>
          </a:p>
          <a:p>
            <a:pPr algn="just"/>
            <a:r>
              <a:rPr lang="en-US" dirty="0" smtClean="0"/>
              <a:t>You can have any number of filters for pre-processing of a request and post-processing of a response. </a:t>
            </a:r>
          </a:p>
          <a:p>
            <a:pPr algn="just"/>
            <a:r>
              <a:rPr lang="en-US" dirty="0" smtClean="0"/>
              <a:t>Filters are configured in the deployment descriptor of a web application.</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lter.jpg"/>
          <p:cNvPicPr>
            <a:picLocks noGrp="1" noChangeAspect="1"/>
          </p:cNvPicPr>
          <p:nvPr>
            <p:ph idx="1"/>
          </p:nvPr>
        </p:nvPicPr>
        <p:blipFill>
          <a:blip r:embed="rId2"/>
          <a:stretch>
            <a:fillRect/>
          </a:stretch>
        </p:blipFill>
        <p:spPr>
          <a:xfrm>
            <a:off x="381000" y="838200"/>
            <a:ext cx="8200760" cy="4920456"/>
          </a:xfr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about Filter</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b="1" dirty="0" smtClean="0"/>
              <a:t>Filter</a:t>
            </a:r>
            <a:r>
              <a:rPr lang="en-US" dirty="0" smtClean="0"/>
              <a:t> is part of </a:t>
            </a:r>
            <a:r>
              <a:rPr lang="en-US" b="1" dirty="0" err="1" smtClean="0"/>
              <a:t>Servlet</a:t>
            </a:r>
            <a:r>
              <a:rPr lang="en-US" b="1" dirty="0" smtClean="0"/>
              <a:t> API</a:t>
            </a:r>
            <a:r>
              <a:rPr lang="en-US" dirty="0" smtClean="0"/>
              <a:t>. Filter interface is found in the </a:t>
            </a:r>
            <a:r>
              <a:rPr lang="en-US" b="1" dirty="0" err="1" smtClean="0"/>
              <a:t>javax.servlet</a:t>
            </a:r>
            <a:r>
              <a:rPr lang="en-US" dirty="0" smtClean="0"/>
              <a:t> package.</a:t>
            </a:r>
          </a:p>
          <a:p>
            <a:pPr algn="just"/>
            <a:endParaRPr lang="en-US" dirty="0" smtClean="0"/>
          </a:p>
          <a:p>
            <a:pPr algn="just"/>
            <a:r>
              <a:rPr lang="en-US" dirty="0" smtClean="0"/>
              <a:t>For creating a filter, we must implement Filter interface. Filter interface gives the following life cycle methods for a filter:</a:t>
            </a:r>
          </a:p>
          <a:p>
            <a:pPr algn="just"/>
            <a:endParaRPr lang="en-US" dirty="0" smtClean="0"/>
          </a:p>
          <a:p>
            <a:pPr marL="914400" lvl="1" indent="-514350" algn="just">
              <a:buFont typeface="+mj-lt"/>
              <a:buAutoNum type="arabicPeriod"/>
            </a:pPr>
            <a:r>
              <a:rPr lang="en-US" dirty="0" smtClean="0"/>
              <a:t>void init(</a:t>
            </a:r>
            <a:r>
              <a:rPr lang="en-US" dirty="0" err="1" smtClean="0"/>
              <a:t>FilterConfig</a:t>
            </a:r>
            <a:r>
              <a:rPr lang="en-US" dirty="0" smtClean="0"/>
              <a:t> </a:t>
            </a:r>
            <a:r>
              <a:rPr lang="en-US" dirty="0" err="1" smtClean="0"/>
              <a:t>filterConfig</a:t>
            </a:r>
            <a:r>
              <a:rPr lang="en-US" dirty="0" smtClean="0"/>
              <a:t>): invoked by the web container to indicate to a filter that it is being placed into service.</a:t>
            </a:r>
          </a:p>
          <a:p>
            <a:pPr marL="914400" lvl="1" indent="-514350" algn="just">
              <a:buFont typeface="+mj-lt"/>
              <a:buAutoNum type="arabicPeriod"/>
            </a:pPr>
            <a:endParaRPr lang="en-US" dirty="0" smtClean="0"/>
          </a:p>
          <a:p>
            <a:pPr marL="914400" lvl="1" indent="-514350" algn="just">
              <a:buFont typeface="+mj-lt"/>
              <a:buAutoNum type="arabicPeriod"/>
            </a:pPr>
            <a:r>
              <a:rPr lang="en-US" dirty="0" smtClean="0"/>
              <a:t>void </a:t>
            </a:r>
            <a:r>
              <a:rPr lang="en-US" b="1" dirty="0" err="1" smtClean="0"/>
              <a:t>doFilter</a:t>
            </a:r>
            <a:r>
              <a:rPr lang="en-US" b="1" dirty="0" smtClean="0"/>
              <a:t>(</a:t>
            </a:r>
            <a:r>
              <a:rPr lang="en-US" b="1" dirty="0" err="1" smtClean="0"/>
              <a:t>ServletRequest</a:t>
            </a:r>
            <a:r>
              <a:rPr lang="en-US" b="1" dirty="0" smtClean="0"/>
              <a:t> request, </a:t>
            </a:r>
            <a:r>
              <a:rPr lang="en-US" b="1" dirty="0" err="1" smtClean="0"/>
              <a:t>ServletResponse</a:t>
            </a:r>
            <a:r>
              <a:rPr lang="en-US" b="1" dirty="0" smtClean="0"/>
              <a:t> response, </a:t>
            </a:r>
            <a:r>
              <a:rPr lang="en-US" b="1" dirty="0" err="1" smtClean="0"/>
              <a:t>FilterChain</a:t>
            </a:r>
            <a:r>
              <a:rPr lang="en-US" b="1" dirty="0" smtClean="0"/>
              <a:t> chain</a:t>
            </a:r>
            <a:r>
              <a:rPr lang="en-US" b="1" smtClean="0"/>
              <a:t>) </a:t>
            </a:r>
            <a:r>
              <a:rPr lang="en-US" smtClean="0"/>
              <a:t>: </a:t>
            </a:r>
            <a:r>
              <a:rPr lang="en-US" dirty="0" smtClean="0"/>
              <a:t>invoked by the container each time a request/response pair is passed through the chain due to a client request for a resource at the end of the chain.</a:t>
            </a:r>
          </a:p>
          <a:p>
            <a:pPr marL="914400" lvl="1" indent="-514350" algn="just">
              <a:buFont typeface="+mj-lt"/>
              <a:buAutoNum type="arabicPeriod"/>
            </a:pPr>
            <a:endParaRPr lang="en-US" dirty="0" smtClean="0"/>
          </a:p>
          <a:p>
            <a:pPr marL="914400" lvl="1" indent="-514350" algn="just">
              <a:buFont typeface="+mj-lt"/>
              <a:buAutoNum type="arabicPeriod"/>
            </a:pPr>
            <a:r>
              <a:rPr lang="en-US" dirty="0" smtClean="0"/>
              <a:t>void destroy(): invoked by the web container to indicate to a filter that it is being taken out of service.</a:t>
            </a:r>
          </a:p>
          <a:p>
            <a:pPr lvl="1" algn="just"/>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t>
            </a:r>
            <a:r>
              <a:rPr lang="en-US" dirty="0" err="1" smtClean="0"/>
              <a:t>FilterChain</a:t>
            </a:r>
            <a:r>
              <a:rPr lang="en-US" dirty="0" smtClean="0"/>
              <a:t> Interface?</a:t>
            </a:r>
            <a:endParaRPr lang="en-US" dirty="0"/>
          </a:p>
        </p:txBody>
      </p:sp>
      <p:sp>
        <p:nvSpPr>
          <p:cNvPr id="3" name="Content Placeholder 2"/>
          <p:cNvSpPr>
            <a:spLocks noGrp="1"/>
          </p:cNvSpPr>
          <p:nvPr>
            <p:ph idx="1"/>
          </p:nvPr>
        </p:nvSpPr>
        <p:spPr/>
        <p:txBody>
          <a:bodyPr>
            <a:normAutofit/>
          </a:bodyPr>
          <a:lstStyle/>
          <a:p>
            <a:pPr algn="just"/>
            <a:r>
              <a:rPr lang="en-US" b="1" dirty="0" err="1" smtClean="0"/>
              <a:t>FilterChain</a:t>
            </a:r>
            <a:r>
              <a:rPr lang="en-US" dirty="0" smtClean="0"/>
              <a:t> object is used to invoke the next filter in the chain, or if the calling filter is the last filter in the chain then </a:t>
            </a:r>
            <a:r>
              <a:rPr lang="en-US" smtClean="0"/>
              <a:t>the </a:t>
            </a:r>
            <a:r>
              <a:rPr lang="en-US" smtClean="0"/>
              <a:t>resource </a:t>
            </a:r>
            <a:r>
              <a:rPr lang="en-US" dirty="0" smtClean="0"/>
              <a:t>at the end of the chain invoked. The resources at the end of Filter chain can either be a target </a:t>
            </a:r>
            <a:r>
              <a:rPr lang="en-US" dirty="0" err="1" smtClean="0"/>
              <a:t>Servlet</a:t>
            </a:r>
            <a:r>
              <a:rPr lang="en-US" dirty="0" smtClean="0"/>
              <a:t>(in case of request flow) or the Client(in case of response flow) as described in the diagram above.</a:t>
            </a:r>
          </a:p>
          <a:p>
            <a:pPr algn="just"/>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lter2.jpg"/>
          <p:cNvPicPr>
            <a:picLocks noGrp="1" noChangeAspect="1"/>
          </p:cNvPicPr>
          <p:nvPr>
            <p:ph idx="1"/>
          </p:nvPr>
        </p:nvPicPr>
        <p:blipFill>
          <a:blip r:embed="rId2"/>
          <a:stretch>
            <a:fillRect/>
          </a:stretch>
        </p:blipFill>
        <p:spPr>
          <a:xfrm>
            <a:off x="457200" y="430238"/>
            <a:ext cx="8282243" cy="5542732"/>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Architecture</a:t>
            </a:r>
            <a:endParaRPr lang="en-US" dirty="0"/>
          </a:p>
        </p:txBody>
      </p:sp>
      <p:sp>
        <p:nvSpPr>
          <p:cNvPr id="3" name="Content Placeholder 2"/>
          <p:cNvSpPr>
            <a:spLocks noGrp="1"/>
          </p:cNvSpPr>
          <p:nvPr>
            <p:ph idx="1"/>
          </p:nvPr>
        </p:nvSpPr>
        <p:spPr/>
        <p:txBody>
          <a:bodyPr>
            <a:normAutofit/>
          </a:bodyPr>
          <a:lstStyle/>
          <a:p>
            <a:pPr algn="just"/>
            <a:r>
              <a:rPr lang="en-US" dirty="0" smtClean="0"/>
              <a:t>Software architecture refers to the fundamental structures of a software system and the discipline of creating such structures and systems.</a:t>
            </a:r>
          </a:p>
          <a:p>
            <a:pPr algn="just"/>
            <a:r>
              <a:rPr lang="en-US" dirty="0" smtClean="0"/>
              <a:t>Software Architecture consists of </a:t>
            </a:r>
            <a:r>
              <a:rPr lang="en-US" dirty="0" smtClean="0">
                <a:solidFill>
                  <a:srgbClr val="FF0000"/>
                </a:solidFill>
              </a:rPr>
              <a:t>One Tier, Two Tier, Three Tier and N-Tier </a:t>
            </a:r>
            <a:r>
              <a:rPr lang="en-US" dirty="0" smtClean="0"/>
              <a:t>architectures.</a:t>
            </a:r>
          </a:p>
          <a:p>
            <a:pPr algn="just"/>
            <a:r>
              <a:rPr lang="en-US" dirty="0" smtClean="0"/>
              <a:t>A “tier” can also be referred to as a “layer”.</a:t>
            </a:r>
          </a:p>
          <a:p>
            <a:pPr algn="just">
              <a:buNone/>
            </a:pP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Tier Architecture</a:t>
            </a:r>
            <a:br>
              <a:rPr lang="en-US" dirty="0" smtClean="0"/>
            </a:br>
            <a:r>
              <a:rPr lang="en-US" sz="2700" dirty="0" smtClean="0"/>
              <a:t>(Also known as Standalone application)</a:t>
            </a:r>
            <a:endParaRPr lang="en-US" sz="2700" dirty="0"/>
          </a:p>
        </p:txBody>
      </p:sp>
      <p:pic>
        <p:nvPicPr>
          <p:cNvPr id="4" name="Content Placeholder 3" descr="one-tier-software-architecture.png"/>
          <p:cNvPicPr>
            <a:picLocks noGrp="1" noChangeAspect="1"/>
          </p:cNvPicPr>
          <p:nvPr>
            <p:ph idx="1"/>
          </p:nvPr>
        </p:nvPicPr>
        <p:blipFill>
          <a:blip r:embed="rId2"/>
          <a:stretch>
            <a:fillRect/>
          </a:stretch>
        </p:blipFill>
        <p:spPr>
          <a:xfrm>
            <a:off x="2057400" y="1600200"/>
            <a:ext cx="5047367" cy="452596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Tier Architecture</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One tier architecture has all the layers such as Presentation, Business, Data Access layers in a single software package. </a:t>
            </a:r>
          </a:p>
          <a:p>
            <a:endParaRPr lang="en-US" sz="2400" dirty="0" smtClean="0"/>
          </a:p>
          <a:p>
            <a:r>
              <a:rPr lang="en-US" sz="2400" dirty="0" smtClean="0"/>
              <a:t>Applications which handles all the three tiers such as MP3 player, MS Office are come under one tier application.</a:t>
            </a:r>
          </a:p>
          <a:p>
            <a:pPr>
              <a:buNone/>
            </a:pPr>
            <a:r>
              <a:rPr lang="en-US" sz="2400" dirty="0" smtClean="0"/>
              <a:t> </a:t>
            </a:r>
          </a:p>
          <a:p>
            <a:r>
              <a:rPr lang="en-US" sz="2400" dirty="0" smtClean="0"/>
              <a:t>The data is stored in the local system or a shared drive.</a:t>
            </a:r>
          </a:p>
          <a:p>
            <a:pPr>
              <a:buNone/>
            </a:pPr>
            <a:endParaRPr lang="en-US" sz="2400" dirty="0" smtClean="0"/>
          </a:p>
          <a:p>
            <a:r>
              <a:rPr lang="en-US" sz="2400" dirty="0" smtClean="0"/>
              <a:t>Any time you install a DB in your system and access it to practice SQL Queries it is 1 Tier Architecture. But such architecture is rarely used in production.</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1096</TotalTime>
  <Words>1441</Words>
  <Application>Microsoft Office PowerPoint</Application>
  <PresentationFormat>On-screen Show (4:3)</PresentationFormat>
  <Paragraphs>281</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Slide 1</vt:lpstr>
      <vt:lpstr>Slide 2</vt:lpstr>
      <vt:lpstr>Layers in Application</vt:lpstr>
      <vt:lpstr>Presentation Layer (To view the application)</vt:lpstr>
      <vt:lpstr>Business Layer (To perform operations on the application)</vt:lpstr>
      <vt:lpstr>Data Layer (To share and retrieve the data)</vt:lpstr>
      <vt:lpstr>Software Architecture</vt:lpstr>
      <vt:lpstr>1 Tier Architecture (Also known as Standalone application)</vt:lpstr>
      <vt:lpstr>1 Tier Architecture</vt:lpstr>
      <vt:lpstr>2 Tier Architecture (Also known as Client-Server application)</vt:lpstr>
      <vt:lpstr>2 Tier Architecture</vt:lpstr>
      <vt:lpstr>3 Tier Architecture ( Also known as Web Based application)</vt:lpstr>
      <vt:lpstr>3 Tier Architecture</vt:lpstr>
      <vt:lpstr>N Tier Architecture</vt:lpstr>
      <vt:lpstr>Common Gateway Interface (CGI)</vt:lpstr>
      <vt:lpstr>CGI (Common Gateway Interface)</vt:lpstr>
      <vt:lpstr>Disadvantages of CGI</vt:lpstr>
      <vt:lpstr>Servlet</vt:lpstr>
      <vt:lpstr>Advantages</vt:lpstr>
      <vt:lpstr>Servlet API</vt:lpstr>
      <vt:lpstr>Slide 21</vt:lpstr>
      <vt:lpstr>Life Cycle of servlet</vt:lpstr>
      <vt:lpstr>Slide 23</vt:lpstr>
      <vt:lpstr>Life Cycle of Servlet</vt:lpstr>
      <vt:lpstr>How a Servlet Application works</vt:lpstr>
      <vt:lpstr>How a Servlet works</vt:lpstr>
      <vt:lpstr>Slide 27</vt:lpstr>
      <vt:lpstr>Slide 28</vt:lpstr>
      <vt:lpstr>Slide 29</vt:lpstr>
      <vt:lpstr>Slide 30</vt:lpstr>
      <vt:lpstr>Slide 31</vt:lpstr>
      <vt:lpstr>web.xml</vt:lpstr>
      <vt:lpstr>Slide 33</vt:lpstr>
      <vt:lpstr>Slide 34</vt:lpstr>
      <vt:lpstr>How to Create Servlet</vt:lpstr>
      <vt:lpstr>ServletConfig Interface</vt:lpstr>
      <vt:lpstr>ServletConfig</vt:lpstr>
      <vt:lpstr>ServletContext Interface</vt:lpstr>
      <vt:lpstr>ServletContext</vt:lpstr>
      <vt:lpstr>Slide 40</vt:lpstr>
      <vt:lpstr>MVC Architecture</vt:lpstr>
      <vt:lpstr>Slide 42</vt:lpstr>
      <vt:lpstr>MVC Architecture</vt:lpstr>
      <vt:lpstr>View</vt:lpstr>
      <vt:lpstr>Controller</vt:lpstr>
      <vt:lpstr>Model</vt:lpstr>
      <vt:lpstr>DAO and DTO</vt:lpstr>
      <vt:lpstr>Slide 48</vt:lpstr>
      <vt:lpstr>Advantage of MVC over (3-Tier)N-Tier Architecture</vt:lpstr>
      <vt:lpstr>Slide 50</vt:lpstr>
      <vt:lpstr>Difference between forward() and sendRedirect()</vt:lpstr>
      <vt:lpstr>Difference between forward() and sendRedirect()</vt:lpstr>
      <vt:lpstr>Managing Session in Servlets</vt:lpstr>
      <vt:lpstr>Session Management</vt:lpstr>
      <vt:lpstr>What is HttpSession?</vt:lpstr>
      <vt:lpstr>What is Cookie ? </vt:lpstr>
      <vt:lpstr>Types of Cookie</vt:lpstr>
      <vt:lpstr>How to set Cookie  ?</vt:lpstr>
      <vt:lpstr>Slide 59</vt:lpstr>
      <vt:lpstr> Introduction to Filter</vt:lpstr>
      <vt:lpstr>Slide 61</vt:lpstr>
      <vt:lpstr>More about Filter</vt:lpstr>
      <vt:lpstr>What is FilterChain Interface?</vt:lpstr>
      <vt:lpstr>Slide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kotharigaurav</dc:creator>
  <cp:lastModifiedBy>user</cp:lastModifiedBy>
  <cp:revision>131</cp:revision>
  <dcterms:created xsi:type="dcterms:W3CDTF">2020-07-11T07:13:20Z</dcterms:created>
  <dcterms:modified xsi:type="dcterms:W3CDTF">2021-07-15T04:40:59Z</dcterms:modified>
</cp:coreProperties>
</file>