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7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31" d="100"/>
          <a:sy n="31" d="100"/>
        </p:scale>
        <p:origin x="-7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25-Aug-21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(</a:t>
            </a:r>
            <a:r>
              <a:rPr lang="en-US" dirty="0" err="1" smtClean="0"/>
              <a:t>JavaServer</a:t>
            </a:r>
            <a:r>
              <a:rPr lang="en-US" dirty="0" smtClean="0"/>
              <a:t> Pages)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JSP</a:t>
            </a:r>
            <a:r>
              <a:rPr lang="en-US" dirty="0" smtClean="0"/>
              <a:t> technology is used to create dynamic web applications. </a:t>
            </a:r>
          </a:p>
          <a:p>
            <a:pPr algn="just"/>
            <a:r>
              <a:rPr lang="en-US" b="1" dirty="0" smtClean="0"/>
              <a:t>JSP</a:t>
            </a:r>
            <a:r>
              <a:rPr lang="en-US" dirty="0" smtClean="0"/>
              <a:t> pages are easier to maintain then a </a:t>
            </a:r>
            <a:r>
              <a:rPr lang="en-US" b="1" dirty="0" err="1" smtClean="0"/>
              <a:t>Servlet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JSP pages are opposite of </a:t>
            </a:r>
            <a:r>
              <a:rPr lang="en-US" dirty="0" err="1" smtClean="0"/>
              <a:t>Servlets</a:t>
            </a:r>
            <a:r>
              <a:rPr lang="en-US" dirty="0" smtClean="0"/>
              <a:t> as a </a:t>
            </a:r>
            <a:r>
              <a:rPr lang="en-US" dirty="0" err="1" smtClean="0"/>
              <a:t>servlet</a:t>
            </a:r>
            <a:r>
              <a:rPr lang="en-US" dirty="0" smtClean="0"/>
              <a:t> adds HTML code inside Java code, while JSP adds Java code inside HTML using JSP tags. </a:t>
            </a:r>
          </a:p>
          <a:p>
            <a:pPr algn="just"/>
            <a:r>
              <a:rPr lang="en-US" dirty="0" smtClean="0"/>
              <a:t>Everything a </a:t>
            </a:r>
            <a:r>
              <a:rPr lang="en-US" dirty="0" err="1" smtClean="0"/>
              <a:t>Servlet</a:t>
            </a:r>
            <a:r>
              <a:rPr lang="en-US" dirty="0" smtClean="0"/>
              <a:t> can do, a JSP page can also do it.</a:t>
            </a:r>
          </a:p>
          <a:p>
            <a:pPr algn="just"/>
            <a:r>
              <a:rPr lang="en-US" dirty="0" smtClean="0"/>
              <a:t>Successor of </a:t>
            </a:r>
            <a:r>
              <a:rPr lang="en-US" dirty="0" err="1" smtClean="0"/>
              <a:t>Servlet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You can place page directive anywhere in the JSP file, but it is good practice to make it as the first statement of the JSP page.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 </a:t>
            </a:r>
            <a:r>
              <a:rPr lang="en-US" b="1" dirty="0" smtClean="0"/>
              <a:t>Page directive</a:t>
            </a:r>
            <a:r>
              <a:rPr lang="en-US" dirty="0" smtClean="0"/>
              <a:t> defines a number of page dependent properties which communicates with the Web Container at the time of translation. Basic syntax of using the page directive is &lt;%@ page attribute="value" %&gt; where attributes can be one of the following 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import attribute</a:t>
            </a:r>
          </a:p>
          <a:p>
            <a:pPr algn="just"/>
            <a:r>
              <a:rPr lang="en-US" dirty="0" smtClean="0"/>
              <a:t>language attribute</a:t>
            </a:r>
          </a:p>
          <a:p>
            <a:pPr algn="just"/>
            <a:r>
              <a:rPr lang="en-US" dirty="0" smtClean="0"/>
              <a:t>extends attribute</a:t>
            </a:r>
          </a:p>
          <a:p>
            <a:pPr algn="just"/>
            <a:r>
              <a:rPr lang="en-US" dirty="0" smtClean="0"/>
              <a:t>session attribute</a:t>
            </a:r>
          </a:p>
          <a:p>
            <a:pPr algn="just"/>
            <a:r>
              <a:rPr lang="en-US" dirty="0" err="1" smtClean="0"/>
              <a:t>isThreadSafe</a:t>
            </a:r>
            <a:r>
              <a:rPr lang="en-US" dirty="0" smtClean="0"/>
              <a:t> attribute</a:t>
            </a:r>
          </a:p>
          <a:p>
            <a:pPr algn="just"/>
            <a:r>
              <a:rPr lang="en-US" dirty="0" err="1" smtClean="0"/>
              <a:t>isErrorPage</a:t>
            </a:r>
            <a:r>
              <a:rPr lang="en-US" dirty="0" smtClean="0"/>
              <a:t> attribute</a:t>
            </a:r>
          </a:p>
          <a:p>
            <a:pPr algn="just"/>
            <a:r>
              <a:rPr lang="en-US" dirty="0" err="1" smtClean="0"/>
              <a:t>errorPage</a:t>
            </a:r>
            <a:r>
              <a:rPr lang="en-US" dirty="0" smtClean="0"/>
              <a:t> attribute</a:t>
            </a:r>
          </a:p>
          <a:p>
            <a:pPr algn="just"/>
            <a:r>
              <a:rPr lang="en-US" dirty="0" err="1" smtClean="0"/>
              <a:t>contentType</a:t>
            </a:r>
            <a:r>
              <a:rPr lang="en-US" dirty="0" smtClean="0"/>
              <a:t> attribute</a:t>
            </a:r>
          </a:p>
          <a:p>
            <a:pPr algn="just"/>
            <a:r>
              <a:rPr lang="en-US" dirty="0" err="1" smtClean="0"/>
              <a:t>autoFlush</a:t>
            </a:r>
            <a:r>
              <a:rPr lang="en-US" dirty="0" smtClean="0"/>
              <a:t> attribute</a:t>
            </a:r>
          </a:p>
          <a:p>
            <a:pPr algn="just"/>
            <a:r>
              <a:rPr lang="en-US" dirty="0" smtClean="0"/>
              <a:t>buffer attribute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import attribute </a:t>
            </a:r>
            <a:r>
              <a:rPr lang="en-US" sz="2400" dirty="0" smtClean="0"/>
              <a:t>: The import attribute defines the set of classes and packages that must be imported in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class definition. For example</a:t>
            </a:r>
          </a:p>
          <a:p>
            <a:pPr algn="just">
              <a:buNone/>
            </a:pPr>
            <a:r>
              <a:rPr lang="en-US" sz="2400" dirty="0" smtClean="0"/>
              <a:t>	&lt;%@ page import="</a:t>
            </a:r>
            <a:r>
              <a:rPr lang="en-US" sz="2400" dirty="0" err="1" smtClean="0"/>
              <a:t>java.util.Date</a:t>
            </a:r>
            <a:r>
              <a:rPr lang="en-US" sz="2400" dirty="0" smtClean="0"/>
              <a:t>" %&gt;</a:t>
            </a:r>
          </a:p>
          <a:p>
            <a:pPr algn="just"/>
            <a:r>
              <a:rPr lang="en-US" sz="2400" b="1" dirty="0" smtClean="0"/>
              <a:t>language attribute </a:t>
            </a:r>
            <a:r>
              <a:rPr lang="en-US" sz="2400" dirty="0" smtClean="0"/>
              <a:t>: language attribute defines language to be used in the page.</a:t>
            </a:r>
          </a:p>
          <a:p>
            <a:pPr algn="just"/>
            <a:r>
              <a:rPr lang="en-US" sz="2400" b="1" dirty="0" smtClean="0"/>
              <a:t>extends attribute </a:t>
            </a:r>
            <a:r>
              <a:rPr lang="en-US" sz="2400" dirty="0" smtClean="0"/>
              <a:t>: extends attribute defines the class name of the </a:t>
            </a:r>
            <a:r>
              <a:rPr lang="en-US" sz="2400" dirty="0" err="1" smtClean="0"/>
              <a:t>superclass</a:t>
            </a:r>
            <a:r>
              <a:rPr lang="en-US" sz="2400" dirty="0" smtClean="0"/>
              <a:t> of the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class that is generated from the JSP page.</a:t>
            </a:r>
          </a:p>
          <a:p>
            <a:pPr algn="just"/>
            <a:r>
              <a:rPr lang="en-US" sz="2400" b="1" dirty="0" smtClean="0"/>
              <a:t>session attribute </a:t>
            </a:r>
            <a:r>
              <a:rPr lang="en-US" sz="2400" dirty="0" smtClean="0"/>
              <a:t>: session attribute defines whether the JSP page is participating in an HTTP session. The value is either true or false.</a:t>
            </a:r>
          </a:p>
          <a:p>
            <a:pPr algn="just"/>
            <a:r>
              <a:rPr lang="en-US" sz="2400" b="1" dirty="0" err="1" smtClean="0"/>
              <a:t>isThreadSafe</a:t>
            </a:r>
            <a:r>
              <a:rPr lang="en-US" sz="2400" b="1" dirty="0" smtClean="0"/>
              <a:t> attribute </a:t>
            </a:r>
            <a:r>
              <a:rPr lang="en-US" sz="2400" dirty="0" smtClean="0"/>
              <a:t>: </a:t>
            </a:r>
            <a:r>
              <a:rPr lang="en-US" sz="2400" dirty="0" err="1" smtClean="0"/>
              <a:t>isThreadSafe</a:t>
            </a:r>
            <a:r>
              <a:rPr lang="en-US" sz="2400" dirty="0" smtClean="0"/>
              <a:t> attribute declares whether the JSP is thread-safe. The value is either true or false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 smtClean="0"/>
              <a:t>isErrorPage</a:t>
            </a:r>
            <a:r>
              <a:rPr lang="en-US" sz="2400" b="1" dirty="0" smtClean="0"/>
              <a:t> attribute </a:t>
            </a:r>
            <a:r>
              <a:rPr lang="en-US" sz="2400" dirty="0" smtClean="0"/>
              <a:t>: </a:t>
            </a:r>
            <a:r>
              <a:rPr lang="en-US" sz="2400" dirty="0" err="1" smtClean="0"/>
              <a:t>isErrorPage</a:t>
            </a:r>
            <a:r>
              <a:rPr lang="en-US" sz="2400" dirty="0" smtClean="0"/>
              <a:t> attribute declares whether the current JSP Page represents another JSP's error page.</a:t>
            </a:r>
          </a:p>
          <a:p>
            <a:pPr algn="just"/>
            <a:r>
              <a:rPr lang="en-US" sz="2400" b="1" dirty="0" err="1" smtClean="0"/>
              <a:t>errorPage</a:t>
            </a:r>
            <a:r>
              <a:rPr lang="en-US" sz="2400" b="1" dirty="0" smtClean="0"/>
              <a:t> attribute</a:t>
            </a:r>
            <a:r>
              <a:rPr lang="en-US" sz="2400" dirty="0" smtClean="0"/>
              <a:t> : </a:t>
            </a:r>
            <a:r>
              <a:rPr lang="en-US" sz="2400" dirty="0" err="1" smtClean="0"/>
              <a:t>errorPage</a:t>
            </a:r>
            <a:r>
              <a:rPr lang="en-US" sz="2400" dirty="0" smtClean="0"/>
              <a:t> attribute indicates another JSP page that will handle all the run time exceptions thrown by current JSP page. It specifies the URL path of another page to which a request is to be dispatched to handle run time exceptions thrown by current JSP page</a:t>
            </a:r>
            <a:r>
              <a:rPr lang="en-US" sz="2400" b="1" dirty="0" smtClean="0"/>
              <a:t>.</a:t>
            </a:r>
          </a:p>
          <a:p>
            <a:pPr algn="just"/>
            <a:r>
              <a:rPr lang="en-US" sz="2400" b="1" dirty="0" err="1" smtClean="0"/>
              <a:t>contentType</a:t>
            </a:r>
            <a:r>
              <a:rPr lang="en-US" sz="2400" b="1" dirty="0" smtClean="0"/>
              <a:t> attribute </a:t>
            </a:r>
            <a:r>
              <a:rPr lang="en-US" sz="2400" dirty="0" smtClean="0"/>
              <a:t>: </a:t>
            </a:r>
            <a:r>
              <a:rPr lang="en-US" sz="2400" dirty="0" err="1" smtClean="0"/>
              <a:t>contentType</a:t>
            </a:r>
            <a:r>
              <a:rPr lang="en-US" sz="2400" dirty="0" smtClean="0"/>
              <a:t> attribute defines the MIME</a:t>
            </a:r>
            <a:r>
              <a:rPr lang="en-US" sz="2400" b="1" dirty="0" smtClean="0"/>
              <a:t>(</a:t>
            </a:r>
            <a:r>
              <a:rPr lang="en-US" sz="2400" dirty="0" smtClean="0"/>
              <a:t> Multipurpose Internet Mail Extensions</a:t>
            </a:r>
            <a:r>
              <a:rPr lang="en-US" sz="2400" b="1" dirty="0" smtClean="0"/>
              <a:t>)</a:t>
            </a:r>
            <a:r>
              <a:rPr lang="en-US" sz="2400" dirty="0" smtClean="0"/>
              <a:t> type for the JSP response.</a:t>
            </a:r>
            <a:endParaRPr lang="en-US" sz="2400" b="1" dirty="0" smtClean="0"/>
          </a:p>
          <a:p>
            <a:pPr algn="just"/>
            <a:r>
              <a:rPr lang="en-US" sz="2400" b="1" dirty="0" err="1" smtClean="0"/>
              <a:t>autoFlush</a:t>
            </a:r>
            <a:r>
              <a:rPr lang="en-US" sz="2400" b="1" dirty="0" smtClean="0"/>
              <a:t> attribute</a:t>
            </a:r>
            <a:r>
              <a:rPr lang="en-US" sz="2400" dirty="0" smtClean="0"/>
              <a:t> : </a:t>
            </a:r>
            <a:r>
              <a:rPr lang="en-US" sz="2400" dirty="0" err="1" smtClean="0"/>
              <a:t>autoFlush</a:t>
            </a:r>
            <a:r>
              <a:rPr lang="en-US" sz="2400" dirty="0" smtClean="0"/>
              <a:t> attribute defines whether the buffered output is flushed automatically. The default value is "true".</a:t>
            </a:r>
          </a:p>
          <a:p>
            <a:pPr algn="just"/>
            <a:r>
              <a:rPr lang="en-US" sz="2400" b="1" dirty="0" smtClean="0"/>
              <a:t>buffer attribute</a:t>
            </a:r>
            <a:r>
              <a:rPr lang="en-US" sz="2400" dirty="0" smtClean="0"/>
              <a:t> : buffer attribute defines how buffering is handled by the implicit </a:t>
            </a:r>
            <a:r>
              <a:rPr lang="en-US" sz="2400" b="1" dirty="0" smtClean="0"/>
              <a:t>out</a:t>
            </a:r>
            <a:r>
              <a:rPr lang="en-US" sz="2400" dirty="0" smtClean="0"/>
              <a:t> object.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Standard Tag(Action Element)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JSP specification provides </a:t>
            </a:r>
            <a:r>
              <a:rPr lang="en-US" b="1" dirty="0" smtClean="0"/>
              <a:t>Standard</a:t>
            </a:r>
            <a:r>
              <a:rPr lang="en-US" dirty="0" smtClean="0"/>
              <a:t>(Action) tags for use within your JSP pages. </a:t>
            </a:r>
          </a:p>
          <a:p>
            <a:pPr algn="just"/>
            <a:r>
              <a:rPr lang="en-US" dirty="0" smtClean="0"/>
              <a:t>These tags are used to remove or eliminate </a:t>
            </a:r>
            <a:r>
              <a:rPr lang="en-US" dirty="0" err="1" smtClean="0"/>
              <a:t>scriptlet</a:t>
            </a:r>
            <a:r>
              <a:rPr lang="en-US" dirty="0" smtClean="0"/>
              <a:t> code from your JSP page because </a:t>
            </a:r>
            <a:r>
              <a:rPr lang="en-US" dirty="0" err="1" smtClean="0"/>
              <a:t>scriptlet</a:t>
            </a:r>
            <a:r>
              <a:rPr lang="en-US" dirty="0" smtClean="0"/>
              <a:t> code are technically not recommended nowadays. It's considered to be bad practice to put java code directly inside your JSP page.</a:t>
            </a:r>
          </a:p>
          <a:p>
            <a:pPr algn="just"/>
            <a:r>
              <a:rPr lang="en-US" dirty="0" smtClean="0"/>
              <a:t>Standard tags begin with the </a:t>
            </a:r>
            <a:r>
              <a:rPr lang="en-US" dirty="0" err="1" smtClean="0"/>
              <a:t>jsp</a:t>
            </a:r>
            <a:r>
              <a:rPr lang="en-US" dirty="0" smtClean="0"/>
              <a:t>: prefix. There are many JSP Standard Action tag which are used to perform some specific task.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following are some JSP Standard Action Tags available: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4525963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US" sz="2400" dirty="0" smtClean="0"/>
              <a:t>Action Tag			Description</a:t>
            </a:r>
          </a:p>
          <a:p>
            <a:pPr fontAlgn="t">
              <a:buNone/>
            </a:pPr>
            <a:r>
              <a:rPr lang="en-US" sz="2400" dirty="0" smtClean="0"/>
              <a:t>----------------------------------------------------------------------------------</a:t>
            </a:r>
          </a:p>
          <a:p>
            <a:pPr marL="457200" indent="-457200" fontAlgn="t">
              <a:buAutoNum type="arabicParenR"/>
            </a:pPr>
            <a:r>
              <a:rPr lang="en-US" sz="2400" dirty="0" err="1" smtClean="0"/>
              <a:t>jsp:forward</a:t>
            </a:r>
            <a:r>
              <a:rPr lang="en-US" sz="2400" dirty="0" smtClean="0"/>
              <a:t>		forward the request to a new page					&lt;</a:t>
            </a:r>
            <a:r>
              <a:rPr lang="en-US" sz="2400" dirty="0" err="1" smtClean="0"/>
              <a:t>jsp:forward</a:t>
            </a:r>
            <a:r>
              <a:rPr lang="en-US" sz="2400" dirty="0" smtClean="0"/>
              <a:t> page="Relative URL" /&gt;</a:t>
            </a:r>
          </a:p>
          <a:p>
            <a:pPr marL="457200" indent="-457200" fontAlgn="t">
              <a:buFont typeface="Arial" pitchFamily="34" charset="0"/>
              <a:buAutoNum type="arabicParenR"/>
            </a:pPr>
            <a:r>
              <a:rPr lang="en-US" sz="2400" dirty="0" err="1" smtClean="0"/>
              <a:t>jsp:include</a:t>
            </a:r>
            <a:r>
              <a:rPr lang="en-US" sz="2400" dirty="0" smtClean="0"/>
              <a:t>			includes the runtime response of a 					JSP page into the current page.</a:t>
            </a:r>
          </a:p>
          <a:p>
            <a:pPr marL="457200" indent="-457200" fontAlgn="t">
              <a:buFont typeface="Arial" pitchFamily="34" charset="0"/>
              <a:buAutoNum type="arabicParenR"/>
            </a:pPr>
            <a:r>
              <a:rPr lang="en-US" sz="2400" dirty="0" err="1" smtClean="0"/>
              <a:t>jsp:param</a:t>
            </a:r>
            <a:r>
              <a:rPr lang="en-US" sz="2400" dirty="0" smtClean="0"/>
              <a:t>			Adds parameters to the request  object.</a:t>
            </a:r>
          </a:p>
          <a:p>
            <a:pPr marL="457200" indent="-457200" fontAlgn="t">
              <a:buFont typeface="Arial" pitchFamily="34" charset="0"/>
              <a:buAutoNum type="arabicParenR"/>
            </a:pPr>
            <a:r>
              <a:rPr lang="en-US" sz="2400" dirty="0" err="1" smtClean="0"/>
              <a:t>jsp:useBean</a:t>
            </a:r>
            <a:r>
              <a:rPr lang="en-US" sz="2400" dirty="0" smtClean="0"/>
              <a:t>		instantiates a </a:t>
            </a:r>
            <a:r>
              <a:rPr lang="en-US" sz="2400" dirty="0" err="1" smtClean="0"/>
              <a:t>JavaBean</a:t>
            </a:r>
            <a:endParaRPr lang="en-US" sz="2400" dirty="0" smtClean="0"/>
          </a:p>
          <a:p>
            <a:pPr marL="457200" indent="-457200" fontAlgn="t">
              <a:buNone/>
            </a:pPr>
            <a:r>
              <a:rPr lang="en-US" sz="2400" dirty="0" smtClean="0"/>
              <a:t>					&lt;</a:t>
            </a:r>
            <a:r>
              <a:rPr lang="en-US" sz="2400" dirty="0" err="1" smtClean="0"/>
              <a:t>jsp:useBean</a:t>
            </a:r>
            <a:r>
              <a:rPr lang="en-US" sz="2400" dirty="0" smtClean="0"/>
              <a:t> id="</a:t>
            </a:r>
            <a:r>
              <a:rPr lang="en-US" sz="2400" dirty="0" err="1" smtClean="0"/>
              <a:t>beanId</a:t>
            </a:r>
            <a:r>
              <a:rPr lang="en-US" sz="2400" dirty="0" smtClean="0"/>
              <a:t>" /&gt;</a:t>
            </a:r>
          </a:p>
          <a:p>
            <a:pPr marL="457200" indent="-457200" fontAlgn="t">
              <a:buFont typeface="Arial" pitchFamily="34" charset="0"/>
              <a:buAutoNum type="arabicParenR"/>
            </a:pPr>
            <a:endParaRPr lang="en-US" sz="2400" dirty="0" smtClean="0"/>
          </a:p>
          <a:p>
            <a:pPr marL="457200" indent="-457200" fontAlgn="t">
              <a:buFont typeface="Arial" pitchFamily="34" charset="0"/>
              <a:buAutoNum type="arabicParenR"/>
            </a:pPr>
            <a:endParaRPr lang="en-US" sz="2400" dirty="0" smtClean="0"/>
          </a:p>
          <a:p>
            <a:pPr marL="457200" indent="-457200" fontAlgn="t">
              <a:buAutoNum type="arabicParenR"/>
            </a:pPr>
            <a:endParaRPr lang="en-US" sz="2400" dirty="0" smtClean="0"/>
          </a:p>
          <a:p>
            <a:pPr marL="457200" indent="-457200" fontAlgn="t">
              <a:buAutoNum type="arabicParenR"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87963"/>
          </a:xfrm>
        </p:spPr>
        <p:txBody>
          <a:bodyPr>
            <a:normAutofit fontScale="92500" lnSpcReduction="10000"/>
          </a:bodyPr>
          <a:lstStyle/>
          <a:p>
            <a:pPr fontAlgn="t">
              <a:buNone/>
            </a:pPr>
            <a:r>
              <a:rPr lang="en-US" sz="2400" dirty="0" smtClean="0"/>
              <a:t>5) </a:t>
            </a:r>
            <a:r>
              <a:rPr lang="en-US" sz="2400" dirty="0" err="1" smtClean="0"/>
              <a:t>jsp:getProperty</a:t>
            </a:r>
            <a:r>
              <a:rPr lang="en-US" sz="2400" dirty="0" smtClean="0"/>
              <a:t> : retrieves data from the property of any </a:t>
            </a:r>
            <a:r>
              <a:rPr lang="en-US" sz="2400" dirty="0" err="1" smtClean="0"/>
              <a:t>JavaBean</a:t>
            </a:r>
            <a:r>
              <a:rPr lang="en-US" sz="2400" dirty="0" smtClean="0"/>
              <a:t> instance.</a:t>
            </a:r>
          </a:p>
          <a:p>
            <a:pPr fontAlgn="t"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jsp:useBean</a:t>
            </a:r>
            <a:r>
              <a:rPr lang="en-US" sz="2400" dirty="0" smtClean="0"/>
              <a:t> id="</a:t>
            </a:r>
            <a:r>
              <a:rPr lang="en-US" sz="2400" dirty="0" err="1" smtClean="0"/>
              <a:t>beanId</a:t>
            </a:r>
            <a:r>
              <a:rPr lang="en-US" sz="2400" dirty="0" smtClean="0"/>
              <a:t>"  class=“</a:t>
            </a:r>
            <a:r>
              <a:rPr lang="en-US" sz="2400" dirty="0" err="1" smtClean="0"/>
              <a:t>beanName</a:t>
            </a:r>
            <a:r>
              <a:rPr lang="en-US" sz="2400" dirty="0" smtClean="0"/>
              <a:t>” /&gt;</a:t>
            </a:r>
          </a:p>
          <a:p>
            <a:pPr fontAlgn="t">
              <a:buNone/>
            </a:pPr>
            <a:r>
              <a:rPr lang="en-US" sz="2400" dirty="0" smtClean="0"/>
              <a:t>	 ...</a:t>
            </a:r>
          </a:p>
          <a:p>
            <a:pPr fontAlgn="t"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jsp:getProperty</a:t>
            </a:r>
            <a:r>
              <a:rPr lang="en-US" sz="2400" dirty="0" smtClean="0"/>
              <a:t> name="</a:t>
            </a:r>
            <a:r>
              <a:rPr lang="en-US" sz="2400" dirty="0" err="1" smtClean="0"/>
              <a:t>beanId</a:t>
            </a:r>
            <a:r>
              <a:rPr lang="en-US" sz="2400" dirty="0" smtClean="0"/>
              <a:t>" property="</a:t>
            </a:r>
            <a:r>
              <a:rPr lang="en-US" sz="2400" dirty="0" err="1" smtClean="0"/>
              <a:t>someProperty</a:t>
            </a:r>
            <a:r>
              <a:rPr lang="en-US" sz="2400" dirty="0" smtClean="0"/>
              <a:t>" .../&gt;</a:t>
            </a:r>
          </a:p>
          <a:p>
            <a:pPr fontAlgn="t">
              <a:buNone/>
            </a:pPr>
            <a:r>
              <a:rPr lang="en-US" sz="2400" dirty="0" smtClean="0"/>
              <a:t>	Where, </a:t>
            </a:r>
            <a:r>
              <a:rPr lang="en-US" sz="2400" b="1" dirty="0" err="1" smtClean="0"/>
              <a:t>beanName</a:t>
            </a:r>
            <a:r>
              <a:rPr lang="en-US" sz="2400" dirty="0" smtClean="0"/>
              <a:t> is the name of pre-defined bean whose property we want to access.</a:t>
            </a:r>
          </a:p>
          <a:p>
            <a:pPr fontAlgn="t">
              <a:buNone/>
            </a:pPr>
            <a:r>
              <a:rPr lang="en-US" sz="2400" dirty="0" smtClean="0"/>
              <a:t>6) </a:t>
            </a:r>
            <a:r>
              <a:rPr lang="en-US" sz="2400" dirty="0" err="1" smtClean="0"/>
              <a:t>jsp:setProperty</a:t>
            </a:r>
            <a:r>
              <a:rPr lang="en-US" sz="2400" dirty="0" smtClean="0"/>
              <a:t> :store data in property of any JavaBeans instance</a:t>
            </a:r>
          </a:p>
          <a:p>
            <a:pPr fontAlgn="t"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jsp:useBean</a:t>
            </a:r>
            <a:r>
              <a:rPr lang="en-US" sz="2400" dirty="0" smtClean="0"/>
              <a:t> id="</a:t>
            </a:r>
            <a:r>
              <a:rPr lang="en-US" sz="2400" dirty="0" err="1" smtClean="0"/>
              <a:t>beanId</a:t>
            </a:r>
            <a:r>
              <a:rPr lang="en-US" sz="2400" dirty="0" smtClean="0"/>
              <a:t>"  class=“</a:t>
            </a:r>
            <a:r>
              <a:rPr lang="en-US" sz="2400" dirty="0" err="1" smtClean="0"/>
              <a:t>beanName</a:t>
            </a:r>
            <a:r>
              <a:rPr lang="en-US" sz="2400" dirty="0" smtClean="0"/>
              <a:t>” /&gt; </a:t>
            </a:r>
          </a:p>
          <a:p>
            <a:pPr fontAlgn="t">
              <a:buNone/>
            </a:pPr>
            <a:r>
              <a:rPr lang="en-US" sz="2400" dirty="0" smtClean="0"/>
              <a:t>	... </a:t>
            </a:r>
          </a:p>
          <a:p>
            <a:pPr fontAlgn="t">
              <a:buNone/>
            </a:pPr>
            <a:r>
              <a:rPr lang="en-US" sz="2400" dirty="0" smtClean="0"/>
              <a:t>	&lt;</a:t>
            </a:r>
            <a:r>
              <a:rPr lang="en-US" sz="2400" dirty="0" err="1" smtClean="0"/>
              <a:t>jsp:setProperty</a:t>
            </a:r>
            <a:r>
              <a:rPr lang="en-US" sz="2400" dirty="0" smtClean="0"/>
              <a:t> name="</a:t>
            </a:r>
            <a:r>
              <a:rPr lang="en-US" sz="2400" dirty="0" err="1" smtClean="0"/>
              <a:t>beanId</a:t>
            </a:r>
            <a:r>
              <a:rPr lang="en-US" sz="2400" dirty="0" smtClean="0"/>
              <a:t>" property="</a:t>
            </a:r>
            <a:r>
              <a:rPr lang="en-US" sz="2400" dirty="0" err="1" smtClean="0"/>
              <a:t>someProperty</a:t>
            </a:r>
            <a:r>
              <a:rPr lang="en-US" sz="2400" dirty="0" smtClean="0"/>
              <a:t>" value="some value"/&gt;</a:t>
            </a:r>
          </a:p>
          <a:p>
            <a:pPr fontAlgn="t">
              <a:buNone/>
            </a:pPr>
            <a:r>
              <a:rPr lang="en-US" sz="2400" dirty="0" smtClean="0"/>
              <a:t>	Where, </a:t>
            </a:r>
            <a:r>
              <a:rPr lang="en-US" sz="2400" b="1" dirty="0" err="1" smtClean="0"/>
              <a:t>beanName</a:t>
            </a:r>
            <a:r>
              <a:rPr lang="en-US" sz="2400" dirty="0" smtClean="0"/>
              <a:t> is the name of pre-defined bean in which we set the value to </a:t>
            </a:r>
            <a:r>
              <a:rPr lang="en-US" sz="2400" smtClean="0"/>
              <a:t>the property.</a:t>
            </a:r>
            <a:endParaRPr lang="en-US" sz="2400" dirty="0" smtClean="0"/>
          </a:p>
          <a:p>
            <a:pPr fontAlgn="t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jsp:useBean</a:t>
            </a:r>
            <a:r>
              <a:rPr lang="en-US" dirty="0" smtClean="0"/>
              <a:t> action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&lt;</a:t>
            </a:r>
            <a:r>
              <a:rPr lang="en-US" sz="2400" dirty="0" err="1" smtClean="0"/>
              <a:t>jsp:useBean</a:t>
            </a:r>
            <a:r>
              <a:rPr lang="en-US" sz="2400" dirty="0" smtClean="0"/>
              <a:t> id= "</a:t>
            </a:r>
            <a:r>
              <a:rPr lang="en-US" sz="2400" dirty="0" err="1" smtClean="0"/>
              <a:t>instanceName</a:t>
            </a:r>
            <a:r>
              <a:rPr lang="en-US" sz="2400" dirty="0" smtClean="0"/>
              <a:t>" scope= "page | request | session | application"  </a:t>
            </a:r>
            <a:r>
              <a:rPr lang="en-US" sz="2400" b="1" dirty="0" smtClean="0"/>
              <a:t>class</a:t>
            </a:r>
            <a:r>
              <a:rPr lang="en-US" sz="2400" dirty="0" smtClean="0"/>
              <a:t>= "</a:t>
            </a:r>
            <a:r>
              <a:rPr lang="en-US" sz="2400" dirty="0" err="1" smtClean="0"/>
              <a:t>packageName.className</a:t>
            </a:r>
            <a:r>
              <a:rPr lang="en-US" sz="2400" dirty="0" smtClean="0"/>
              <a:t>"&gt;  &lt;/</a:t>
            </a:r>
            <a:r>
              <a:rPr lang="en-US" sz="2400" dirty="0" err="1" smtClean="0"/>
              <a:t>jsp:useBean</a:t>
            </a:r>
            <a:r>
              <a:rPr lang="en-US" sz="2400" dirty="0" smtClean="0"/>
              <a:t>&gt; </a:t>
            </a:r>
          </a:p>
          <a:p>
            <a:pPr algn="just">
              <a:buNone/>
            </a:pPr>
            <a:endParaRPr lang="en-US" sz="2400" dirty="0" smtClean="0"/>
          </a:p>
          <a:p>
            <a:r>
              <a:rPr lang="en-US" dirty="0" smtClean="0"/>
              <a:t>Attributes and Usage of </a:t>
            </a:r>
            <a:r>
              <a:rPr lang="en-US" dirty="0" err="1" smtClean="0"/>
              <a:t>jsp:useBean</a:t>
            </a:r>
            <a:r>
              <a:rPr lang="en-US" dirty="0" smtClean="0"/>
              <a:t> action tag : 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id: </a:t>
            </a:r>
            <a:r>
              <a:rPr lang="en-US" dirty="0" smtClean="0"/>
              <a:t>is used to identify the bean in the specified scope.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class: </a:t>
            </a:r>
            <a:r>
              <a:rPr lang="en-US" dirty="0" smtClean="0"/>
              <a:t>instantiates the specified bean class (i.e. creates an object of the bean class) but it must have no-</a:t>
            </a:r>
            <a:r>
              <a:rPr lang="en-US" dirty="0" err="1" smtClean="0"/>
              <a:t>arg</a:t>
            </a:r>
            <a:r>
              <a:rPr lang="en-US" dirty="0" smtClean="0"/>
              <a:t> or no constructor and must not be abstract.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/>
              <a:t>scope: </a:t>
            </a:r>
            <a:r>
              <a:rPr lang="en-US" dirty="0" smtClean="0"/>
              <a:t>represents the scope of the bean. It may be page, request, session or application. The default scope is page.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b="1" dirty="0" smtClean="0"/>
              <a:t>page: </a:t>
            </a:r>
            <a:r>
              <a:rPr lang="en-US" dirty="0" smtClean="0"/>
              <a:t>specifies that you can use this bean within the JSP page. The default scope is page.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b="1" dirty="0" smtClean="0"/>
              <a:t>request: </a:t>
            </a:r>
            <a:r>
              <a:rPr lang="en-US" dirty="0" smtClean="0"/>
              <a:t>specifies that you can use this bean from any JSP page that processes the same request. It has wider scope than page.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b="1" dirty="0" smtClean="0"/>
              <a:t>session: </a:t>
            </a:r>
            <a:r>
              <a:rPr lang="en-US" dirty="0" smtClean="0"/>
              <a:t>specifies that you can use this bean from any JSP page in the same session whether processes the same request or not. It has wider scope than request.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b="1" dirty="0" smtClean="0"/>
              <a:t>application: </a:t>
            </a:r>
            <a:r>
              <a:rPr lang="en-US" dirty="0" smtClean="0"/>
              <a:t>specifies that you can use this bean from any JSP page in the same application. It has wider scope than session.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AJAX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 smtClean="0"/>
              <a:t>AJAX = </a:t>
            </a:r>
            <a:r>
              <a:rPr lang="en-US" sz="2200" b="1" dirty="0" smtClean="0"/>
              <a:t>A</a:t>
            </a:r>
            <a:r>
              <a:rPr lang="en-US" sz="2200" dirty="0" smtClean="0"/>
              <a:t>synchronous </a:t>
            </a:r>
            <a:r>
              <a:rPr lang="en-US" sz="2200" b="1" dirty="0" smtClean="0"/>
              <a:t>J</a:t>
            </a:r>
            <a:r>
              <a:rPr lang="en-US" sz="2200" dirty="0" smtClean="0"/>
              <a:t>avaScript </a:t>
            </a:r>
            <a:r>
              <a:rPr lang="en-US" sz="2200" b="1" dirty="0" smtClean="0"/>
              <a:t>A</a:t>
            </a:r>
            <a:r>
              <a:rPr lang="en-US" sz="2200" dirty="0" smtClean="0"/>
              <a:t>nd </a:t>
            </a:r>
            <a:r>
              <a:rPr lang="en-US" sz="2200" b="1" dirty="0" smtClean="0"/>
              <a:t>X</a:t>
            </a:r>
            <a:r>
              <a:rPr lang="en-US" sz="2200" dirty="0" smtClean="0"/>
              <a:t>ML.</a:t>
            </a:r>
          </a:p>
          <a:p>
            <a:pPr algn="just"/>
            <a:r>
              <a:rPr lang="en-US" sz="2400" b="1" dirty="0" smtClean="0"/>
              <a:t>Ajax</a:t>
            </a:r>
            <a:r>
              <a:rPr lang="en-US" sz="2400" dirty="0" smtClean="0"/>
              <a:t> is not a programming </a:t>
            </a:r>
            <a:r>
              <a:rPr lang="en-US" sz="2400" b="1" dirty="0" smtClean="0"/>
              <a:t>language</a:t>
            </a:r>
            <a:r>
              <a:rPr lang="en-US" sz="2400" dirty="0" smtClean="0"/>
              <a:t>, it is a concept.</a:t>
            </a:r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AJAX just uses a combination of: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200" dirty="0" smtClean="0"/>
              <a:t>A browser built-in </a:t>
            </a:r>
            <a:r>
              <a:rPr lang="en-US" sz="2200" dirty="0" err="1" smtClean="0"/>
              <a:t>XMLHttpRequest</a:t>
            </a:r>
            <a:r>
              <a:rPr lang="en-US" sz="2200" dirty="0" smtClean="0"/>
              <a:t> object (to request data from a web server)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200" dirty="0" smtClean="0"/>
              <a:t>JavaScript and HTML DOM (to display or use the data)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 smtClean="0"/>
          </a:p>
          <a:p>
            <a:pPr algn="just"/>
            <a:r>
              <a:rPr lang="en-US" sz="2200" dirty="0" smtClean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pPr algn="just"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/>
          </a:p>
        </p:txBody>
      </p:sp>
    </p:spTree>
  </p:cSld>
  <p:clrMapOvr>
    <a:masterClrMapping/>
  </p:clrMapOvr>
  <p:transition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AJAX Works ?</a:t>
            </a:r>
            <a:endParaRPr lang="en-US" dirty="0"/>
          </a:p>
        </p:txBody>
      </p:sp>
      <p:pic>
        <p:nvPicPr>
          <p:cNvPr id="4" name="Content Placeholder 3" descr="ajax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430683" cy="4800600"/>
          </a:xfrm>
        </p:spPr>
      </p:pic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JSP enables us to write HTML pages containing tags, inside which we can include powerful Java programs. </a:t>
            </a:r>
          </a:p>
          <a:p>
            <a:pPr algn="just"/>
            <a:r>
              <a:rPr lang="en-US" sz="2600" dirty="0" smtClean="0"/>
              <a:t>In the end a JSP becomes a </a:t>
            </a:r>
            <a:r>
              <a:rPr lang="en-US" sz="2600" dirty="0" err="1" smtClean="0"/>
              <a:t>Servlet</a:t>
            </a:r>
            <a:endParaRPr lang="en-US" sz="2600" dirty="0" smtClean="0"/>
          </a:p>
          <a:p>
            <a:r>
              <a:rPr lang="en-US" sz="2600" b="1" dirty="0" smtClean="0"/>
              <a:t>JSP</a:t>
            </a:r>
            <a:r>
              <a:rPr lang="en-US" sz="2600" dirty="0" smtClean="0"/>
              <a:t> pages are converted into </a:t>
            </a:r>
            <a:r>
              <a:rPr lang="en-US" sz="2600" b="1" dirty="0" err="1" smtClean="0"/>
              <a:t>Servlet</a:t>
            </a:r>
            <a:r>
              <a:rPr lang="en-US" sz="2600" dirty="0" smtClean="0"/>
              <a:t> by the Web Container. The Container translates a JSP page into </a:t>
            </a:r>
            <a:r>
              <a:rPr lang="en-US" sz="2600" dirty="0" err="1" smtClean="0"/>
              <a:t>servlet</a:t>
            </a:r>
            <a:r>
              <a:rPr lang="en-US" sz="2600" dirty="0" smtClean="0"/>
              <a:t> </a:t>
            </a:r>
            <a:r>
              <a:rPr lang="en-US" sz="2600" b="1" dirty="0" smtClean="0"/>
              <a:t>class source(.java)</a:t>
            </a:r>
            <a:r>
              <a:rPr lang="en-US" sz="2600" dirty="0" smtClean="0"/>
              <a:t> file and then compiles into a Java </a:t>
            </a:r>
            <a:r>
              <a:rPr lang="en-US" sz="2600" dirty="0" err="1" smtClean="0"/>
              <a:t>Servlet</a:t>
            </a:r>
            <a:r>
              <a:rPr lang="en-US" sz="2600" dirty="0" smtClean="0"/>
              <a:t> class.</a:t>
            </a:r>
            <a:br>
              <a:rPr lang="en-US" sz="2600" dirty="0" smtClean="0"/>
            </a:br>
            <a:endParaRPr lang="en-US" sz="2600" dirty="0"/>
          </a:p>
        </p:txBody>
      </p:sp>
      <p:pic>
        <p:nvPicPr>
          <p:cNvPr id="4" name="Picture 3" descr="jsp_trans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8001000" cy="2693988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smtClean="0"/>
              <a:t>1. An event occurs in a web page (the page is loaded, a button is clicked)</a:t>
            </a:r>
          </a:p>
          <a:p>
            <a:pPr algn="just">
              <a:buNone/>
            </a:pPr>
            <a:r>
              <a:rPr lang="en-US" dirty="0" smtClean="0"/>
              <a:t>2. An </a:t>
            </a:r>
            <a:r>
              <a:rPr lang="en-US" dirty="0" err="1" smtClean="0"/>
              <a:t>XMLHttpRequest</a:t>
            </a:r>
            <a:r>
              <a:rPr lang="en-US" dirty="0" smtClean="0"/>
              <a:t> object is created by JavaScript</a:t>
            </a:r>
          </a:p>
          <a:p>
            <a:pPr algn="just">
              <a:buNone/>
            </a:pPr>
            <a:r>
              <a:rPr lang="en-US" dirty="0" smtClean="0"/>
              <a:t>3. The </a:t>
            </a:r>
            <a:r>
              <a:rPr lang="en-US" dirty="0" err="1" smtClean="0"/>
              <a:t>XMLHttpRequest</a:t>
            </a:r>
            <a:r>
              <a:rPr lang="en-US" dirty="0" smtClean="0"/>
              <a:t> object sends a request to a web server</a:t>
            </a:r>
          </a:p>
          <a:p>
            <a:pPr algn="just">
              <a:buNone/>
            </a:pPr>
            <a:r>
              <a:rPr lang="en-US" dirty="0" smtClean="0"/>
              <a:t>4. The server processes the request</a:t>
            </a:r>
          </a:p>
          <a:p>
            <a:pPr algn="just">
              <a:buNone/>
            </a:pPr>
            <a:r>
              <a:rPr lang="en-US" dirty="0" smtClean="0"/>
              <a:t>5. The server sends a response back to the web page</a:t>
            </a:r>
          </a:p>
          <a:p>
            <a:pPr algn="just">
              <a:buNone/>
            </a:pPr>
            <a:r>
              <a:rPr lang="en-US" dirty="0" smtClean="0"/>
              <a:t>6. The response is read by JavaScript</a:t>
            </a:r>
          </a:p>
          <a:p>
            <a:pPr algn="just">
              <a:buNone/>
            </a:pPr>
            <a:r>
              <a:rPr lang="en-US" dirty="0" smtClean="0"/>
              <a:t>7. Proper action (like page update) is performed by JavaScript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</a:t>
            </a:r>
            <a:r>
              <a:rPr lang="en-US" dirty="0" err="1" smtClean="0"/>
              <a:t>XMLHttpRequest</a:t>
            </a:r>
            <a:r>
              <a:rPr lang="en-US" dirty="0" smtClean="0"/>
              <a:t>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All modern browsers (Chrome, Firefox, IE7+, Edge, Safari, Opera) have a built-in </a:t>
            </a:r>
            <a:r>
              <a:rPr lang="en-US" dirty="0" err="1" smtClean="0"/>
              <a:t>XMLHttpRequest</a:t>
            </a:r>
            <a:r>
              <a:rPr lang="en-US" dirty="0" smtClean="0"/>
              <a:t> object.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Syntax for creating an </a:t>
            </a:r>
            <a:r>
              <a:rPr lang="en-US" dirty="0" err="1" smtClean="0"/>
              <a:t>XMLHttpRequest</a:t>
            </a:r>
            <a:r>
              <a:rPr lang="en-US" dirty="0" smtClean="0"/>
              <a:t> object:</a:t>
            </a:r>
          </a:p>
          <a:p>
            <a:pPr algn="just">
              <a:buNone/>
            </a:pPr>
            <a:r>
              <a:rPr lang="en-US" i="1" dirty="0" smtClean="0"/>
              <a:t>	variable </a:t>
            </a:r>
            <a:r>
              <a:rPr lang="en-US" dirty="0" smtClean="0"/>
              <a:t>= new 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Example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 </a:t>
            </a:r>
            <a:r>
              <a:rPr lang="en-US" dirty="0" err="1" smtClean="0"/>
              <a:t>xhttp</a:t>
            </a:r>
            <a:r>
              <a:rPr lang="en-US" dirty="0" smtClean="0"/>
              <a:t> = new </a:t>
            </a:r>
            <a:r>
              <a:rPr lang="en-US" dirty="0" err="1" smtClean="0"/>
              <a:t>XMLHttpRequest</a:t>
            </a:r>
            <a:r>
              <a:rPr lang="en-US" dirty="0" smtClean="0"/>
              <a:t>();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ja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677577" cy="6172200"/>
          </a:xfrm>
        </p:spPr>
      </p:pic>
    </p:spTree>
  </p:cSld>
  <p:clrMapOvr>
    <a:masterClrMapping/>
  </p:clrMapOvr>
  <p:transition>
    <p:newsfla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jax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382000" cy="6172200"/>
          </a:xfrm>
        </p:spPr>
      </p:pic>
    </p:spTree>
  </p:cSld>
  <p:clrMapOvr>
    <a:masterClrMapping/>
  </p:clrMapOvr>
  <p:transition>
    <p:newsfla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Synchronous </a:t>
            </a:r>
            <a:r>
              <a:rPr lang="en-US" dirty="0" err="1" smtClean="0"/>
              <a:t>XMLHttpRequest</a:t>
            </a:r>
            <a:r>
              <a:rPr lang="en-US" dirty="0" smtClean="0"/>
              <a:t> (</a:t>
            </a:r>
            <a:r>
              <a:rPr lang="en-US" dirty="0" err="1" smtClean="0"/>
              <a:t>async</a:t>
            </a:r>
            <a:r>
              <a:rPr lang="en-US" dirty="0" smtClean="0"/>
              <a:t> = false) is not recommended because the JavaScript will stop executing until the server response is ready. If the server is busy or slow, the application will hang or stop.</a:t>
            </a: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Send a Request To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To send a request to a server, we use the open() and send() methods of the </a:t>
            </a:r>
            <a:r>
              <a:rPr lang="en-US" dirty="0" err="1" smtClean="0"/>
              <a:t>XMLHttpRequest</a:t>
            </a:r>
            <a:r>
              <a:rPr lang="en-US" dirty="0" smtClean="0"/>
              <a:t> object: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err="1" smtClean="0"/>
              <a:t>xhttp.open</a:t>
            </a:r>
            <a:r>
              <a:rPr lang="en-US" dirty="0" smtClean="0"/>
              <a:t>("GET", "ajax_info.txt", true);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err="1" smtClean="0"/>
              <a:t>xhttp.send</a:t>
            </a:r>
            <a:r>
              <a:rPr lang="en-US" dirty="0" smtClean="0"/>
              <a:t>();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onreadystatechange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onreadystatechange</a:t>
            </a:r>
            <a:r>
              <a:rPr lang="en-US" dirty="0" smtClean="0"/>
              <a:t> property defines a function to be executed when the </a:t>
            </a:r>
            <a:r>
              <a:rPr lang="en-US" dirty="0" err="1" smtClean="0"/>
              <a:t>readyState</a:t>
            </a:r>
            <a:r>
              <a:rPr lang="en-US" dirty="0" smtClean="0"/>
              <a:t> changes.</a:t>
            </a:r>
          </a:p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readyState</a:t>
            </a:r>
            <a:r>
              <a:rPr lang="en-US" dirty="0" smtClean="0"/>
              <a:t> property holds the status of the </a:t>
            </a:r>
            <a:r>
              <a:rPr lang="en-US" dirty="0" err="1" smtClean="0"/>
              <a:t>XMLHttpRequest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 status property and the </a:t>
            </a:r>
            <a:r>
              <a:rPr lang="en-US" dirty="0" err="1" smtClean="0"/>
              <a:t>statusText</a:t>
            </a:r>
            <a:r>
              <a:rPr lang="en-US" dirty="0" smtClean="0"/>
              <a:t> property holds the status of the </a:t>
            </a:r>
            <a:r>
              <a:rPr lang="en-US" dirty="0" err="1" smtClean="0"/>
              <a:t>XMLHttpRequest</a:t>
            </a:r>
            <a:r>
              <a:rPr lang="en-US" dirty="0" smtClean="0"/>
              <a:t> object.</a:t>
            </a:r>
          </a:p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onreadystatechange</a:t>
            </a:r>
            <a:r>
              <a:rPr lang="en-US" dirty="0" smtClean="0"/>
              <a:t> function is called every time the </a:t>
            </a:r>
            <a:r>
              <a:rPr lang="en-US" dirty="0" err="1" smtClean="0"/>
              <a:t>readyState</a:t>
            </a:r>
            <a:r>
              <a:rPr lang="en-US" dirty="0" smtClean="0"/>
              <a:t> changes.</a:t>
            </a:r>
          </a:p>
          <a:p>
            <a:pPr algn="just"/>
            <a:r>
              <a:rPr lang="en-US" dirty="0" smtClean="0"/>
              <a:t>When </a:t>
            </a:r>
            <a:r>
              <a:rPr lang="en-US" dirty="0" err="1" smtClean="0"/>
              <a:t>readyState</a:t>
            </a:r>
            <a:r>
              <a:rPr lang="en-US" dirty="0" smtClean="0"/>
              <a:t> is 4 and status is 200, the response is ready.</a:t>
            </a:r>
          </a:p>
          <a:p>
            <a:pPr algn="just"/>
            <a:r>
              <a:rPr lang="en-US" dirty="0" smtClean="0"/>
              <a:t>The </a:t>
            </a:r>
            <a:r>
              <a:rPr lang="en-US" dirty="0" err="1" smtClean="0"/>
              <a:t>onreadystatechange</a:t>
            </a:r>
            <a:r>
              <a:rPr lang="en-US" dirty="0" smtClean="0"/>
              <a:t> event is triggered four times (1-4), one time for each change in the </a:t>
            </a:r>
            <a:r>
              <a:rPr lang="en-US" dirty="0" err="1" smtClean="0"/>
              <a:t>readyState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function </a:t>
            </a:r>
            <a:r>
              <a:rPr lang="en-US" sz="2400" dirty="0" err="1" smtClean="0"/>
              <a:t>loadDoc</a:t>
            </a:r>
            <a:r>
              <a:rPr lang="en-US" sz="2400" dirty="0" smtClean="0"/>
              <a:t>() {</a:t>
            </a:r>
            <a:br>
              <a:rPr lang="en-US" sz="2400" dirty="0" smtClean="0"/>
            </a:br>
            <a:r>
              <a:rPr lang="en-US" sz="2400" dirty="0" smtClean="0"/>
              <a:t>  </a:t>
            </a:r>
            <a:r>
              <a:rPr lang="en-US" sz="2400" dirty="0" err="1" smtClean="0"/>
              <a:t>var</a:t>
            </a:r>
            <a:r>
              <a:rPr lang="en-US" sz="2400" dirty="0" smtClean="0"/>
              <a:t> </a:t>
            </a:r>
            <a:r>
              <a:rPr lang="en-US" sz="2400" dirty="0" err="1" smtClean="0"/>
              <a:t>xhttp</a:t>
            </a:r>
            <a:r>
              <a:rPr lang="en-US" sz="2400" dirty="0" smtClean="0"/>
              <a:t> = new </a:t>
            </a:r>
            <a:r>
              <a:rPr lang="en-US" sz="2400" dirty="0" err="1" smtClean="0"/>
              <a:t>XMLHttpRequest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err="1" smtClean="0"/>
              <a:t>xhttp.open</a:t>
            </a:r>
            <a:r>
              <a:rPr lang="en-US" sz="2400" dirty="0" smtClean="0"/>
              <a:t>("GET", "ajax_info.txt", true);</a:t>
            </a:r>
            <a:br>
              <a:rPr lang="en-US" sz="2400" dirty="0" smtClean="0"/>
            </a:br>
            <a:r>
              <a:rPr lang="en-US" sz="2400" dirty="0" smtClean="0"/>
              <a:t>  </a:t>
            </a:r>
            <a:r>
              <a:rPr lang="en-US" sz="2400" dirty="0" err="1" smtClean="0"/>
              <a:t>xhttp.send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>  </a:t>
            </a:r>
            <a:r>
              <a:rPr lang="en-US" sz="2400" dirty="0" err="1" smtClean="0"/>
              <a:t>xhttp.onreadystatechange</a:t>
            </a:r>
            <a:r>
              <a:rPr lang="en-US" sz="2400" dirty="0" smtClean="0"/>
              <a:t> = function() {</a:t>
            </a:r>
            <a:br>
              <a:rPr lang="en-US" sz="2400" dirty="0" smtClean="0"/>
            </a:br>
            <a:r>
              <a:rPr lang="en-US" sz="2400" dirty="0" smtClean="0"/>
              <a:t>    if (</a:t>
            </a:r>
            <a:r>
              <a:rPr lang="en-US" sz="2400" dirty="0" err="1" smtClean="0"/>
              <a:t>this.readyState</a:t>
            </a:r>
            <a:r>
              <a:rPr lang="en-US" sz="2400" dirty="0" smtClean="0"/>
              <a:t> == 4 &amp;&amp; </a:t>
            </a:r>
            <a:r>
              <a:rPr lang="en-US" sz="2400" dirty="0" err="1" smtClean="0"/>
              <a:t>this.status</a:t>
            </a:r>
            <a:r>
              <a:rPr lang="en-US" sz="2400" dirty="0" smtClean="0"/>
              <a:t> == 200) {</a:t>
            </a:r>
            <a:br>
              <a:rPr lang="en-US" sz="2400" dirty="0" smtClean="0"/>
            </a:br>
            <a:r>
              <a:rPr lang="en-US" sz="2400" dirty="0" smtClean="0"/>
              <a:t>      </a:t>
            </a:r>
            <a:r>
              <a:rPr lang="en-US" sz="2400" dirty="0" err="1" smtClean="0"/>
              <a:t>document.getElementById</a:t>
            </a:r>
            <a:r>
              <a:rPr lang="en-US" sz="2400" dirty="0" smtClean="0"/>
              <a:t>("demo").</a:t>
            </a:r>
            <a:r>
              <a:rPr lang="en-US" sz="2400" dirty="0" err="1" smtClean="0"/>
              <a:t>innerHTML</a:t>
            </a:r>
            <a:r>
              <a:rPr lang="en-US" sz="2400" dirty="0" smtClean="0"/>
              <a:t> =</a:t>
            </a:r>
            <a:br>
              <a:rPr lang="en-US" sz="2400" dirty="0" smtClean="0"/>
            </a:br>
            <a:r>
              <a:rPr lang="en-US" sz="2400" dirty="0" smtClean="0"/>
              <a:t>      </a:t>
            </a:r>
            <a:r>
              <a:rPr lang="en-US" sz="2400" dirty="0" err="1" smtClean="0"/>
              <a:t>this.responseText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    }</a:t>
            </a:r>
            <a:br>
              <a:rPr lang="en-US" sz="2400" dirty="0" smtClean="0"/>
            </a:br>
            <a:r>
              <a:rPr lang="en-US" sz="2400" dirty="0" smtClean="0"/>
              <a:t>  };</a:t>
            </a:r>
            <a:br>
              <a:rPr lang="en-US" sz="2400" dirty="0" smtClean="0"/>
            </a:br>
            <a:r>
              <a:rPr lang="en-US" sz="2400" dirty="0" smtClean="0"/>
              <a:t>  }</a:t>
            </a:r>
            <a:endParaRPr lang="en-US" sz="2400" dirty="0"/>
          </a:p>
        </p:txBody>
      </p:sp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JSP is preferred over </a:t>
            </a:r>
            <a:r>
              <a:rPr lang="en-US" dirty="0" err="1" smtClean="0"/>
              <a:t>servlet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(Advantages)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JSP provides an easier way to code dynamic web pages.</a:t>
            </a:r>
          </a:p>
          <a:p>
            <a:pPr algn="just"/>
            <a:r>
              <a:rPr lang="en-US" sz="2800" dirty="0" smtClean="0"/>
              <a:t>JSP does not require additional file (web.xml).</a:t>
            </a:r>
          </a:p>
          <a:p>
            <a:pPr algn="just"/>
            <a:r>
              <a:rPr lang="en-US" sz="2800" dirty="0" smtClean="0"/>
              <a:t>JSP pages can be directly accessed, and web.xml mapping is not required like in </a:t>
            </a:r>
            <a:r>
              <a:rPr lang="en-US" sz="2800" dirty="0" err="1" smtClean="0"/>
              <a:t>servlets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Easy to maintain and code.</a:t>
            </a:r>
          </a:p>
          <a:p>
            <a:pPr algn="just"/>
            <a:r>
              <a:rPr lang="en-US" sz="2800" dirty="0" smtClean="0"/>
              <a:t>High Performance and Scalability.</a:t>
            </a:r>
          </a:p>
          <a:p>
            <a:pPr algn="just"/>
            <a:r>
              <a:rPr lang="en-US" sz="2800" dirty="0" smtClean="0"/>
              <a:t>JSP is built on Java technology, so it is platform independent.</a:t>
            </a:r>
          </a:p>
          <a:p>
            <a:pPr algn="just"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jsp_servl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229600" cy="6471022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of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translation of a JSP page to a </a:t>
            </a:r>
            <a:r>
              <a:rPr lang="en-US" dirty="0" err="1" smtClean="0"/>
              <a:t>Servlet</a:t>
            </a:r>
            <a:r>
              <a:rPr lang="en-US" dirty="0" smtClean="0"/>
              <a:t> is called Lifecycle of JSP. JSP Lifecycle is exactly same as the </a:t>
            </a:r>
            <a:r>
              <a:rPr lang="en-US" dirty="0" err="1" smtClean="0"/>
              <a:t>Servlet</a:t>
            </a:r>
            <a:r>
              <a:rPr lang="en-US" dirty="0" smtClean="0"/>
              <a:t> Lifecycle, with one additional first step, which is, translation of JSP code to </a:t>
            </a:r>
            <a:r>
              <a:rPr lang="en-US" dirty="0" err="1" smtClean="0"/>
              <a:t>Servlet</a:t>
            </a:r>
            <a:r>
              <a:rPr lang="en-US" dirty="0" smtClean="0"/>
              <a:t> code.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Following are the JSP Lifecycle steps: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Translation of JSP to </a:t>
            </a:r>
            <a:r>
              <a:rPr lang="en-US" dirty="0" err="1" smtClean="0"/>
              <a:t>Servlet</a:t>
            </a:r>
            <a:r>
              <a:rPr lang="en-US" dirty="0" smtClean="0"/>
              <a:t> code.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Compilation of </a:t>
            </a:r>
            <a:r>
              <a:rPr lang="en-US" dirty="0" err="1" smtClean="0"/>
              <a:t>Servlet</a:t>
            </a:r>
            <a:r>
              <a:rPr lang="en-US" dirty="0" smtClean="0"/>
              <a:t> to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Loading </a:t>
            </a:r>
            <a:r>
              <a:rPr lang="en-US" dirty="0" err="1" smtClean="0"/>
              <a:t>Servlet</a:t>
            </a:r>
            <a:r>
              <a:rPr lang="en-US" dirty="0" smtClean="0"/>
              <a:t> class.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Creating </a:t>
            </a:r>
            <a:r>
              <a:rPr lang="en-US" dirty="0" err="1" smtClean="0"/>
              <a:t>servlet</a:t>
            </a:r>
            <a:r>
              <a:rPr lang="en-US" dirty="0" smtClean="0"/>
              <a:t> instance.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Initialization by calling </a:t>
            </a:r>
            <a:r>
              <a:rPr lang="en-US" dirty="0" err="1" smtClean="0"/>
              <a:t>jspInit</a:t>
            </a:r>
            <a:r>
              <a:rPr lang="en-US" dirty="0" smtClean="0"/>
              <a:t>() method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Request Processing by calling _</a:t>
            </a:r>
            <a:r>
              <a:rPr lang="en-US" dirty="0" err="1" smtClean="0"/>
              <a:t>jspService</a:t>
            </a:r>
            <a:r>
              <a:rPr lang="en-US" dirty="0" smtClean="0"/>
              <a:t>() method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smtClean="0"/>
              <a:t>Destroying by calling </a:t>
            </a:r>
            <a:r>
              <a:rPr lang="en-US" dirty="0" err="1" smtClean="0"/>
              <a:t>jspDestroy</a:t>
            </a:r>
            <a:r>
              <a:rPr lang="en-US" dirty="0" smtClean="0"/>
              <a:t>() method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 val="0"/>
              </a:ext>
            </a:extLst>
          </a:blip>
          <a:stretch>
            <a:fillRect/>
          </a:stretch>
        </p:blipFill>
        <p:spPr>
          <a:xfrm>
            <a:off x="304800" y="685800"/>
            <a:ext cx="8458200" cy="57912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JSP Scripting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JSP Scripting element are written inside &lt;% %&gt; tags. </a:t>
            </a:r>
            <a:r>
              <a:rPr lang="en-US" sz="2400" smtClean="0"/>
              <a:t>The code </a:t>
            </a:r>
            <a:r>
              <a:rPr lang="en-US" sz="2400" dirty="0" smtClean="0"/>
              <a:t>inside &lt;% %&gt; tags are processed by the JSP engine during translation of the JSP page. Any other text in the JSP page is considered as HTML code or plain text.</a:t>
            </a:r>
          </a:p>
          <a:p>
            <a:pPr algn="just"/>
            <a:endParaRPr lang="en-US" sz="2400" dirty="0" smtClean="0"/>
          </a:p>
          <a:p>
            <a:r>
              <a:rPr lang="en-US" sz="2400" dirty="0" smtClean="0"/>
              <a:t>There are five different types of scripting elements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Scripting Element			Example</a:t>
            </a:r>
          </a:p>
          <a:p>
            <a:pPr>
              <a:buNone/>
            </a:pPr>
            <a:r>
              <a:rPr lang="en-US" sz="2400" dirty="0" smtClean="0"/>
              <a:t>	------------------------------------------------------------------------------------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Comment			&lt;%-- comment --%&gt;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Directive			&lt;%@ directive %&gt;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Declaration			&lt;%! declarations %&gt;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err="1" smtClean="0"/>
              <a:t>Scriptlet</a:t>
            </a:r>
            <a:r>
              <a:rPr lang="en-US" dirty="0" smtClean="0"/>
              <a:t>			&lt;% </a:t>
            </a:r>
            <a:r>
              <a:rPr lang="en-US" dirty="0" err="1" smtClean="0"/>
              <a:t>scriplets</a:t>
            </a:r>
            <a:r>
              <a:rPr lang="en-US" dirty="0" smtClean="0"/>
              <a:t> %&gt;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smtClean="0"/>
              <a:t>Expression			&lt;%= expression %&gt;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Implicit Objects in JSP</a:t>
            </a:r>
            <a:br>
              <a:rPr lang="en-US" dirty="0" smtClean="0"/>
            </a:br>
            <a:r>
              <a:rPr lang="en-US" sz="2000" dirty="0" smtClean="0">
                <a:latin typeface="+mn-lt"/>
              </a:rPr>
              <a:t>(There are </a:t>
            </a:r>
            <a:r>
              <a:rPr lang="en-US" sz="2000" b="1" dirty="0" smtClean="0">
                <a:latin typeface="+mn-lt"/>
              </a:rPr>
              <a:t>9 JSP implicit objects</a:t>
            </a:r>
            <a:r>
              <a:rPr lang="en-US" sz="2000" dirty="0" smtClean="0">
                <a:latin typeface="+mn-lt"/>
              </a:rPr>
              <a:t>. These objects are created by the web container that are available to all </a:t>
            </a:r>
            <a:r>
              <a:rPr lang="en-US" sz="2000" smtClean="0">
                <a:latin typeface="+mn-lt"/>
              </a:rPr>
              <a:t>the JSP </a:t>
            </a:r>
            <a:r>
              <a:rPr lang="en-US" sz="2000" dirty="0" smtClean="0">
                <a:latin typeface="+mn-lt"/>
              </a:rPr>
              <a:t>pages.)</a:t>
            </a:r>
            <a:endParaRPr lang="en-US" sz="2000" dirty="0">
              <a:latin typeface="+mn-lt"/>
            </a:endParaRPr>
          </a:p>
        </p:txBody>
      </p:sp>
      <p:pic>
        <p:nvPicPr>
          <p:cNvPr id="4" name="Content Placeholder 3" descr="implicit_obje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05" y="1524000"/>
            <a:ext cx="8312295" cy="5029200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Directive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b="1" dirty="0" smtClean="0"/>
              <a:t>Directive Tag</a:t>
            </a:r>
            <a:r>
              <a:rPr lang="en-US" sz="2800" dirty="0" smtClean="0"/>
              <a:t> gives special instruction to Web Container at the time of page translation.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Directive tags are of three types: </a:t>
            </a:r>
            <a:r>
              <a:rPr lang="en-US" sz="2800" b="1" dirty="0" smtClean="0"/>
              <a:t>page</a:t>
            </a:r>
            <a:r>
              <a:rPr lang="en-US" sz="2800" dirty="0" smtClean="0"/>
              <a:t>, </a:t>
            </a:r>
            <a:r>
              <a:rPr lang="en-US" sz="2800" b="1" dirty="0" smtClean="0"/>
              <a:t>include</a:t>
            </a:r>
            <a:r>
              <a:rPr lang="en-US" sz="2800" dirty="0" smtClean="0"/>
              <a:t> and </a:t>
            </a:r>
            <a:r>
              <a:rPr lang="en-US" sz="2800" b="1" dirty="0" err="1" smtClean="0"/>
              <a:t>taglib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Directive		Description</a:t>
            </a:r>
          </a:p>
          <a:p>
            <a:pPr algn="just">
              <a:buNone/>
            </a:pPr>
            <a:r>
              <a:rPr lang="en-US" sz="2800" dirty="0" smtClean="0"/>
              <a:t> 	-------------------------------------------------------------------------------</a:t>
            </a:r>
          </a:p>
          <a:p>
            <a:pPr algn="just">
              <a:buNone/>
            </a:pPr>
            <a:r>
              <a:rPr lang="en-US" sz="2800" dirty="0" smtClean="0"/>
              <a:t>	&lt;%@ page ... %&gt;	defines page dependent properties 				such as language, session, </a:t>
            </a:r>
            <a:r>
              <a:rPr lang="en-US" sz="2800" dirty="0" err="1" smtClean="0"/>
              <a:t>errorPage</a:t>
            </a:r>
            <a:r>
              <a:rPr lang="en-US" sz="2800" dirty="0" smtClean="0"/>
              <a:t> etc.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&lt;%@ include ... %&gt;	defines file to be included.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&lt;%@ </a:t>
            </a:r>
            <a:r>
              <a:rPr lang="en-US" sz="2800" dirty="0" err="1" smtClean="0"/>
              <a:t>taglib</a:t>
            </a:r>
            <a:r>
              <a:rPr lang="en-US" sz="2800" dirty="0" smtClean="0"/>
              <a:t> ... %&gt;	declares tag library used in the page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542</Words>
  <Application>Microsoft Office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JSP (JavaServer Pages)</vt:lpstr>
      <vt:lpstr>Slide 2</vt:lpstr>
      <vt:lpstr>Why JSP is preferred over servlet? (Advantages)</vt:lpstr>
      <vt:lpstr>Slide 4</vt:lpstr>
      <vt:lpstr>Lifecycle of JSP</vt:lpstr>
      <vt:lpstr>Slide 6</vt:lpstr>
      <vt:lpstr>JSP Scripting Element</vt:lpstr>
      <vt:lpstr>Implicit Objects in JSP (There are 9 JSP implicit objects. These objects are created by the web container that are available to all the JSP pages.)</vt:lpstr>
      <vt:lpstr>JSP Directive Tag</vt:lpstr>
      <vt:lpstr>Slide 10</vt:lpstr>
      <vt:lpstr>Slide 11</vt:lpstr>
      <vt:lpstr>Slide 12</vt:lpstr>
      <vt:lpstr>JSP Standard Tag(Action Element)</vt:lpstr>
      <vt:lpstr>The following are some JSP Standard Action Tags available:</vt:lpstr>
      <vt:lpstr>Slide 15</vt:lpstr>
      <vt:lpstr>jsp:useBean action tag</vt:lpstr>
      <vt:lpstr>Slide 17</vt:lpstr>
      <vt:lpstr>What is AJAX ? </vt:lpstr>
      <vt:lpstr>How AJAX Works ?</vt:lpstr>
      <vt:lpstr>Steps</vt:lpstr>
      <vt:lpstr>Create an XMLHttpRequest Object</vt:lpstr>
      <vt:lpstr>Slide 22</vt:lpstr>
      <vt:lpstr>Slide 23</vt:lpstr>
      <vt:lpstr>Note</vt:lpstr>
      <vt:lpstr>Send a Request To a Server</vt:lpstr>
      <vt:lpstr>The onreadystatechange Property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user</cp:lastModifiedBy>
  <cp:revision>188</cp:revision>
  <dcterms:created xsi:type="dcterms:W3CDTF">2020-05-22T11:54:08Z</dcterms:created>
  <dcterms:modified xsi:type="dcterms:W3CDTF">2021-08-25T15:06:17Z</dcterms:modified>
</cp:coreProperties>
</file>