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ustria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58pfkKToFdBNGMd+xijQeUXNL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ustri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248ca2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8248ca28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837e9ee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837e9e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837e9eec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837e9ee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704088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04088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4176320" y="-1253693"/>
            <a:ext cx="3739896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2513147" y="-746247"/>
            <a:ext cx="4984956" cy="84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704087" y="929147"/>
            <a:ext cx="10689336" cy="79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704088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704088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3" type="body"/>
          </p:nvPr>
        </p:nvSpPr>
        <p:spPr>
          <a:xfrm>
            <a:off x="6181344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4" type="body"/>
          </p:nvPr>
        </p:nvSpPr>
        <p:spPr>
          <a:xfrm>
            <a:off x="6181344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704088" y="1069848"/>
            <a:ext cx="4093599" cy="1316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1069848"/>
            <a:ext cx="6172200" cy="4791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704088" y="2551176"/>
            <a:ext cx="4093599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descr="Network connection abstract against a white background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6000">
                <a:srgbClr val="000000">
                  <a:alpha val="16862"/>
                </a:srgbClr>
              </a:gs>
              <a:gs pos="65000">
                <a:srgbClr val="000000">
                  <a:alpha val="28627"/>
                </a:srgbClr>
              </a:gs>
              <a:gs pos="100000">
                <a:srgbClr val="0000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ustria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320040" y="5702710"/>
            <a:ext cx="7983068" cy="974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-US" sz="3600"/>
              <a:t>IMAGE CLASSIFICATION WITH CNN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8074510" y="5702710"/>
            <a:ext cx="3633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Jarian Del Valle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Harid Lopez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MAJOR OBSTACLE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</a:t>
            </a:r>
            <a:r>
              <a:rPr lang="en-US"/>
              <a:t>major obstacle encountered in the project was picking and experimenting with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hyperparameters for the transfer learning model, as this process was time consuming </a:t>
            </a:r>
            <a:endParaRPr/>
          </a:p>
          <a:p>
            <a:pPr indent="0" lvl="0" marL="127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significant amount of time was needed in order to test the model multiple times every time there was an adjustment in a hyperparameter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Trying to get the model’s accuracy to be more than 80% on average was also a major obstacle, since it required precise fine tuning in order to get it above that threshold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INSIGHTS</a:t>
            </a:r>
            <a:endParaRPr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700635" y="2039092"/>
            <a:ext cx="106914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Transfer Learning is Essential: A custom CNN struggled, while VGG16 provided a strong base.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Fine-Tuning is More Effective Than Feature Extraction Alone: Unlocking the last two blocks of VGG16 improved accuracy significantly.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Data Augmentation Helps: Small transformations (rotation, zoom, flips) led to better generalization.</a:t>
            </a:r>
            <a:endParaRPr sz="1800"/>
          </a:p>
          <a:p>
            <a:pPr indent="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833"/>
              </a:lnSpc>
              <a:spcBef>
                <a:spcPts val="1200"/>
              </a:spcBef>
              <a:spcAft>
                <a:spcPts val="0"/>
              </a:spcAft>
              <a:buSzPts val="1800"/>
              <a:buFont typeface="Lustria"/>
              <a:buChar char="●"/>
            </a:pPr>
            <a:r>
              <a:rPr lang="en-US" sz="1800"/>
              <a:t>Hyperparameter Tuning is Crucial: Reducing L2 regularization and learning rate prevented over-penalization and improved accuracy.</a:t>
            </a:r>
            <a:endParaRPr sz="1800"/>
          </a:p>
          <a:p>
            <a:pPr indent="-101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conclusion, we believe our project successfully demonstrates the application of deep learning techniques using Convolutional Neural Networks (CNN), using the CIFAR-10 dataset as an example.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also learned how much h</a:t>
            </a:r>
            <a:r>
              <a:rPr lang="en-US"/>
              <a:t>yperparameters like learning rate and batch size, as well as proper </a:t>
            </a:r>
            <a:r>
              <a:rPr lang="en-US"/>
              <a:t>scaling of the data were crucial for stable training </a:t>
            </a:r>
            <a:r>
              <a:rPr lang="en-US"/>
              <a:t>significantly impacted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project also helped us learn and demonstrate how machine learning can be applied to image classification tasks, and could be extended to real-world applications in computer vision, such as image recognition in various fields.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658922" y="914400"/>
            <a:ext cx="10691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6" name="Google Shape;186;p10"/>
          <p:cNvSpPr txBox="1"/>
          <p:nvPr>
            <p:ph idx="4294967295" type="subTitle"/>
          </p:nvPr>
        </p:nvSpPr>
        <p:spPr>
          <a:xfrm>
            <a:off x="4435210" y="5062635"/>
            <a:ext cx="36336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Jarian Del Valle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Harid Lopez</a:t>
            </a:r>
            <a:endParaRPr/>
          </a:p>
        </p:txBody>
      </p:sp>
      <p:sp>
        <p:nvSpPr>
          <p:cNvPr id="187" name="Google Shape;187;p10"/>
          <p:cNvSpPr txBox="1"/>
          <p:nvPr>
            <p:ph idx="4294967295" type="ctrTitle"/>
          </p:nvPr>
        </p:nvSpPr>
        <p:spPr>
          <a:xfrm>
            <a:off x="2404865" y="2868085"/>
            <a:ext cx="79830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lang="en-US" sz="3600"/>
              <a:t>IMAGE CLASSIFICATION WITH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The goal of the project was to build a Convolutional Neural Network (CNN) model to classify images from a given dataset into predefined categories/classes.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The dataset chosen for this project is the CIFAR-10 dataset, which contains 60,000 32x32 color images in 10 classes, with 6,000 images per class. 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Font typeface="Lustria"/>
              <a:buChar char="•"/>
            </a:pP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Key learning objectives for this project are: data preprocessing, model architecture design, model training methods, model evaluation metrics, 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transfer</a:t>
            </a:r>
            <a:r>
              <a:rPr lang="en-US" sz="1900">
                <a:solidFill>
                  <a:srgbClr val="1F2328"/>
                </a:solidFill>
                <a:highlight>
                  <a:srgbClr val="FFFFFF"/>
                </a:highlight>
              </a:rPr>
              <a:t> learning and model deployment </a:t>
            </a:r>
            <a:endParaRPr sz="19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704088" y="2221992"/>
            <a:ext cx="5212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800"/>
              <a:t>1. Data Preprocessing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Techniques Applied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Normalization</a:t>
            </a:r>
            <a:r>
              <a:rPr lang="en-US" sz="1600"/>
              <a:t>: Rescale pixel values to the [0, 1] range.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Resizing</a:t>
            </a:r>
            <a:r>
              <a:rPr lang="en-US" sz="1600"/>
              <a:t>: Ensure all </a:t>
            </a:r>
            <a:r>
              <a:rPr lang="en-US" sz="1600"/>
              <a:t>images </a:t>
            </a:r>
            <a:r>
              <a:rPr lang="en-US" sz="1600"/>
              <a:t>are resized to the required input dimensions for the CNN (e.g., 32x32).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Augmentation</a:t>
            </a:r>
            <a:r>
              <a:rPr lang="en-US" sz="1600"/>
              <a:t>: Apply random transformations like rotation, flipping, and cropping to increase dataset diversity.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Visualization</a:t>
            </a:r>
            <a:r>
              <a:rPr lang="en-US" sz="1600"/>
              <a:t>: Display sample images with corresponding labels for data validation.</a:t>
            </a:r>
            <a:endParaRPr sz="1600"/>
          </a:p>
          <a:p>
            <a:pPr indent="-101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500"/>
          </a:p>
        </p:txBody>
      </p:sp>
      <p:sp>
        <p:nvSpPr>
          <p:cNvPr id="117" name="Google Shape;117;p3"/>
          <p:cNvSpPr txBox="1"/>
          <p:nvPr>
            <p:ph idx="2" type="body"/>
          </p:nvPr>
        </p:nvSpPr>
        <p:spPr>
          <a:xfrm>
            <a:off x="6181344" y="2221992"/>
            <a:ext cx="5212200" cy="3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2. CNN Architecture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Layer Composition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Convolutional Layers</a:t>
            </a:r>
            <a:r>
              <a:rPr lang="en-US" sz="1600"/>
              <a:t>: Apply filters to extract features.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Pooling Layers</a:t>
            </a:r>
            <a:r>
              <a:rPr lang="en-US" sz="1600"/>
              <a:t>: Max-pooling to reduce spatial dimensions and control overfitting.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Fully Connected Layers</a:t>
            </a:r>
            <a:r>
              <a:rPr lang="en-US" sz="1600"/>
              <a:t>: Dense layers to classify features into predefined categories.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Activation Functions</a:t>
            </a:r>
            <a:r>
              <a:rPr lang="en-US" sz="1600"/>
              <a:t>: Use ReLU for hidden layers and softmax for the output layer to predict probabilities.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8248ca282_0_6"/>
          <p:cNvSpPr txBox="1"/>
          <p:nvPr>
            <p:ph type="title"/>
          </p:nvPr>
        </p:nvSpPr>
        <p:spPr>
          <a:xfrm>
            <a:off x="700635" y="914400"/>
            <a:ext cx="10691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123" name="Google Shape;123;g2d8248ca282_0_6"/>
          <p:cNvSpPr txBox="1"/>
          <p:nvPr>
            <p:ph idx="1" type="body"/>
          </p:nvPr>
        </p:nvSpPr>
        <p:spPr>
          <a:xfrm>
            <a:off x="700613" y="2112267"/>
            <a:ext cx="5212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3. Model Training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Optimization</a:t>
            </a:r>
            <a:r>
              <a:rPr lang="en-US" sz="1600"/>
              <a:t>: Use Adam or SGD optimizer to minimize the loss function.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Regularization</a:t>
            </a:r>
            <a:r>
              <a:rPr lang="en-US" sz="1600"/>
              <a:t>: Apply dropout and early stopping to mitigate overfitting.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Hyperparameters</a:t>
            </a:r>
            <a:r>
              <a:rPr lang="en-US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Learning Rate: </a:t>
            </a: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0.00001 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Lustria"/>
              <a:buChar char="○"/>
            </a:pP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Bath Size: 64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Font typeface="Lustria"/>
              <a:buChar char="○"/>
            </a:pPr>
            <a:r>
              <a:rPr lang="en-US" sz="1500">
                <a:solidFill>
                  <a:srgbClr val="1F1F1F"/>
                </a:solidFill>
                <a:highlight>
                  <a:srgbClr val="FFFFFF"/>
                </a:highlight>
              </a:rPr>
              <a:t>Regularization: L2 </a:t>
            </a:r>
            <a:r>
              <a:rPr lang="en-US" sz="1400">
                <a:solidFill>
                  <a:srgbClr val="1F1F1F"/>
                </a:solidFill>
                <a:highlight>
                  <a:srgbClr val="FFFFFF"/>
                </a:highlight>
              </a:rPr>
              <a:t>regularization (with a factor of 0.0005) and dropout rate of 0.4</a:t>
            </a:r>
            <a:endParaRPr b="1"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ustria"/>
              <a:buChar char="○"/>
            </a:pPr>
            <a:r>
              <a:rPr lang="en-US" sz="1600"/>
              <a:t>Epochs: Train for for up to 75 epochs, used with early stopping to prevent overfitting.</a:t>
            </a:r>
            <a:endParaRPr sz="1600"/>
          </a:p>
          <a:p>
            <a:pPr indent="-101600" lvl="0" marL="2286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1600"/>
          </a:p>
        </p:txBody>
      </p:sp>
      <p:sp>
        <p:nvSpPr>
          <p:cNvPr id="124" name="Google Shape;124;g2d8248ca282_0_6"/>
          <p:cNvSpPr txBox="1"/>
          <p:nvPr>
            <p:ph idx="2" type="body"/>
          </p:nvPr>
        </p:nvSpPr>
        <p:spPr>
          <a:xfrm>
            <a:off x="6179819" y="2112267"/>
            <a:ext cx="5212200" cy="3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4. Model Evaluation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Metrics</a:t>
            </a:r>
            <a:r>
              <a:rPr lang="en-US" sz="1600"/>
              <a:t>: Compute and report: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Accuracy</a:t>
            </a:r>
            <a:r>
              <a:rPr lang="en-US" sz="1600"/>
              <a:t>: Proportion of correct predictions.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Precision, Recall, F1-score</a:t>
            </a:r>
            <a:r>
              <a:rPr lang="en-US" sz="1600"/>
              <a:t>: Assess model's performance per class.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/>
              <a:t>Confusion Matrix</a:t>
            </a:r>
            <a:r>
              <a:rPr lang="en-US" sz="1600"/>
              <a:t>: Visualize true vs predicted labels for class-specific performance.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37e9eecc_0_0"/>
          <p:cNvSpPr txBox="1"/>
          <p:nvPr>
            <p:ph type="title"/>
          </p:nvPr>
        </p:nvSpPr>
        <p:spPr>
          <a:xfrm>
            <a:off x="700635" y="914400"/>
            <a:ext cx="10691400" cy="130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Evaluation- Test Accuracy</a:t>
            </a:r>
            <a:endParaRPr/>
          </a:p>
        </p:txBody>
      </p:sp>
      <p:pic>
        <p:nvPicPr>
          <p:cNvPr id="130" name="Google Shape;130;g32837e9ee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950" y="4585575"/>
            <a:ext cx="6514100" cy="14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837e9ee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713" y="2577150"/>
            <a:ext cx="5888724" cy="15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2837e9eecc_0_0"/>
          <p:cNvSpPr txBox="1"/>
          <p:nvPr/>
        </p:nvSpPr>
        <p:spPr>
          <a:xfrm>
            <a:off x="993675" y="2078700"/>
            <a:ext cx="6016800" cy="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Baseline CNN Model Test Accuracy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Google Shape;133;g32837e9eecc_0_0"/>
          <p:cNvSpPr txBox="1"/>
          <p:nvPr/>
        </p:nvSpPr>
        <p:spPr>
          <a:xfrm>
            <a:off x="5521525" y="4120800"/>
            <a:ext cx="6016800" cy="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Fine Tuned VGG16 Model Test Accuracy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37e9eecc_0_7"/>
          <p:cNvSpPr txBox="1"/>
          <p:nvPr>
            <p:ph type="title"/>
          </p:nvPr>
        </p:nvSpPr>
        <p:spPr>
          <a:xfrm>
            <a:off x="704087" y="929147"/>
            <a:ext cx="10689300" cy="79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</a:t>
            </a:r>
            <a:endParaRPr/>
          </a:p>
        </p:txBody>
      </p:sp>
      <p:pic>
        <p:nvPicPr>
          <p:cNvPr id="139" name="Google Shape;139;g32837e9eec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50" y="2627375"/>
            <a:ext cx="4756250" cy="28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2837e9eecc_0_7"/>
          <p:cNvSpPr txBox="1"/>
          <p:nvPr>
            <p:ph idx="1" type="body"/>
          </p:nvPr>
        </p:nvSpPr>
        <p:spPr>
          <a:xfrm>
            <a:off x="704088" y="1756538"/>
            <a:ext cx="5212200" cy="6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Matrix: Baseline CNN Model</a:t>
            </a:r>
            <a:endParaRPr/>
          </a:p>
        </p:txBody>
      </p:sp>
      <p:sp>
        <p:nvSpPr>
          <p:cNvPr id="141" name="Google Shape;141;g32837e9eecc_0_7"/>
          <p:cNvSpPr txBox="1"/>
          <p:nvPr>
            <p:ph idx="3" type="body"/>
          </p:nvPr>
        </p:nvSpPr>
        <p:spPr>
          <a:xfrm>
            <a:off x="6181344" y="1756538"/>
            <a:ext cx="5212200" cy="65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Matrix: Fine Tuned VGG16 Model</a:t>
            </a:r>
            <a:endParaRPr/>
          </a:p>
        </p:txBody>
      </p:sp>
      <p:pic>
        <p:nvPicPr>
          <p:cNvPr id="142" name="Google Shape;142;g32837e9eecc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50" y="2544737"/>
            <a:ext cx="4756250" cy="303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CHALLENGES AND SOLUTIONS</a:t>
            </a:r>
            <a:endParaRPr/>
          </a:p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Challenges </a:t>
            </a:r>
            <a:endParaRPr b="1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700"/>
              <a:t>Initial baseline CNN underperformed, </a:t>
            </a:r>
            <a:r>
              <a:rPr lang="en-US" sz="1700"/>
              <a:t>indicating</a:t>
            </a:r>
            <a:r>
              <a:rPr lang="en-US" sz="1700"/>
              <a:t> the need for a more refined model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700"/>
              <a:t>Initial VGG16 feature extraction model still needed to improve performance, indicating that fine tuning need to be done</a:t>
            </a:r>
            <a:endParaRPr sz="1700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9" name="Google Shape;149;p4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Solutions</a:t>
            </a:r>
            <a:endParaRPr b="1"/>
          </a:p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Ensure images were normalized to help </a:t>
            </a:r>
            <a:r>
              <a:rPr lang="en-US" sz="1600"/>
              <a:t>improve</a:t>
            </a:r>
            <a:r>
              <a:rPr lang="en-US" sz="1600"/>
              <a:t> model performance</a:t>
            </a:r>
            <a:endParaRPr sz="16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600"/>
              <a:t>Used the pre-trained VGG16 model for transfer learning to improve model accuracy</a:t>
            </a:r>
            <a:endParaRPr sz="16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Fine tune VGG16 model to improve model accuracy to over 80%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TOOLS AND TECHNOLOGIES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TensorFlow/Keras</a:t>
            </a:r>
            <a:r>
              <a:rPr lang="en-US" sz="1700"/>
              <a:t>: For building and training CNN models, utilizing built-in functions for layers, optimizers, and loss functions.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NumPy</a:t>
            </a:r>
            <a:r>
              <a:rPr lang="en-US" sz="1700"/>
              <a:t>: Efficient handling of numerical data, especially for matrix operations during preprocessing and training.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Matplotlib</a:t>
            </a:r>
            <a:r>
              <a:rPr lang="en-US" sz="1700"/>
              <a:t>: Used to create visualizations of model performance, such as loss curves, accuracy, and confusion matrices.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Seaborn</a:t>
            </a:r>
            <a:r>
              <a:rPr lang="en-US" sz="1700"/>
              <a:t>: used in collaboration with pyplot for visualizations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Sci-kit learn</a:t>
            </a:r>
            <a:r>
              <a:rPr lang="en-US" sz="1700"/>
              <a:t>: used to measure metrics  such as confusion matrix</a:t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TEAMWORK AND PROJECT MANAGEMENT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704088" y="2221992"/>
            <a:ext cx="52122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800"/>
              <a:t>Harid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architecture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training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Metrics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Transfer Learning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Presentation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Generating report</a:t>
            </a:r>
            <a:endParaRPr/>
          </a:p>
        </p:txBody>
      </p:sp>
      <p:sp>
        <p:nvSpPr>
          <p:cNvPr id="162" name="Google Shape;162;p6"/>
          <p:cNvSpPr txBox="1"/>
          <p:nvPr>
            <p:ph idx="2" type="body"/>
          </p:nvPr>
        </p:nvSpPr>
        <p:spPr>
          <a:xfrm>
            <a:off x="6179694" y="2221992"/>
            <a:ext cx="5212200" cy="373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/>
              <a:t>J</a:t>
            </a:r>
            <a:r>
              <a:rPr b="1" lang="en-US" sz="2700"/>
              <a:t>arian</a:t>
            </a:r>
            <a:endParaRPr b="1" sz="2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Transfer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Generating report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2025-01-22T15:53:43Z</dcterms:created>
  <dc:creator>Jarian Del Valle</dc:creator>
</cp:coreProperties>
</file>