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Lustria"/>
      <p:regular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icth6IJpdtnxhEQLmYF1V1dvKW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Lustri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8248ca28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d8248ca282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2837e9eec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2837e9ee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2837e9eecc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2837e9eec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type="ctrTitle"/>
          </p:nvPr>
        </p:nvSpPr>
        <p:spPr>
          <a:xfrm>
            <a:off x="704088" y="889820"/>
            <a:ext cx="9989574" cy="3598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pen San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" type="subTitle"/>
          </p:nvPr>
        </p:nvSpPr>
        <p:spPr>
          <a:xfrm>
            <a:off x="704088" y="4488426"/>
            <a:ext cx="6991776" cy="13027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4"/>
          <p:cNvSpPr txBox="1"/>
          <p:nvPr>
            <p:ph idx="10" type="dt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1" type="ftr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/>
          <p:nvPr>
            <p:ph type="title"/>
          </p:nvPr>
        </p:nvSpPr>
        <p:spPr>
          <a:xfrm>
            <a:off x="704088" y="1066800"/>
            <a:ext cx="4103431" cy="13175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/>
          <p:nvPr>
            <p:ph idx="2" type="pic"/>
          </p:nvPr>
        </p:nvSpPr>
        <p:spPr>
          <a:xfrm>
            <a:off x="5183188" y="1066800"/>
            <a:ext cx="6172200" cy="479425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22"/>
          <p:cNvSpPr txBox="1"/>
          <p:nvPr>
            <p:ph idx="1" type="body"/>
          </p:nvPr>
        </p:nvSpPr>
        <p:spPr>
          <a:xfrm>
            <a:off x="704088" y="2552700"/>
            <a:ext cx="4103431" cy="3316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/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" type="body"/>
          </p:nvPr>
        </p:nvSpPr>
        <p:spPr>
          <a:xfrm rot="5400000">
            <a:off x="4176320" y="-1253693"/>
            <a:ext cx="3739896" cy="10691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0" type="dt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1" type="ftr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/>
          <p:nvPr>
            <p:ph type="title"/>
          </p:nvPr>
        </p:nvSpPr>
        <p:spPr>
          <a:xfrm rot="5400000">
            <a:off x="7924366" y="2315931"/>
            <a:ext cx="4984956" cy="23490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" type="body"/>
          </p:nvPr>
        </p:nvSpPr>
        <p:spPr>
          <a:xfrm rot="5400000">
            <a:off x="2513147" y="-746247"/>
            <a:ext cx="4984956" cy="8473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0" type="dt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1" type="ftr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704088" y="2221992"/>
            <a:ext cx="5212080" cy="3739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6181344" y="2221992"/>
            <a:ext cx="5212080" cy="3739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ctrTitle"/>
          </p:nvPr>
        </p:nvSpPr>
        <p:spPr>
          <a:xfrm>
            <a:off x="704088" y="889820"/>
            <a:ext cx="9989574" cy="3598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" type="subTitle"/>
          </p:nvPr>
        </p:nvSpPr>
        <p:spPr>
          <a:xfrm>
            <a:off x="704088" y="4488426"/>
            <a:ext cx="6991776" cy="13027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8" name="Google Shape;48;p13"/>
          <p:cNvSpPr txBox="1"/>
          <p:nvPr>
            <p:ph idx="10" type="dt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1" type="ftr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 txBox="1"/>
          <p:nvPr>
            <p:ph type="title"/>
          </p:nvPr>
        </p:nvSpPr>
        <p:spPr>
          <a:xfrm>
            <a:off x="715383" y="1709738"/>
            <a:ext cx="10632067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" type="body"/>
          </p:nvPr>
        </p:nvSpPr>
        <p:spPr>
          <a:xfrm>
            <a:off x="715383" y="4589463"/>
            <a:ext cx="1063206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4" name="Google Shape;54;p18"/>
          <p:cNvSpPr txBox="1"/>
          <p:nvPr>
            <p:ph idx="10" type="dt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1" type="ftr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/>
          <p:nvPr>
            <p:ph type="title"/>
          </p:nvPr>
        </p:nvSpPr>
        <p:spPr>
          <a:xfrm>
            <a:off x="704087" y="929147"/>
            <a:ext cx="10689336" cy="798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" type="body"/>
          </p:nvPr>
        </p:nvSpPr>
        <p:spPr>
          <a:xfrm>
            <a:off x="704088" y="1756538"/>
            <a:ext cx="5212080" cy="65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19"/>
          <p:cNvSpPr txBox="1"/>
          <p:nvPr>
            <p:ph idx="2" type="body"/>
          </p:nvPr>
        </p:nvSpPr>
        <p:spPr>
          <a:xfrm>
            <a:off x="704088" y="2442702"/>
            <a:ext cx="5212080" cy="3519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3" type="body"/>
          </p:nvPr>
        </p:nvSpPr>
        <p:spPr>
          <a:xfrm>
            <a:off x="6181344" y="1756538"/>
            <a:ext cx="5212080" cy="65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19"/>
          <p:cNvSpPr txBox="1"/>
          <p:nvPr>
            <p:ph idx="4" type="body"/>
          </p:nvPr>
        </p:nvSpPr>
        <p:spPr>
          <a:xfrm>
            <a:off x="6181344" y="2442702"/>
            <a:ext cx="5212080" cy="3519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0" type="dt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1" type="ftr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0"/>
          <p:cNvSpPr txBox="1"/>
          <p:nvPr>
            <p:ph idx="10" type="dt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idx="11" type="ftr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/>
          <p:nvPr>
            <p:ph type="title"/>
          </p:nvPr>
        </p:nvSpPr>
        <p:spPr>
          <a:xfrm>
            <a:off x="704088" y="1069848"/>
            <a:ext cx="4093599" cy="13167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" type="body"/>
          </p:nvPr>
        </p:nvSpPr>
        <p:spPr>
          <a:xfrm>
            <a:off x="5183188" y="1069848"/>
            <a:ext cx="6172200" cy="4791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21"/>
          <p:cNvSpPr txBox="1"/>
          <p:nvPr>
            <p:ph idx="2" type="body"/>
          </p:nvPr>
        </p:nvSpPr>
        <p:spPr>
          <a:xfrm>
            <a:off x="704088" y="2551176"/>
            <a:ext cx="4093599" cy="3319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21"/>
          <p:cNvSpPr txBox="1"/>
          <p:nvPr>
            <p:ph idx="10" type="dt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1" type="ftr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Open Sans"/>
              <a:buNone/>
              <a:defRPr b="0" i="0" sz="4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3175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12"/>
          <p:cNvCxnSpPr/>
          <p:nvPr/>
        </p:nvCxnSpPr>
        <p:spPr>
          <a:xfrm>
            <a:off x="800100" y="723900"/>
            <a:ext cx="10591800" cy="0"/>
          </a:xfrm>
          <a:prstGeom prst="straightConnector1">
            <a:avLst/>
          </a:prstGeom>
          <a:noFill/>
          <a:ln cap="flat" cmpd="sng" w="444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" name="Google Shape;12;p12"/>
          <p:cNvCxnSpPr/>
          <p:nvPr/>
        </p:nvCxnSpPr>
        <p:spPr>
          <a:xfrm>
            <a:off x="800100" y="6142781"/>
            <a:ext cx="105918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 txBox="1"/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1"/>
          <p:cNvSpPr txBox="1"/>
          <p:nvPr>
            <p:ph idx="1" type="body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3175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2" name="Google Shape;22;p11"/>
          <p:cNvSpPr txBox="1"/>
          <p:nvPr>
            <p:ph idx="10" type="dt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3" name="Google Shape;23;p11"/>
          <p:cNvSpPr txBox="1"/>
          <p:nvPr>
            <p:ph idx="11" type="ftr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5" name="Google Shape;25;p11"/>
          <p:cNvCxnSpPr/>
          <p:nvPr/>
        </p:nvCxnSpPr>
        <p:spPr>
          <a:xfrm>
            <a:off x="800100" y="723900"/>
            <a:ext cx="10591800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" name="Google Shape;26;p11"/>
          <p:cNvCxnSpPr/>
          <p:nvPr/>
        </p:nvCxnSpPr>
        <p:spPr>
          <a:xfrm>
            <a:off x="800100" y="6142781"/>
            <a:ext cx="10591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stria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descr="Network connection abstract against a white background" id="101" name="Google Shape;101;p1"/>
          <p:cNvPicPr preferRelativeResize="0"/>
          <p:nvPr/>
        </p:nvPicPr>
        <p:blipFill rotWithShape="1">
          <a:blip r:embed="rId3">
            <a:alphaModFix/>
          </a:blip>
          <a:srcRect b="0" l="0" r="0"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"/>
          <p:cNvSpPr/>
          <p:nvPr/>
        </p:nvSpPr>
        <p:spPr>
          <a:xfrm>
            <a:off x="0" y="4284324"/>
            <a:ext cx="12192000" cy="257367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6000">
                <a:srgbClr val="000000">
                  <a:alpha val="16862"/>
                </a:srgbClr>
              </a:gs>
              <a:gs pos="65000">
                <a:srgbClr val="000000">
                  <a:alpha val="28627"/>
                </a:srgbClr>
              </a:gs>
              <a:gs pos="100000">
                <a:srgbClr val="000000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stria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3" name="Google Shape;103;p1"/>
          <p:cNvSpPr txBox="1"/>
          <p:nvPr>
            <p:ph type="ctrTitle"/>
          </p:nvPr>
        </p:nvSpPr>
        <p:spPr>
          <a:xfrm>
            <a:off x="320040" y="5702710"/>
            <a:ext cx="7983068" cy="974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</a:pPr>
            <a:r>
              <a:rPr lang="en-US" sz="3600"/>
              <a:t>IMAGE CLASSIFICATION WITH CNN</a:t>
            </a:r>
            <a:endParaRPr/>
          </a:p>
        </p:txBody>
      </p:sp>
      <p:sp>
        <p:nvSpPr>
          <p:cNvPr id="104" name="Google Shape;104;p1"/>
          <p:cNvSpPr txBox="1"/>
          <p:nvPr>
            <p:ph idx="1" type="subTitle"/>
          </p:nvPr>
        </p:nvSpPr>
        <p:spPr>
          <a:xfrm>
            <a:off x="8074510" y="5702710"/>
            <a:ext cx="3633600" cy="9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/>
              <a:t>Jarian Del Valle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/>
              <a:t>Harid Lopez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/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lang="en-US"/>
              <a:t>INSIGHTS</a:t>
            </a:r>
            <a:endParaRPr/>
          </a:p>
        </p:txBody>
      </p:sp>
      <p:sp>
        <p:nvSpPr>
          <p:cNvPr id="167" name="Google Shape;167;p8"/>
          <p:cNvSpPr txBox="1"/>
          <p:nvPr>
            <p:ph idx="1" type="body"/>
          </p:nvPr>
        </p:nvSpPr>
        <p:spPr>
          <a:xfrm>
            <a:off x="700635" y="2039092"/>
            <a:ext cx="10691400" cy="3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5833"/>
              </a:lnSpc>
              <a:spcBef>
                <a:spcPts val="1200"/>
              </a:spcBef>
              <a:spcAft>
                <a:spcPts val="0"/>
              </a:spcAft>
              <a:buSzPts val="1800"/>
              <a:buFont typeface="Lustria"/>
              <a:buChar char="●"/>
            </a:pPr>
            <a:r>
              <a:rPr lang="en-US" sz="1800"/>
              <a:t>Transfer Learning is Essential: A custom CNN struggled, while VGG16 provided a strong base.</a:t>
            </a:r>
            <a:endParaRPr sz="1800"/>
          </a:p>
          <a:p>
            <a:pPr indent="0" lvl="0" marL="457200" rtl="0" algn="l">
              <a:lnSpc>
                <a:spcPct val="95833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5833"/>
              </a:lnSpc>
              <a:spcBef>
                <a:spcPts val="1200"/>
              </a:spcBef>
              <a:spcAft>
                <a:spcPts val="0"/>
              </a:spcAft>
              <a:buSzPts val="1800"/>
              <a:buFont typeface="Lustria"/>
              <a:buChar char="●"/>
            </a:pPr>
            <a:r>
              <a:rPr lang="en-US" sz="1800"/>
              <a:t>Fine-Tuning is More Effective Than Feature Extraction Alone: Unlocking the last two blocks of VGG16 improved accuracy significantly.</a:t>
            </a:r>
            <a:endParaRPr sz="1800"/>
          </a:p>
          <a:p>
            <a:pPr indent="0" lvl="0" marL="457200" rtl="0" algn="l">
              <a:lnSpc>
                <a:spcPct val="95833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5833"/>
              </a:lnSpc>
              <a:spcBef>
                <a:spcPts val="1200"/>
              </a:spcBef>
              <a:spcAft>
                <a:spcPts val="0"/>
              </a:spcAft>
              <a:buSzPts val="1800"/>
              <a:buFont typeface="Lustria"/>
              <a:buChar char="●"/>
            </a:pPr>
            <a:r>
              <a:rPr lang="en-US" sz="1800"/>
              <a:t>Data Augmentation Helps: Small transformations (rotation, zoom, flips) led to better generalization.</a:t>
            </a:r>
            <a:endParaRPr sz="1800"/>
          </a:p>
          <a:p>
            <a:pPr indent="0" lvl="0" marL="457200" rtl="0" algn="l">
              <a:lnSpc>
                <a:spcPct val="95833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5833"/>
              </a:lnSpc>
              <a:spcBef>
                <a:spcPts val="1200"/>
              </a:spcBef>
              <a:spcAft>
                <a:spcPts val="0"/>
              </a:spcAft>
              <a:buSzPts val="1800"/>
              <a:buFont typeface="Lustria"/>
              <a:buChar char="●"/>
            </a:pPr>
            <a:r>
              <a:rPr lang="en-US" sz="1800"/>
              <a:t>Hyperparameter Tuning is Crucial: Reducing L2 regularization and learning rate prevented over-penalization and improved accuracy.</a:t>
            </a:r>
            <a:endParaRPr sz="1800"/>
          </a:p>
          <a:p>
            <a:pPr indent="-1016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 txBox="1"/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73" name="Google Shape;173;p9"/>
          <p:cNvSpPr txBox="1"/>
          <p:nvPr>
            <p:ph idx="1" type="body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 conclusion, we believe our project successfully demonstrates the application of deep learning techniques using Convolutional Neural Networks (CNN), using the CIFAR-10 dataset as an example.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also learned how much h</a:t>
            </a:r>
            <a:r>
              <a:rPr lang="en-US"/>
              <a:t>yperparameters like learning rate and batch size, as well as proper </a:t>
            </a:r>
            <a:r>
              <a:rPr lang="en-US"/>
              <a:t>scaling of the data were crucial for stable training </a:t>
            </a:r>
            <a:r>
              <a:rPr lang="en-US"/>
              <a:t>significantly impacted performance.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This project also helped us learn and demonstrate how machine learning can be applied to image classification tasks, and could be extended to real-world applications in computer vision, such as image recognition in various fields.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 txBox="1"/>
          <p:nvPr>
            <p:ph type="title"/>
          </p:nvPr>
        </p:nvSpPr>
        <p:spPr>
          <a:xfrm>
            <a:off x="750297" y="2907800"/>
            <a:ext cx="10691400" cy="13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179" name="Google Shape;179;p10"/>
          <p:cNvSpPr txBox="1"/>
          <p:nvPr>
            <p:ph idx="4294967295" type="subTitle"/>
          </p:nvPr>
        </p:nvSpPr>
        <p:spPr>
          <a:xfrm>
            <a:off x="4435210" y="5062635"/>
            <a:ext cx="3633600" cy="9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/>
              <a:t>Jarian Del Valle</a:t>
            </a:r>
            <a:endParaRPr/>
          </a:p>
          <a:p>
            <a:pPr indent="0" lvl="0" marL="0" rt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/>
              <a:t>Harid Lopez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/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lang="en-US"/>
              <a:t>PROJECT OVERVIEW</a:t>
            </a:r>
            <a:endParaRPr/>
          </a:p>
        </p:txBody>
      </p:sp>
      <p:sp>
        <p:nvSpPr>
          <p:cNvPr id="110" name="Google Shape;110;p2"/>
          <p:cNvSpPr txBox="1"/>
          <p:nvPr>
            <p:ph idx="1" type="body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92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900"/>
              <a:buFont typeface="Lustria"/>
              <a:buChar char="•"/>
            </a:pPr>
            <a:r>
              <a:rPr lang="en-US" sz="1900">
                <a:solidFill>
                  <a:srgbClr val="1F2328"/>
                </a:solidFill>
                <a:highlight>
                  <a:srgbClr val="FFFFFF"/>
                </a:highlight>
              </a:rPr>
              <a:t>The goal of the project was to build a Convolutional Neural Network (CNN) model to classify images from a given dataset into predefined categories/classes.</a:t>
            </a:r>
            <a:endParaRPr sz="19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900"/>
              <a:buFont typeface="Lustria"/>
              <a:buChar char="•"/>
            </a:pPr>
            <a:r>
              <a:rPr lang="en-US" sz="1900">
                <a:solidFill>
                  <a:srgbClr val="1F2328"/>
                </a:solidFill>
                <a:highlight>
                  <a:srgbClr val="FFFFFF"/>
                </a:highlight>
              </a:rPr>
              <a:t>The dataset chosen for this project is the CIFAR-10 dataset, which contains 60,000 32x32 color images in 10 classes, with 6,000 images per class. </a:t>
            </a:r>
            <a:endParaRPr sz="19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900"/>
              <a:buFont typeface="Lustria"/>
              <a:buChar char="•"/>
            </a:pPr>
            <a:r>
              <a:rPr lang="en-US" sz="1900">
                <a:solidFill>
                  <a:srgbClr val="1F2328"/>
                </a:solidFill>
                <a:highlight>
                  <a:srgbClr val="FFFFFF"/>
                </a:highlight>
              </a:rPr>
              <a:t>Key learning objectives for this project are: data preprocessing, model architecture design, model training methods, model evaluation metrics, </a:t>
            </a:r>
            <a:r>
              <a:rPr lang="en-US" sz="1900">
                <a:solidFill>
                  <a:srgbClr val="1F2328"/>
                </a:solidFill>
                <a:highlight>
                  <a:srgbClr val="FFFFFF"/>
                </a:highlight>
              </a:rPr>
              <a:t>transfer</a:t>
            </a:r>
            <a:r>
              <a:rPr lang="en-US" sz="1900">
                <a:solidFill>
                  <a:srgbClr val="1F2328"/>
                </a:solidFill>
                <a:highlight>
                  <a:srgbClr val="FFFFFF"/>
                </a:highlight>
              </a:rPr>
              <a:t> learning and model deployment </a:t>
            </a:r>
            <a:endParaRPr sz="19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lang="en-US"/>
              <a:t>IMPLEMENTATION DETAILS</a:t>
            </a:r>
            <a:endParaRPr/>
          </a:p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704088" y="2221992"/>
            <a:ext cx="5212200" cy="3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800"/>
              <a:t>1. Data Preprocessing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/>
              <a:t>Techniques Applied</a:t>
            </a:r>
            <a:r>
              <a:rPr lang="en-US" sz="1600"/>
              <a:t>: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US" sz="1600"/>
              <a:t>Normalization</a:t>
            </a:r>
            <a:r>
              <a:rPr lang="en-US" sz="1600"/>
              <a:t>: Rescale pixel values to the [0, 1] range.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US" sz="1600"/>
              <a:t>Resizing</a:t>
            </a:r>
            <a:r>
              <a:rPr lang="en-US" sz="1600"/>
              <a:t>: Ensure all </a:t>
            </a:r>
            <a:r>
              <a:rPr lang="en-US" sz="1600"/>
              <a:t>images </a:t>
            </a:r>
            <a:r>
              <a:rPr lang="en-US" sz="1600"/>
              <a:t>are resized to the required input dimensions for the CNN (e.g., 32x32).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US" sz="1600"/>
              <a:t>Augmentation</a:t>
            </a:r>
            <a:r>
              <a:rPr lang="en-US" sz="1600"/>
              <a:t>: Apply random transformations like rotation, flipping, and cropping to increase dataset diversity.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/>
              <a:t>Visualization</a:t>
            </a:r>
            <a:r>
              <a:rPr lang="en-US" sz="1600"/>
              <a:t>: Display sample images with corresponding labels for data validation.</a:t>
            </a:r>
            <a:endParaRPr sz="1600"/>
          </a:p>
          <a:p>
            <a:pPr indent="-101600" lvl="0" marL="2286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500"/>
          </a:p>
        </p:txBody>
      </p:sp>
      <p:sp>
        <p:nvSpPr>
          <p:cNvPr id="117" name="Google Shape;117;p3"/>
          <p:cNvSpPr txBox="1"/>
          <p:nvPr>
            <p:ph idx="2" type="body"/>
          </p:nvPr>
        </p:nvSpPr>
        <p:spPr>
          <a:xfrm>
            <a:off x="6181344" y="2221992"/>
            <a:ext cx="5212200" cy="3739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/>
              <a:t>2. CNN Architecture</a:t>
            </a:r>
            <a:endParaRPr b="1" sz="18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/>
              <a:t>Layer Composition</a:t>
            </a:r>
            <a:r>
              <a:rPr lang="en-US" sz="1600"/>
              <a:t>: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US" sz="1600"/>
              <a:t>Convolutional Layers</a:t>
            </a:r>
            <a:r>
              <a:rPr lang="en-US" sz="1600"/>
              <a:t>: Apply filters to extract features.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US" sz="1600"/>
              <a:t>Pooling Layers</a:t>
            </a:r>
            <a:r>
              <a:rPr lang="en-US" sz="1600"/>
              <a:t>: Max-pooling to reduce spatial dimensions and control overfitting.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US" sz="1600"/>
              <a:t>Fully Connected Layers</a:t>
            </a:r>
            <a:r>
              <a:rPr lang="en-US" sz="1600"/>
              <a:t>: Dense layers to classify features into predefined categories.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/>
              <a:t>Activation Functions</a:t>
            </a:r>
            <a:r>
              <a:rPr lang="en-US" sz="1600"/>
              <a:t>: Use ReLU for hidden layers and softmax for the output layer to predict probabilities.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d8248ca282_0_6"/>
          <p:cNvSpPr txBox="1"/>
          <p:nvPr>
            <p:ph type="title"/>
          </p:nvPr>
        </p:nvSpPr>
        <p:spPr>
          <a:xfrm>
            <a:off x="700635" y="914400"/>
            <a:ext cx="10691400" cy="13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lang="en-US"/>
              <a:t>IMPLEMENTATION DETAILS</a:t>
            </a:r>
            <a:endParaRPr/>
          </a:p>
        </p:txBody>
      </p:sp>
      <p:sp>
        <p:nvSpPr>
          <p:cNvPr id="123" name="Google Shape;123;g2d8248ca282_0_6"/>
          <p:cNvSpPr txBox="1"/>
          <p:nvPr>
            <p:ph idx="1" type="body"/>
          </p:nvPr>
        </p:nvSpPr>
        <p:spPr>
          <a:xfrm>
            <a:off x="700613" y="2112267"/>
            <a:ext cx="5212200" cy="3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/>
              <a:t>3. Model Training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/>
              <a:t>Optimization</a:t>
            </a:r>
            <a:r>
              <a:rPr lang="en-US" sz="1600"/>
              <a:t>: Use Adam or SGD optimizer to minimize the loss function.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/>
              <a:t>Regularization</a:t>
            </a:r>
            <a:r>
              <a:rPr lang="en-US" sz="1600"/>
              <a:t>: Apply dropout and early stopping to mitigate overfitting.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/>
              <a:t>Hyperparameters</a:t>
            </a:r>
            <a:r>
              <a:rPr lang="en-US" sz="1600"/>
              <a:t>: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Learning Rate: </a:t>
            </a:r>
            <a:r>
              <a:rPr lang="en-US" sz="1500">
                <a:solidFill>
                  <a:srgbClr val="1F1F1F"/>
                </a:solidFill>
                <a:highlight>
                  <a:srgbClr val="FFFFFF"/>
                </a:highlight>
              </a:rPr>
              <a:t>0.00001 </a:t>
            </a:r>
            <a:endParaRPr sz="15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500"/>
              <a:buFont typeface="Lustria"/>
              <a:buChar char="○"/>
            </a:pPr>
            <a:r>
              <a:rPr lang="en-US" sz="1500">
                <a:solidFill>
                  <a:srgbClr val="1F1F1F"/>
                </a:solidFill>
                <a:highlight>
                  <a:srgbClr val="FFFFFF"/>
                </a:highlight>
              </a:rPr>
              <a:t>Bath Size: 64</a:t>
            </a:r>
            <a:endParaRPr sz="15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500"/>
              <a:buFont typeface="Lustria"/>
              <a:buChar char="○"/>
            </a:pPr>
            <a:r>
              <a:rPr lang="en-US" sz="1500">
                <a:solidFill>
                  <a:srgbClr val="1F1F1F"/>
                </a:solidFill>
                <a:highlight>
                  <a:srgbClr val="FFFFFF"/>
                </a:highlight>
              </a:rPr>
              <a:t>Regularization: L2 </a:t>
            </a:r>
            <a:r>
              <a:rPr lang="en-US" sz="1400">
                <a:solidFill>
                  <a:srgbClr val="1F1F1F"/>
                </a:solidFill>
                <a:highlight>
                  <a:srgbClr val="FFFFFF"/>
                </a:highlight>
              </a:rPr>
              <a:t>regularization (with a factor of 0.0005) and dropout rate of 0.4</a:t>
            </a:r>
            <a:endParaRPr b="1" sz="14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ustria"/>
              <a:buChar char="○"/>
            </a:pPr>
            <a:r>
              <a:rPr lang="en-US" sz="1600"/>
              <a:t>Epochs: Train for for up to 75 epochs, used with early stopping to prevent overfitting.</a:t>
            </a:r>
            <a:endParaRPr sz="1600"/>
          </a:p>
          <a:p>
            <a:pPr indent="-101600" lvl="0" marL="2286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1600"/>
          </a:p>
        </p:txBody>
      </p:sp>
      <p:sp>
        <p:nvSpPr>
          <p:cNvPr id="124" name="Google Shape;124;g2d8248ca282_0_6"/>
          <p:cNvSpPr txBox="1"/>
          <p:nvPr>
            <p:ph idx="2" type="body"/>
          </p:nvPr>
        </p:nvSpPr>
        <p:spPr>
          <a:xfrm>
            <a:off x="6179819" y="2112267"/>
            <a:ext cx="5212200" cy="3739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/>
              <a:t>4. Model Evaluation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/>
              <a:t>Metrics</a:t>
            </a:r>
            <a:r>
              <a:rPr lang="en-US" sz="1600"/>
              <a:t>: Compute and report: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US" sz="1600"/>
              <a:t>Accuracy</a:t>
            </a:r>
            <a:r>
              <a:rPr lang="en-US" sz="1600"/>
              <a:t>: Proportion of correct predictions.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US" sz="1600"/>
              <a:t>Precision, Recall, F1-score</a:t>
            </a:r>
            <a:r>
              <a:rPr lang="en-US" sz="1600"/>
              <a:t>: Assess model's performance per class.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US" sz="1600"/>
              <a:t>Confusion Matrix</a:t>
            </a:r>
            <a:r>
              <a:rPr lang="en-US" sz="1600"/>
              <a:t>: Visualize true vs predicted labels for class-specific performance.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837e9eecc_0_0"/>
          <p:cNvSpPr txBox="1"/>
          <p:nvPr>
            <p:ph type="title"/>
          </p:nvPr>
        </p:nvSpPr>
        <p:spPr>
          <a:xfrm>
            <a:off x="700635" y="914400"/>
            <a:ext cx="10691400" cy="130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Evaluation- Test Accuracy</a:t>
            </a:r>
            <a:endParaRPr/>
          </a:p>
        </p:txBody>
      </p:sp>
      <p:pic>
        <p:nvPicPr>
          <p:cNvPr id="130" name="Google Shape;130;g32837e9eec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5950" y="4585575"/>
            <a:ext cx="6514100" cy="142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32837e9eec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7713" y="2577150"/>
            <a:ext cx="5888724" cy="154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32837e9eecc_0_0"/>
          <p:cNvSpPr txBox="1"/>
          <p:nvPr/>
        </p:nvSpPr>
        <p:spPr>
          <a:xfrm>
            <a:off x="993675" y="2078700"/>
            <a:ext cx="6016800" cy="1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Baseline CNN Model Test Accuracy</a:t>
            </a:r>
            <a:endParaRPr sz="20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3" name="Google Shape;133;g32837e9eecc_0_0"/>
          <p:cNvSpPr txBox="1"/>
          <p:nvPr/>
        </p:nvSpPr>
        <p:spPr>
          <a:xfrm>
            <a:off x="5521525" y="4120800"/>
            <a:ext cx="6016800" cy="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Fine Tuned VGG16 Model Test Accuracy</a:t>
            </a:r>
            <a:endParaRPr sz="20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837e9eecc_0_7"/>
          <p:cNvSpPr txBox="1"/>
          <p:nvPr>
            <p:ph type="title"/>
          </p:nvPr>
        </p:nvSpPr>
        <p:spPr>
          <a:xfrm>
            <a:off x="704087" y="929147"/>
            <a:ext cx="10689300" cy="79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Evaluation</a:t>
            </a:r>
            <a:endParaRPr/>
          </a:p>
        </p:txBody>
      </p:sp>
      <p:pic>
        <p:nvPicPr>
          <p:cNvPr id="139" name="Google Shape;139;g32837e9eecc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650" y="2627375"/>
            <a:ext cx="4756250" cy="286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32837e9eecc_0_7"/>
          <p:cNvSpPr txBox="1"/>
          <p:nvPr>
            <p:ph idx="1" type="body"/>
          </p:nvPr>
        </p:nvSpPr>
        <p:spPr>
          <a:xfrm>
            <a:off x="704088" y="1756538"/>
            <a:ext cx="5212200" cy="65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Confusion Matrix: Baseline CNN Model</a:t>
            </a:r>
            <a:endParaRPr/>
          </a:p>
        </p:txBody>
      </p:sp>
      <p:sp>
        <p:nvSpPr>
          <p:cNvPr id="141" name="Google Shape;141;g32837e9eecc_0_7"/>
          <p:cNvSpPr txBox="1"/>
          <p:nvPr>
            <p:ph idx="3" type="body"/>
          </p:nvPr>
        </p:nvSpPr>
        <p:spPr>
          <a:xfrm>
            <a:off x="6181344" y="1756538"/>
            <a:ext cx="5212200" cy="65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Confusion Matrix: Fine Tuned VGG16 Model</a:t>
            </a:r>
            <a:endParaRPr/>
          </a:p>
        </p:txBody>
      </p:sp>
      <p:pic>
        <p:nvPicPr>
          <p:cNvPr id="142" name="Google Shape;142;g32837e9eecc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1950" y="2544737"/>
            <a:ext cx="4756250" cy="3034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 txBox="1"/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lang="en-US"/>
              <a:t>CHALLENGES AND SOLUTIONS</a:t>
            </a:r>
            <a:endParaRPr/>
          </a:p>
        </p:txBody>
      </p:sp>
      <p:sp>
        <p:nvSpPr>
          <p:cNvPr id="148" name="Google Shape;148;p4"/>
          <p:cNvSpPr txBox="1"/>
          <p:nvPr>
            <p:ph idx="1" type="body"/>
          </p:nvPr>
        </p:nvSpPr>
        <p:spPr>
          <a:xfrm>
            <a:off x="704088" y="2221992"/>
            <a:ext cx="5212080" cy="3739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/>
              <a:t>Challenges </a:t>
            </a:r>
            <a:endParaRPr b="1"/>
          </a:p>
          <a:p>
            <a:pPr indent="-101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238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1700"/>
              <a:t>Initial baseline CNN underperformed, </a:t>
            </a:r>
            <a:r>
              <a:rPr lang="en-US" sz="1700"/>
              <a:t>indicating</a:t>
            </a:r>
            <a:r>
              <a:rPr lang="en-US" sz="1700"/>
              <a:t> the need for a more refined model</a:t>
            </a:r>
            <a:endParaRPr sz="1700"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238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1700"/>
              <a:t>Initial VGG16 feature extraction model still needed to improve performance, indicating that fine tuning need to be done</a:t>
            </a:r>
            <a:endParaRPr sz="1700"/>
          </a:p>
          <a:p>
            <a:pPr indent="-101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49" name="Google Shape;149;p4"/>
          <p:cNvSpPr txBox="1"/>
          <p:nvPr>
            <p:ph idx="2" type="body"/>
          </p:nvPr>
        </p:nvSpPr>
        <p:spPr>
          <a:xfrm>
            <a:off x="6181344" y="2221992"/>
            <a:ext cx="5212080" cy="3739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/>
              <a:t>Solutions</a:t>
            </a:r>
            <a:endParaRPr b="1"/>
          </a:p>
          <a:p>
            <a:pPr indent="-101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600"/>
              <a:t>Ensure images were normalized to help </a:t>
            </a:r>
            <a:r>
              <a:rPr lang="en-US" sz="1600"/>
              <a:t>improve</a:t>
            </a:r>
            <a:r>
              <a:rPr lang="en-US" sz="1600"/>
              <a:t> model performance</a:t>
            </a:r>
            <a:endParaRPr sz="1600"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600"/>
              <a:t>Used the pre-trained VGG16 model for transfer learning to improve model accuracy</a:t>
            </a:r>
            <a:endParaRPr sz="1600"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Fine tune VGG16 model to improve model accuracy to over 80%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"/>
          <p:cNvSpPr txBox="1"/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lang="en-US"/>
              <a:t>TOOLS AND TECHNOLOGIES</a:t>
            </a:r>
            <a:endParaRPr/>
          </a:p>
        </p:txBody>
      </p:sp>
      <p:sp>
        <p:nvSpPr>
          <p:cNvPr id="155" name="Google Shape;155;p5"/>
          <p:cNvSpPr txBox="1"/>
          <p:nvPr>
            <p:ph idx="1" type="body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365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b="1" lang="en-US" sz="1700"/>
              <a:t>TensorFlow/Keras</a:t>
            </a:r>
            <a:r>
              <a:rPr lang="en-US" sz="1700"/>
              <a:t>: For building and training CNN models, utilizing built-in functions for layers, optimizers, and loss functions.</a:t>
            </a:r>
            <a:endParaRPr sz="1700"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b="1" lang="en-US" sz="1700"/>
              <a:t>NumPy</a:t>
            </a:r>
            <a:r>
              <a:rPr lang="en-US" sz="1700"/>
              <a:t>: Efficient handling of numerical data, especially for matrix operations during preprocessing and training.</a:t>
            </a:r>
            <a:endParaRPr sz="1700"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b="1" lang="en-US" sz="1700"/>
              <a:t>Matplotlib</a:t>
            </a:r>
            <a:r>
              <a:rPr lang="en-US" sz="1700"/>
              <a:t>: Used to create visualizations of model performance, such as loss curves, accuracy, and confusion matrices.</a:t>
            </a:r>
            <a:endParaRPr sz="1700"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b="1" lang="en-US" sz="1700"/>
              <a:t>Seaborn</a:t>
            </a:r>
            <a:r>
              <a:rPr lang="en-US" sz="1700"/>
              <a:t>: used in collaboration with pyplot for visualizations</a:t>
            </a:r>
            <a:endParaRPr sz="1700"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b="1" lang="en-US" sz="1700"/>
              <a:t>Sci-kit learn</a:t>
            </a:r>
            <a:r>
              <a:rPr lang="en-US" sz="1700"/>
              <a:t>: used to measure metrics  such as confusion matrix</a:t>
            </a:r>
            <a:endParaRPr sz="1700"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/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lang="en-US"/>
              <a:t>MAJOR OBSTACLE</a:t>
            </a:r>
            <a:endParaRPr/>
          </a:p>
        </p:txBody>
      </p:sp>
      <p:sp>
        <p:nvSpPr>
          <p:cNvPr id="161" name="Google Shape;161;p7"/>
          <p:cNvSpPr txBox="1"/>
          <p:nvPr>
            <p:ph idx="1" type="body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</a:t>
            </a:r>
            <a:r>
              <a:rPr lang="en-US"/>
              <a:t>major obstacle encountered in the project was picking and experimenting with</a:t>
            </a:r>
            <a:endParaRPr/>
          </a:p>
          <a:p>
            <a:pPr indent="-101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hyperparameters for the transfer learning model, as this process was time consuming </a:t>
            </a:r>
            <a:endParaRPr/>
          </a:p>
          <a:p>
            <a:pPr indent="0" lvl="0" marL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significant amount of time was needed in order to test the model multiple times every time there was an adjustment in a hyperparameter</a:t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Trying to get the model’s accuracy to be more than 80% on average was also a major obstacle, since it required precise fine tuning in order to get it above that threshold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hronicl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hronicl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2025-01-22T15:53:43Z</dcterms:created>
  <dc:creator>Jarian Del Valle</dc:creator>
</cp:coreProperties>
</file>