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ECEC5CA0-F7D4-48F4-919C-EF8E5E6A1B1D}">
          <p14:sldIdLst>
            <p14:sldId id="257"/>
          </p14:sldIdLst>
        </p14:section>
        <p14:section name="Описание" id="{1C8C778F-1E29-49D6-BAAB-E471625F914F}">
          <p14:sldIdLst>
            <p14:sldId id="258"/>
            <p14:sldId id="259"/>
          </p14:sldIdLst>
        </p14:section>
        <p14:section name="Поиск элемента" id="{0BD21397-3764-465D-A8FD-CE1F1837C813}">
          <p14:sldIdLst>
            <p14:sldId id="260"/>
            <p14:sldId id="262"/>
          </p14:sldIdLst>
        </p14:section>
        <p14:section name="Добавление элемента" id="{560139DB-3D2D-4F14-BA21-524FDD7BF4F4}">
          <p14:sldIdLst>
            <p14:sldId id="261"/>
            <p14:sldId id="263"/>
          </p14:sldIdLst>
        </p14:section>
        <p14:section name="Удаление элемента" id="{ADA77EE4-134C-4B6B-A79E-C26E7352422E}">
          <p14:sldIdLst>
            <p14:sldId id="264"/>
            <p14:sldId id="265"/>
          </p14:sldIdLst>
        </p14:section>
        <p14:section name="Завершение" id="{C9D8376F-E34A-4EE5-A147-D2FAD138F2FB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5" d="100"/>
          <a:sy n="45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Trie</a:t>
            </a:r>
            <a:r>
              <a:rPr lang="en-US" b="1" dirty="0"/>
              <a:t> Dictionary</a:t>
            </a:r>
            <a:br>
              <a:rPr lang="en-US" b="1" dirty="0"/>
            </a:b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Свой собственный сборник слов на английском языке.</a:t>
            </a:r>
            <a:endParaRPr lang="en-US" dirty="0"/>
          </a:p>
          <a:p>
            <a:r>
              <a:rPr lang="ru-RU" dirty="0"/>
              <a:t>Каждая статья в сборнике имеет вид:</a:t>
            </a:r>
            <a:r>
              <a:rPr lang="en-US" dirty="0"/>
              <a:t> </a:t>
            </a:r>
            <a:r>
              <a:rPr lang="ru-RU" dirty="0"/>
              <a:t>[слово на англ. языке] – [перевод этого слова] (может состоять из нескольких слов и даже словосочетаний)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5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5" y="415637"/>
            <a:ext cx="8825657" cy="737395"/>
          </a:xfrm>
        </p:spPr>
        <p:txBody>
          <a:bodyPr/>
          <a:lstStyle/>
          <a:p>
            <a:pPr algn="ctr"/>
            <a:r>
              <a:rPr lang="ru-RU" dirty="0"/>
              <a:t>Результат работы алгоритма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35" y="1593605"/>
            <a:ext cx="9814898" cy="435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5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2040" y="224444"/>
            <a:ext cx="9952615" cy="6389715"/>
          </a:xfrm>
        </p:spPr>
        <p:txBody>
          <a:bodyPr>
            <a:normAutofit/>
          </a:bodyPr>
          <a:lstStyle/>
          <a:p>
            <a:r>
              <a:rPr lang="ru-RU" b="1" dirty="0"/>
              <a:t>Префиксное дерево</a:t>
            </a:r>
            <a:r>
              <a:rPr lang="ru-RU" dirty="0"/>
              <a:t> (</a:t>
            </a:r>
            <a:r>
              <a:rPr lang="en-US" dirty="0" err="1"/>
              <a:t>Trie</a:t>
            </a:r>
            <a:r>
              <a:rPr lang="ru-RU" dirty="0"/>
              <a:t>, </a:t>
            </a:r>
            <a:r>
              <a:rPr lang="en-US" dirty="0"/>
              <a:t>prefix tree</a:t>
            </a:r>
            <a:r>
              <a:rPr lang="ru-RU" dirty="0"/>
              <a:t>, </a:t>
            </a:r>
            <a:r>
              <a:rPr lang="en-US" dirty="0"/>
              <a:t>digital tree</a:t>
            </a:r>
            <a:r>
              <a:rPr lang="ru-RU" dirty="0"/>
              <a:t>, </a:t>
            </a:r>
            <a:r>
              <a:rPr lang="en-US" dirty="0"/>
              <a:t>radix tree</a:t>
            </a:r>
            <a:r>
              <a:rPr lang="ru-RU" dirty="0"/>
              <a:t>) – это структура данных для реализации словаря (ассоциативного массива), ключами в котором являются строки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ru-RU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ru-RU" b="1" dirty="0"/>
              <a:t>Префиксное дерево</a:t>
            </a:r>
            <a:r>
              <a:rPr lang="ru-RU" dirty="0"/>
              <a:t> содержит n ключей (строк) и ассоциированные с ними значения (</a:t>
            </a:r>
            <a:r>
              <a:rPr lang="ru-RU" dirty="0" err="1"/>
              <a:t>values</a:t>
            </a:r>
            <a:r>
              <a:rPr lang="ru-RU" dirty="0"/>
              <a:t>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b="1" dirty="0"/>
              <a:t>Ключ (</a:t>
            </a:r>
            <a:r>
              <a:rPr lang="ru-RU" b="1" dirty="0" err="1"/>
              <a:t>key</a:t>
            </a:r>
            <a:r>
              <a:rPr lang="ru-RU" b="1" dirty="0"/>
              <a:t>) – </a:t>
            </a:r>
            <a:r>
              <a:rPr lang="ru-RU" dirty="0"/>
              <a:t>это набор символов (</a:t>
            </a:r>
            <a:r>
              <a:rPr lang="en-US" dirty="0" err="1"/>
              <a:t>i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en-US" dirty="0" err="1"/>
              <a:t>i</a:t>
            </a:r>
            <a:r>
              <a:rPr lang="ru-RU" baseline="-25000" dirty="0"/>
              <a:t>2</a:t>
            </a:r>
            <a:r>
              <a:rPr lang="ru-RU" dirty="0"/>
              <a:t>, …, </a:t>
            </a:r>
            <a:r>
              <a:rPr lang="en-US" dirty="0" err="1"/>
              <a:t>i</a:t>
            </a:r>
            <a:r>
              <a:rPr lang="ru-RU" baseline="-25000" dirty="0"/>
              <a:t>m</a:t>
            </a:r>
            <a:r>
              <a:rPr lang="ru-RU" dirty="0"/>
              <a:t>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dirty="0"/>
              <a:t>Каждый узел содержит от 1 до </a:t>
            </a:r>
            <a:r>
              <a:rPr lang="en-US" dirty="0"/>
              <a:t>n</a:t>
            </a:r>
            <a:r>
              <a:rPr lang="ru-RU" dirty="0"/>
              <a:t> дочерних узлов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dirty="0"/>
              <a:t>Ключ хранится в узле дерева.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dirty="0"/>
              <a:t>Значения (</a:t>
            </a:r>
            <a:r>
              <a:rPr lang="ru-RU" dirty="0" err="1"/>
              <a:t>values</a:t>
            </a:r>
            <a:r>
              <a:rPr lang="ru-RU" dirty="0"/>
              <a:t>) хранятся в узлах, ключ которых равен последней </a:t>
            </a:r>
            <a:r>
              <a:rPr lang="en-US" dirty="0" err="1"/>
              <a:t>i</a:t>
            </a:r>
            <a:r>
              <a:rPr lang="en-US" baseline="-25000" dirty="0" err="1"/>
              <a:t>m</a:t>
            </a:r>
            <a:r>
              <a:rPr lang="ru-RU" dirty="0"/>
              <a:t> букве в слове-ключе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dirty="0"/>
              <a:t>Высота</a:t>
            </a:r>
            <a:r>
              <a:rPr lang="en-US" dirty="0"/>
              <a:t> h = max( key 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), </a:t>
            </a:r>
            <a:r>
              <a:rPr lang="en-US" dirty="0" err="1"/>
              <a:t>i</a:t>
            </a:r>
            <a:r>
              <a:rPr lang="en-US" dirty="0"/>
              <a:t>= 1, 2, …, 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316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296785"/>
            <a:ext cx="7515319" cy="4746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962419"/>
              </p:ext>
            </p:extLst>
          </p:nvPr>
        </p:nvGraphicFramePr>
        <p:xfrm>
          <a:off x="8511694" y="1790692"/>
          <a:ext cx="3078280" cy="18793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9140">
                  <a:extLst>
                    <a:ext uri="{9D8B030D-6E8A-4147-A177-3AD203B41FA5}">
                      <a16:colId xmlns:a16="http://schemas.microsoft.com/office/drawing/2014/main" val="3314792410"/>
                    </a:ext>
                  </a:extLst>
                </a:gridCol>
                <a:gridCol w="1539140">
                  <a:extLst>
                    <a:ext uri="{9D8B030D-6E8A-4147-A177-3AD203B41FA5}">
                      <a16:colId xmlns:a16="http://schemas.microsoft.com/office/drawing/2014/main" val="3749744982"/>
                    </a:ext>
                  </a:extLst>
                </a:gridCol>
              </a:tblGrid>
              <a:tr h="4698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Ключ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Значение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2285539"/>
                  </a:ext>
                </a:extLst>
              </a:tr>
              <a:tr h="4698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App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Приложение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6738498"/>
                  </a:ext>
                </a:extLst>
              </a:tr>
              <a:tr h="4698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Play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Игра</a:t>
                      </a:r>
                      <a:r>
                        <a:rPr lang="en-US" sz="1400" dirty="0">
                          <a:effectLst/>
                        </a:rPr>
                        <a:t>; </a:t>
                      </a:r>
                      <a:r>
                        <a:rPr lang="ru-RU" sz="1400" dirty="0">
                          <a:effectLst/>
                        </a:rPr>
                        <a:t>Играть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5280664"/>
                  </a:ext>
                </a:extLst>
              </a:tr>
              <a:tr h="4698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Plug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Подключи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9763235"/>
                  </a:ext>
                </a:extLst>
              </a:tr>
            </a:tbl>
          </a:graphicData>
        </a:graphic>
      </p:graphicFrame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4067"/>
          </a:xfrm>
        </p:spPr>
        <p:txBody>
          <a:bodyPr/>
          <a:lstStyle/>
          <a:p>
            <a:r>
              <a:rPr lang="ru-RU" b="1" dirty="0"/>
              <a:t>Структура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003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5159" y="452718"/>
            <a:ext cx="9404723" cy="752627"/>
          </a:xfrm>
        </p:spPr>
        <p:txBody>
          <a:bodyPr/>
          <a:lstStyle/>
          <a:p>
            <a:pPr algn="ctr"/>
            <a:r>
              <a:rPr lang="ru-RU" b="1" dirty="0"/>
              <a:t>Поиск элемента</a:t>
            </a:r>
            <a:endParaRPr lang="ru-RU" dirty="0"/>
          </a:p>
        </p:txBody>
      </p:sp>
      <p:pic>
        <p:nvPicPr>
          <p:cNvPr id="2050" name="Picture 2" descr="07-12-2018 21-40-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986" y="1305097"/>
            <a:ext cx="8157068" cy="522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288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1853575"/>
            <a:ext cx="9404723" cy="1400530"/>
          </a:xfrm>
        </p:spPr>
        <p:txBody>
          <a:bodyPr/>
          <a:lstStyle/>
          <a:p>
            <a:r>
              <a:rPr lang="ru-RU" sz="2000" dirty="0"/>
              <a:t>Чем больше длина ключа, значение которого нужно найти,</a:t>
            </a:r>
            <a:r>
              <a:rPr lang="en-US" sz="2000" dirty="0"/>
              <a:t> </a:t>
            </a:r>
            <a:r>
              <a:rPr lang="ru-RU" sz="2000" dirty="0"/>
              <a:t>тем больше времени уходит на поиск =&gt; Временная сложность этого алгоритма равна О(|</a:t>
            </a:r>
            <a:r>
              <a:rPr lang="en-US" sz="2000" dirty="0"/>
              <a:t>m</a:t>
            </a:r>
            <a:r>
              <a:rPr lang="ru-RU" sz="2000" dirty="0"/>
              <a:t>|).</a:t>
            </a:r>
            <a:br>
              <a:rPr lang="ru-RU" sz="2000" dirty="0"/>
            </a:br>
            <a:r>
              <a:rPr lang="en-US" sz="2000" dirty="0"/>
              <a:t>m – </a:t>
            </a:r>
            <a:r>
              <a:rPr lang="ru-RU" sz="2000" dirty="0"/>
              <a:t>длинна ключа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602103"/>
              </p:ext>
            </p:extLst>
          </p:nvPr>
        </p:nvGraphicFramePr>
        <p:xfrm>
          <a:off x="646111" y="3254105"/>
          <a:ext cx="9404724" cy="31374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27620">
                  <a:extLst>
                    <a:ext uri="{9D8B030D-6E8A-4147-A177-3AD203B41FA5}">
                      <a16:colId xmlns:a16="http://schemas.microsoft.com/office/drawing/2014/main" val="3421326176"/>
                    </a:ext>
                  </a:extLst>
                </a:gridCol>
                <a:gridCol w="1556592">
                  <a:extLst>
                    <a:ext uri="{9D8B030D-6E8A-4147-A177-3AD203B41FA5}">
                      <a16:colId xmlns:a16="http://schemas.microsoft.com/office/drawing/2014/main" val="2588714312"/>
                    </a:ext>
                  </a:extLst>
                </a:gridCol>
                <a:gridCol w="2452820">
                  <a:extLst>
                    <a:ext uri="{9D8B030D-6E8A-4147-A177-3AD203B41FA5}">
                      <a16:colId xmlns:a16="http://schemas.microsoft.com/office/drawing/2014/main" val="310946170"/>
                    </a:ext>
                  </a:extLst>
                </a:gridCol>
                <a:gridCol w="2167692">
                  <a:extLst>
                    <a:ext uri="{9D8B030D-6E8A-4147-A177-3AD203B41FA5}">
                      <a16:colId xmlns:a16="http://schemas.microsoft.com/office/drawing/2014/main" val="564364229"/>
                    </a:ext>
                  </a:extLst>
                </a:gridCol>
              </a:tblGrid>
              <a:tr h="3453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Случай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207" marR="5520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u="sng">
                          <a:effectLst/>
                        </a:rPr>
                        <a:t>Худший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207" marR="5520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u="sng">
                          <a:effectLst/>
                        </a:rPr>
                        <a:t>Средний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207" marR="5520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u="sng">
                          <a:effectLst/>
                        </a:rPr>
                        <a:t>Лучший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207" marR="55207" marT="0" marB="0"/>
                </a:tc>
                <a:extLst>
                  <a:ext uri="{0D108BD9-81ED-4DB2-BD59-A6C34878D82A}">
                    <a16:rowId xmlns:a16="http://schemas.microsoft.com/office/drawing/2014/main" val="994650097"/>
                  </a:ext>
                </a:extLst>
              </a:tr>
              <a:tr h="1196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Входные данные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Переменные:</a:t>
                      </a:r>
                      <a:endParaRPr lang="ru-RU" sz="1000" b="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 </a:t>
                      </a:r>
                      <a:r>
                        <a:rPr lang="en-US" sz="1400" b="0" dirty="0">
                          <a:effectLst/>
                        </a:rPr>
                        <a:t>m</a:t>
                      </a:r>
                      <a:r>
                        <a:rPr lang="ru-RU" sz="1400" b="0" dirty="0">
                          <a:effectLst/>
                        </a:rPr>
                        <a:t> – самое длинное слово</a:t>
                      </a:r>
                      <a:endParaRPr lang="ru-RU" sz="1000" b="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 </a:t>
                      </a:r>
                      <a:r>
                        <a:rPr lang="en-US" sz="1400" b="0" dirty="0">
                          <a:effectLst/>
                        </a:rPr>
                        <a:t>k</a:t>
                      </a:r>
                      <a:r>
                        <a:rPr lang="ru-RU" sz="1400" b="0" dirty="0">
                          <a:effectLst/>
                        </a:rPr>
                        <a:t> – самое короткое слово</a:t>
                      </a:r>
                      <a:endParaRPr lang="ru-RU" sz="1000" b="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 </a:t>
                      </a:r>
                      <a:r>
                        <a:rPr lang="en-US" sz="1400" b="0" dirty="0">
                          <a:effectLst/>
                        </a:rPr>
                        <a:t>d</a:t>
                      </a:r>
                      <a:r>
                        <a:rPr lang="ru-RU" sz="1400" b="0" dirty="0">
                          <a:effectLst/>
                        </a:rPr>
                        <a:t> – длинна слова 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207" marR="5520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207" marR="5520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k&lt;d&lt;m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207" marR="5520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k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207" marR="55207" marT="0" marB="0"/>
                </a:tc>
                <a:extLst>
                  <a:ext uri="{0D108BD9-81ED-4DB2-BD59-A6C34878D82A}">
                    <a16:rowId xmlns:a16="http://schemas.microsoft.com/office/drawing/2014/main" val="174819240"/>
                  </a:ext>
                </a:extLst>
              </a:tr>
              <a:tr h="15955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Вероятность появления.</a:t>
                      </a:r>
                      <a:endParaRPr lang="ru-RU" sz="1000" b="1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Переменные:</a:t>
                      </a:r>
                      <a:endParaRPr lang="ru-RU" sz="1000" b="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 – количество слов в словаре.</a:t>
                      </a:r>
                      <a:endParaRPr lang="ru-RU" sz="1000" b="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 </a:t>
                      </a:r>
                      <a:r>
                        <a:rPr lang="en-US" sz="1400" b="0" dirty="0">
                          <a:effectLst/>
                        </a:rPr>
                        <a:t>M</a:t>
                      </a:r>
                      <a:r>
                        <a:rPr lang="ru-RU" sz="1400" b="0" dirty="0">
                          <a:effectLst/>
                        </a:rPr>
                        <a:t> – количество самых длинных слов в словаре.</a:t>
                      </a:r>
                      <a:endParaRPr lang="ru-RU" sz="1000" b="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 </a:t>
                      </a:r>
                      <a:r>
                        <a:rPr lang="en-US" sz="1400" b="0" dirty="0">
                          <a:effectLst/>
                        </a:rPr>
                        <a:t>K</a:t>
                      </a:r>
                      <a:r>
                        <a:rPr lang="ru-RU" sz="1400" b="0" dirty="0">
                          <a:effectLst/>
                        </a:rPr>
                        <a:t> – количество самых коротких слов в словаре.</a:t>
                      </a:r>
                      <a:endParaRPr lang="ru-RU" sz="1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207" marR="5520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M/N</a:t>
                      </a:r>
                      <a:endParaRPr lang="ru-RU" sz="10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207" marR="5520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(K-(M+N))/N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207" marR="5520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 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K/N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207" marR="55207" marT="0" marB="0"/>
                </a:tc>
                <a:extLst>
                  <a:ext uri="{0D108BD9-81ED-4DB2-BD59-A6C34878D82A}">
                    <a16:rowId xmlns:a16="http://schemas.microsoft.com/office/drawing/2014/main" val="1221615291"/>
                  </a:ext>
                </a:extLst>
              </a:tr>
            </a:tbl>
          </a:graphicData>
        </a:graphic>
      </p:graphicFrame>
      <p:pic>
        <p:nvPicPr>
          <p:cNvPr id="4" name="Picture 2" descr="07-12-2018 22-08-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0" y="443062"/>
            <a:ext cx="9404724" cy="1410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039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303098" y="498764"/>
            <a:ext cx="9094637" cy="660425"/>
          </a:xfrm>
        </p:spPr>
        <p:txBody>
          <a:bodyPr/>
          <a:lstStyle/>
          <a:p>
            <a:pPr algn="ctr"/>
            <a:r>
              <a:rPr lang="ru-RU" sz="4200" b="1" dirty="0"/>
              <a:t>Добавление</a:t>
            </a:r>
            <a:r>
              <a:rPr lang="ru-RU" b="1" dirty="0"/>
              <a:t> элемента 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dirty="0"/>
          </a:p>
          <a:p>
            <a:endParaRPr lang="ru-RU" sz="1200" dirty="0"/>
          </a:p>
          <a:p>
            <a:endParaRPr lang="ru-RU" sz="1200" dirty="0"/>
          </a:p>
        </p:txBody>
      </p:sp>
      <p:pic>
        <p:nvPicPr>
          <p:cNvPr id="3075" name="Picture 3" descr="07-12-2018 23-13-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881" y="1159189"/>
            <a:ext cx="8505069" cy="529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3027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5" y="1612669"/>
            <a:ext cx="8825657" cy="997527"/>
          </a:xfrm>
        </p:spPr>
        <p:txBody>
          <a:bodyPr/>
          <a:lstStyle/>
          <a:p>
            <a:r>
              <a:rPr lang="ru-RU" sz="2000" dirty="0"/>
              <a:t>Также как и в операции поиска Временная сложность этого алгоритма равна О(|</a:t>
            </a:r>
            <a:r>
              <a:rPr lang="en-US" sz="2000" dirty="0"/>
              <a:t>m</a:t>
            </a:r>
            <a:r>
              <a:rPr lang="ru-RU" sz="2000" dirty="0"/>
              <a:t>|).</a:t>
            </a:r>
            <a:br>
              <a:rPr lang="ru-RU" sz="2000" dirty="0"/>
            </a:br>
            <a:r>
              <a:rPr lang="en-US" sz="2000" dirty="0"/>
              <a:t>M</a:t>
            </a:r>
            <a:r>
              <a:rPr lang="ru-RU" sz="2000" dirty="0"/>
              <a:t> – длина ключа</a:t>
            </a:r>
          </a:p>
        </p:txBody>
      </p:sp>
      <p:pic>
        <p:nvPicPr>
          <p:cNvPr id="4098" name="Picture 2" descr="07-12-2018 23-18-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5" y="428711"/>
            <a:ext cx="8825658" cy="118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615445"/>
              </p:ext>
            </p:extLst>
          </p:nvPr>
        </p:nvGraphicFramePr>
        <p:xfrm>
          <a:off x="1200931" y="2826328"/>
          <a:ext cx="8733703" cy="3551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24100">
                  <a:extLst>
                    <a:ext uri="{9D8B030D-6E8A-4147-A177-3AD203B41FA5}">
                      <a16:colId xmlns:a16="http://schemas.microsoft.com/office/drawing/2014/main" val="1742353946"/>
                    </a:ext>
                  </a:extLst>
                </a:gridCol>
                <a:gridCol w="1832552">
                  <a:extLst>
                    <a:ext uri="{9D8B030D-6E8A-4147-A177-3AD203B41FA5}">
                      <a16:colId xmlns:a16="http://schemas.microsoft.com/office/drawing/2014/main" val="103396629"/>
                    </a:ext>
                  </a:extLst>
                </a:gridCol>
                <a:gridCol w="2197856">
                  <a:extLst>
                    <a:ext uri="{9D8B030D-6E8A-4147-A177-3AD203B41FA5}">
                      <a16:colId xmlns:a16="http://schemas.microsoft.com/office/drawing/2014/main" val="107489811"/>
                    </a:ext>
                  </a:extLst>
                </a:gridCol>
                <a:gridCol w="1679195">
                  <a:extLst>
                    <a:ext uri="{9D8B030D-6E8A-4147-A177-3AD203B41FA5}">
                      <a16:colId xmlns:a16="http://schemas.microsoft.com/office/drawing/2014/main" val="3346838321"/>
                    </a:ext>
                  </a:extLst>
                </a:gridCol>
              </a:tblGrid>
              <a:tr h="2909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Случай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958" marR="4195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u="sng">
                          <a:effectLst/>
                        </a:rPr>
                        <a:t>Худший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958" marR="4195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u="sng">
                          <a:effectLst/>
                        </a:rPr>
                        <a:t>Средний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958" marR="4195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u="sng">
                          <a:effectLst/>
                        </a:rPr>
                        <a:t>Лучший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958" marR="41958" marT="0" marB="0"/>
                </a:tc>
                <a:extLst>
                  <a:ext uri="{0D108BD9-81ED-4DB2-BD59-A6C34878D82A}">
                    <a16:rowId xmlns:a16="http://schemas.microsoft.com/office/drawing/2014/main" val="1000627295"/>
                  </a:ext>
                </a:extLst>
              </a:tr>
              <a:tr h="15544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Входные данные</a:t>
                      </a:r>
                      <a:endParaRPr lang="ru-RU" sz="7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b="0" dirty="0">
                          <a:effectLst/>
                        </a:rPr>
                        <a:t>Переменные:</a:t>
                      </a:r>
                      <a:endParaRPr lang="ru-RU" sz="700" b="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b="0" dirty="0">
                          <a:effectLst/>
                        </a:rPr>
                        <a:t> </a:t>
                      </a:r>
                      <a:r>
                        <a:rPr lang="en-US" sz="1100" b="0" dirty="0">
                          <a:effectLst/>
                        </a:rPr>
                        <a:t>m</a:t>
                      </a:r>
                      <a:r>
                        <a:rPr lang="ru-RU" sz="1100" b="0" dirty="0">
                          <a:effectLst/>
                        </a:rPr>
                        <a:t> – самое длинное слово, для которого нужно добавить много узлов.</a:t>
                      </a:r>
                      <a:endParaRPr lang="ru-RU" sz="700" b="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k</a:t>
                      </a:r>
                      <a:r>
                        <a:rPr lang="ru-RU" sz="1100" b="0" dirty="0">
                          <a:effectLst/>
                        </a:rPr>
                        <a:t> – самое короткое слово, узлы которого уже существуют и нужно только задать значение.</a:t>
                      </a:r>
                      <a:endParaRPr lang="ru-RU" sz="700" b="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d</a:t>
                      </a:r>
                      <a:r>
                        <a:rPr lang="ru-RU" sz="1100" b="0" dirty="0">
                          <a:effectLst/>
                        </a:rPr>
                        <a:t> – длина слова. </a:t>
                      </a:r>
                      <a:endParaRPr lang="ru-RU" sz="7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958" marR="419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 </a:t>
                      </a:r>
                      <a:endParaRPr lang="ru-RU" sz="7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7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 </a:t>
                      </a:r>
                      <a:endParaRPr lang="ru-RU" sz="7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 </a:t>
                      </a:r>
                      <a:endParaRPr lang="ru-RU" sz="7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m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958" marR="4195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 </a:t>
                      </a:r>
                      <a:endParaRPr lang="ru-RU" sz="7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 </a:t>
                      </a:r>
                      <a:endParaRPr lang="ru-RU" sz="7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7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 </a:t>
                      </a:r>
                      <a:endParaRPr lang="ru-RU" sz="7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k</a:t>
                      </a:r>
                      <a:r>
                        <a:rPr lang="ru-RU" sz="1300" dirty="0">
                          <a:effectLst/>
                        </a:rPr>
                        <a:t>&lt;</a:t>
                      </a:r>
                      <a:r>
                        <a:rPr lang="en-US" sz="1300" dirty="0">
                          <a:effectLst/>
                        </a:rPr>
                        <a:t>d</a:t>
                      </a:r>
                      <a:r>
                        <a:rPr lang="ru-RU" sz="1300" dirty="0">
                          <a:effectLst/>
                        </a:rPr>
                        <a:t>&lt;</a:t>
                      </a:r>
                      <a:r>
                        <a:rPr lang="en-US" sz="1300" dirty="0">
                          <a:effectLst/>
                        </a:rPr>
                        <a:t>m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958" marR="4195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 </a:t>
                      </a:r>
                      <a:endParaRPr lang="ru-RU" sz="7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 </a:t>
                      </a:r>
                      <a:endParaRPr lang="ru-RU" sz="7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7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 </a:t>
                      </a:r>
                      <a:endParaRPr lang="ru-RU" sz="7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k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958" marR="41958" marT="0" marB="0"/>
                </a:tc>
                <a:extLst>
                  <a:ext uri="{0D108BD9-81ED-4DB2-BD59-A6C34878D82A}">
                    <a16:rowId xmlns:a16="http://schemas.microsoft.com/office/drawing/2014/main" val="1279039024"/>
                  </a:ext>
                </a:extLst>
              </a:tr>
              <a:tr h="2220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Время выполнения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958" marR="4195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~1134 Ticks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958" marR="4195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~130-1100 </a:t>
                      </a:r>
                      <a:r>
                        <a:rPr lang="en-US" sz="1000">
                          <a:effectLst/>
                        </a:rPr>
                        <a:t>Ticks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958" marR="4195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~123 </a:t>
                      </a:r>
                      <a:r>
                        <a:rPr lang="en-US" sz="1100">
                          <a:effectLst/>
                        </a:rPr>
                        <a:t>Ticks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958" marR="41958" marT="0" marB="0"/>
                </a:tc>
                <a:extLst>
                  <a:ext uri="{0D108BD9-81ED-4DB2-BD59-A6C34878D82A}">
                    <a16:rowId xmlns:a16="http://schemas.microsoft.com/office/drawing/2014/main" val="2596036181"/>
                  </a:ext>
                </a:extLst>
              </a:tr>
              <a:tr h="14837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Вероятность появления.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b="0" dirty="0">
                          <a:effectLst/>
                        </a:rPr>
                        <a:t>Переменные:</a:t>
                      </a:r>
                      <a:endParaRPr lang="ru-RU" sz="700" b="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N</a:t>
                      </a:r>
                      <a:r>
                        <a:rPr lang="ru-RU" sz="1100" b="0" dirty="0">
                          <a:effectLst/>
                        </a:rPr>
                        <a:t> – количество слов в словаре.</a:t>
                      </a:r>
                      <a:endParaRPr lang="ru-RU" sz="700" b="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M</a:t>
                      </a:r>
                      <a:r>
                        <a:rPr lang="ru-RU" sz="1100" b="0" dirty="0">
                          <a:effectLst/>
                        </a:rPr>
                        <a:t> – количество самых длинных слов в словаре.</a:t>
                      </a:r>
                      <a:endParaRPr lang="ru-RU" sz="700" b="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K</a:t>
                      </a:r>
                      <a:r>
                        <a:rPr lang="ru-RU" sz="1100" b="0" dirty="0">
                          <a:effectLst/>
                        </a:rPr>
                        <a:t> – количество самых коротких слов в словаре.</a:t>
                      </a:r>
                      <a:endParaRPr lang="ru-RU" sz="7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958" marR="4195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 </a:t>
                      </a:r>
                      <a:endParaRPr lang="ru-RU" sz="7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 </a:t>
                      </a:r>
                      <a:endParaRPr lang="ru-RU" sz="7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7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 </a:t>
                      </a:r>
                      <a:endParaRPr lang="ru-RU" sz="7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M/N</a:t>
                      </a:r>
                      <a:endParaRPr lang="ru-RU" sz="7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958" marR="41958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 </a:t>
                      </a:r>
                      <a:endParaRPr lang="ru-RU" sz="7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 </a:t>
                      </a:r>
                      <a:endParaRPr lang="ru-RU" sz="7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7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 </a:t>
                      </a:r>
                      <a:endParaRPr lang="ru-RU" sz="7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(K-(M+N))/N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958" marR="4195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 </a:t>
                      </a:r>
                      <a:endParaRPr lang="ru-RU" sz="7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  </a:t>
                      </a:r>
                      <a:endParaRPr lang="ru-RU" sz="7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 </a:t>
                      </a:r>
                      <a:endParaRPr lang="ru-RU" sz="7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K/N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958" marR="41958" marT="0" marB="0"/>
                </a:tc>
                <a:extLst>
                  <a:ext uri="{0D108BD9-81ED-4DB2-BD59-A6C34878D82A}">
                    <a16:rowId xmlns:a16="http://schemas.microsoft.com/office/drawing/2014/main" val="2486703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93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5" y="498764"/>
            <a:ext cx="9443771" cy="712456"/>
          </a:xfrm>
        </p:spPr>
        <p:txBody>
          <a:bodyPr/>
          <a:lstStyle/>
          <a:p>
            <a:pPr algn="ctr"/>
            <a:r>
              <a:rPr lang="ru-RU" b="1" dirty="0"/>
              <a:t>Удаление элемента </a:t>
            </a:r>
            <a:endParaRPr lang="ru-RU" dirty="0"/>
          </a:p>
        </p:txBody>
      </p:sp>
      <p:pic>
        <p:nvPicPr>
          <p:cNvPr id="6146" name="Picture 2" descr="07-12-2018 23-51-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807" y="1301547"/>
            <a:ext cx="7460066" cy="499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9122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1903614"/>
            <a:ext cx="8825657" cy="390698"/>
          </a:xfrm>
        </p:spPr>
        <p:txBody>
          <a:bodyPr/>
          <a:lstStyle/>
          <a:p>
            <a:r>
              <a:rPr lang="ru-RU" sz="2000" dirty="0"/>
              <a:t>Временная оценка алгоритма удаления —О(|</a:t>
            </a:r>
            <a:r>
              <a:rPr lang="en-US" sz="2000" dirty="0"/>
              <a:t>m</a:t>
            </a:r>
            <a:r>
              <a:rPr lang="ru-RU" sz="2000" dirty="0"/>
              <a:t>|).</a:t>
            </a:r>
            <a:endParaRPr lang="ru-RU" dirty="0"/>
          </a:p>
        </p:txBody>
      </p:sp>
      <p:pic>
        <p:nvPicPr>
          <p:cNvPr id="7170" name="Picture 2" descr="08-12-2018 00-04-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5" y="428711"/>
            <a:ext cx="8825658" cy="1292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565648"/>
              </p:ext>
            </p:extLst>
          </p:nvPr>
        </p:nvGraphicFramePr>
        <p:xfrm>
          <a:off x="1154955" y="2344188"/>
          <a:ext cx="8825655" cy="42291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0867">
                  <a:extLst>
                    <a:ext uri="{9D8B030D-6E8A-4147-A177-3AD203B41FA5}">
                      <a16:colId xmlns:a16="http://schemas.microsoft.com/office/drawing/2014/main" val="4057768517"/>
                    </a:ext>
                  </a:extLst>
                </a:gridCol>
                <a:gridCol w="2294198">
                  <a:extLst>
                    <a:ext uri="{9D8B030D-6E8A-4147-A177-3AD203B41FA5}">
                      <a16:colId xmlns:a16="http://schemas.microsoft.com/office/drawing/2014/main" val="605554151"/>
                    </a:ext>
                  </a:extLst>
                </a:gridCol>
                <a:gridCol w="2365944">
                  <a:extLst>
                    <a:ext uri="{9D8B030D-6E8A-4147-A177-3AD203B41FA5}">
                      <a16:colId xmlns:a16="http://schemas.microsoft.com/office/drawing/2014/main" val="2104810612"/>
                    </a:ext>
                  </a:extLst>
                </a:gridCol>
                <a:gridCol w="1674646">
                  <a:extLst>
                    <a:ext uri="{9D8B030D-6E8A-4147-A177-3AD203B41FA5}">
                      <a16:colId xmlns:a16="http://schemas.microsoft.com/office/drawing/2014/main" val="834320646"/>
                    </a:ext>
                  </a:extLst>
                </a:gridCol>
              </a:tblGrid>
              <a:tr h="2660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Случай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u="sng">
                          <a:effectLst/>
                        </a:rPr>
                        <a:t>Худший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u="sng">
                          <a:effectLst/>
                        </a:rPr>
                        <a:t>Средний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u="sng">
                          <a:effectLst/>
                        </a:rPr>
                        <a:t>Лучший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/>
                </a:tc>
                <a:extLst>
                  <a:ext uri="{0D108BD9-81ED-4DB2-BD59-A6C34878D82A}">
                    <a16:rowId xmlns:a16="http://schemas.microsoft.com/office/drawing/2014/main" val="491384142"/>
                  </a:ext>
                </a:extLst>
              </a:tr>
              <a:tr h="19815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Входные данные</a:t>
                      </a:r>
                      <a:endParaRPr lang="ru-RU" sz="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b="0" dirty="0">
                          <a:effectLst/>
                        </a:rPr>
                        <a:t>Переменные:</a:t>
                      </a:r>
                      <a:endParaRPr lang="ru-RU" sz="800" b="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b="0" dirty="0">
                          <a:effectLst/>
                        </a:rPr>
                        <a:t> </a:t>
                      </a:r>
                      <a:r>
                        <a:rPr lang="en-US" sz="1100" b="0" dirty="0">
                          <a:effectLst/>
                        </a:rPr>
                        <a:t>m</a:t>
                      </a:r>
                      <a:r>
                        <a:rPr lang="ru-RU" sz="1100" b="0" dirty="0">
                          <a:effectLst/>
                        </a:rPr>
                        <a:t> – самое длинное слово, в котором нужно удалить все узлы.</a:t>
                      </a:r>
                      <a:endParaRPr lang="ru-RU" sz="800" b="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b="0" dirty="0">
                          <a:effectLst/>
                        </a:rPr>
                        <a:t> </a:t>
                      </a:r>
                      <a:r>
                        <a:rPr lang="en-US" sz="1100" b="0" dirty="0">
                          <a:effectLst/>
                        </a:rPr>
                        <a:t>k</a:t>
                      </a:r>
                      <a:r>
                        <a:rPr lang="ru-RU" sz="1100" b="0" dirty="0">
                          <a:effectLst/>
                        </a:rPr>
                        <a:t> – самое короткое слово, в котором не нужно удалять узлы.</a:t>
                      </a:r>
                      <a:endParaRPr lang="ru-RU" sz="800" b="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b="0" dirty="0">
                          <a:effectLst/>
                        </a:rPr>
                        <a:t> </a:t>
                      </a:r>
                      <a:r>
                        <a:rPr lang="en-US" sz="1100" b="0" dirty="0">
                          <a:effectLst/>
                        </a:rPr>
                        <a:t>d</a:t>
                      </a:r>
                      <a:r>
                        <a:rPr lang="ru-RU" sz="1100" b="0" dirty="0">
                          <a:effectLst/>
                        </a:rPr>
                        <a:t> – длина слова.</a:t>
                      </a:r>
                      <a:endParaRPr lang="ru-RU" sz="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8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8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k&lt;d&lt;m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ru-RU" sz="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ru-RU" sz="8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/>
                </a:tc>
                <a:extLst>
                  <a:ext uri="{0D108BD9-81ED-4DB2-BD59-A6C34878D82A}">
                    <a16:rowId xmlns:a16="http://schemas.microsoft.com/office/drawing/2014/main" val="1259502322"/>
                  </a:ext>
                </a:extLst>
              </a:tr>
              <a:tr h="19815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Вероятность появления.</a:t>
                      </a:r>
                      <a:endParaRPr lang="ru-RU" sz="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b="0" dirty="0">
                          <a:effectLst/>
                        </a:rPr>
                        <a:t>Переменные:</a:t>
                      </a:r>
                      <a:endParaRPr lang="ru-RU" sz="800" b="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b="0" dirty="0">
                          <a:effectLst/>
                        </a:rPr>
                        <a:t> </a:t>
                      </a:r>
                      <a:r>
                        <a:rPr lang="en-US" sz="1100" b="0" dirty="0">
                          <a:effectLst/>
                        </a:rPr>
                        <a:t>N</a:t>
                      </a:r>
                      <a:r>
                        <a:rPr lang="ru-RU" sz="1100" b="0" dirty="0">
                          <a:effectLst/>
                        </a:rPr>
                        <a:t> – количество слов в словаре.</a:t>
                      </a:r>
                      <a:endParaRPr lang="ru-RU" sz="800" b="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b="0" dirty="0">
                          <a:effectLst/>
                        </a:rPr>
                        <a:t> </a:t>
                      </a:r>
                      <a:r>
                        <a:rPr lang="en-US" sz="1100" b="0" dirty="0">
                          <a:effectLst/>
                        </a:rPr>
                        <a:t>M</a:t>
                      </a:r>
                      <a:r>
                        <a:rPr lang="ru-RU" sz="1100" b="0" dirty="0">
                          <a:effectLst/>
                        </a:rPr>
                        <a:t> – количество самых длинных слов в словаре.</a:t>
                      </a:r>
                      <a:endParaRPr lang="ru-RU" sz="800" b="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b="0" dirty="0">
                          <a:effectLst/>
                        </a:rPr>
                        <a:t> </a:t>
                      </a:r>
                      <a:r>
                        <a:rPr lang="en-US" sz="1100" b="0" dirty="0">
                          <a:effectLst/>
                        </a:rPr>
                        <a:t>K</a:t>
                      </a:r>
                      <a:r>
                        <a:rPr lang="ru-RU" sz="1100" b="0" dirty="0">
                          <a:effectLst/>
                        </a:rPr>
                        <a:t> – количество самых коротких слов в словаре.</a:t>
                      </a:r>
                      <a:endParaRPr lang="ru-RU" sz="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8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8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8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8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M/N</a:t>
                      </a:r>
                      <a:endParaRPr lang="ru-RU" sz="8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8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8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8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ru-RU" sz="8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(K-(M+N))/N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8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8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8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8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K/N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06" marR="43706" marT="0" marB="0"/>
                </a:tc>
                <a:extLst>
                  <a:ext uri="{0D108BD9-81ED-4DB2-BD59-A6C34878D82A}">
                    <a16:rowId xmlns:a16="http://schemas.microsoft.com/office/drawing/2014/main" val="659188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344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</TotalTime>
  <Words>567</Words>
  <Application>Microsoft Office PowerPoint</Application>
  <PresentationFormat>Широкоэкранный</PresentationFormat>
  <Paragraphs>155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Times New Roman</vt:lpstr>
      <vt:lpstr>Wingdings</vt:lpstr>
      <vt:lpstr>Wingdings 3</vt:lpstr>
      <vt:lpstr>Ион</vt:lpstr>
      <vt:lpstr>Trie Dictionary </vt:lpstr>
      <vt:lpstr>Презентация PowerPoint</vt:lpstr>
      <vt:lpstr>Структура</vt:lpstr>
      <vt:lpstr>Поиск элемента</vt:lpstr>
      <vt:lpstr>Чем больше длина ключа, значение которого нужно найти, тем больше времени уходит на поиск =&gt; Временная сложность этого алгоритма равна О(|m|). m – длинна ключа</vt:lpstr>
      <vt:lpstr>Добавление элемента </vt:lpstr>
      <vt:lpstr>Также как и в операции поиска Временная сложность этого алгоритма равна О(|m|). M – длина ключа</vt:lpstr>
      <vt:lpstr>Удаление элемента </vt:lpstr>
      <vt:lpstr>Временная оценка алгоритма удаления —О(|m|).</vt:lpstr>
      <vt:lpstr>Результат работы алгоритма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Семестровая работа по Алгоритмам и Анализу сложности</dc:title>
  <dc:creator>Boggart</dc:creator>
  <cp:lastModifiedBy>Frankenstein</cp:lastModifiedBy>
  <cp:revision>12</cp:revision>
  <dcterms:created xsi:type="dcterms:W3CDTF">2018-12-25T16:06:23Z</dcterms:created>
  <dcterms:modified xsi:type="dcterms:W3CDTF">2020-02-01T07:45:35Z</dcterms:modified>
</cp:coreProperties>
</file>