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89601" y="1340865"/>
            <a:ext cx="281279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23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9044" y="2624150"/>
            <a:ext cx="461391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038" y="2318639"/>
            <a:ext cx="9573260" cy="372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rive.google.com/drive/folders/1FkmFVL8wlJmQWP1z52TD8PlhOJhitTyI?usp=sha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226" y="1899030"/>
            <a:ext cx="8463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ANALYZING </a:t>
            </a:r>
            <a:r>
              <a:rPr sz="4800" dirty="0"/>
              <a:t>AMAZON SALES</a:t>
            </a:r>
            <a:r>
              <a:rPr sz="4800" spc="-95" dirty="0"/>
              <a:t> </a:t>
            </a:r>
            <a:r>
              <a:rPr sz="4800" spc="-5" dirty="0"/>
              <a:t>DATA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689475" y="4275201"/>
            <a:ext cx="97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D9D9D9"/>
                </a:solidFill>
                <a:latin typeface="Carlito"/>
                <a:cs typeface="Carlito"/>
              </a:rPr>
              <a:t>D</a:t>
            </a:r>
            <a:r>
              <a:rPr sz="1600" spc="-13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e</a:t>
            </a:r>
            <a:r>
              <a:rPr sz="1600" spc="-11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20" dirty="0">
                <a:solidFill>
                  <a:srgbClr val="D9D9D9"/>
                </a:solidFill>
                <a:latin typeface="Carlito"/>
                <a:cs typeface="Carlito"/>
              </a:rPr>
              <a:t>t</a:t>
            </a:r>
            <a:r>
              <a:rPr sz="1600" spc="-12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a</a:t>
            </a:r>
            <a:r>
              <a:rPr sz="1600" spc="-13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15" dirty="0">
                <a:solidFill>
                  <a:srgbClr val="D9D9D9"/>
                </a:solidFill>
                <a:latin typeface="Carlito"/>
                <a:cs typeface="Carlito"/>
              </a:rPr>
              <a:t>i</a:t>
            </a:r>
            <a:r>
              <a:rPr sz="1600" spc="-12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15" dirty="0">
                <a:solidFill>
                  <a:srgbClr val="D9D9D9"/>
                </a:solidFill>
                <a:latin typeface="Carlito"/>
                <a:cs typeface="Carlito"/>
              </a:rPr>
              <a:t>l</a:t>
            </a:r>
            <a:r>
              <a:rPr sz="1600" spc="-12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e</a:t>
            </a:r>
            <a:r>
              <a:rPr sz="1600" spc="-114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715" y="4275201"/>
            <a:ext cx="81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P</a:t>
            </a:r>
            <a:r>
              <a:rPr sz="1600" spc="-15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20" dirty="0">
                <a:solidFill>
                  <a:srgbClr val="D9D9D9"/>
                </a:solidFill>
                <a:latin typeface="Carlito"/>
                <a:cs typeface="Carlito"/>
              </a:rPr>
              <a:t>r</a:t>
            </a:r>
            <a:r>
              <a:rPr sz="1600" spc="-14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o</a:t>
            </a:r>
            <a:r>
              <a:rPr sz="1600" spc="-14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15" dirty="0">
                <a:solidFill>
                  <a:srgbClr val="D9D9D9"/>
                </a:solidFill>
                <a:latin typeface="Carlito"/>
                <a:cs typeface="Carlito"/>
              </a:rPr>
              <a:t>j</a:t>
            </a:r>
            <a:r>
              <a:rPr sz="1600" spc="-15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e</a:t>
            </a:r>
            <a:r>
              <a:rPr sz="1600" spc="-14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25" dirty="0">
                <a:solidFill>
                  <a:srgbClr val="D9D9D9"/>
                </a:solidFill>
                <a:latin typeface="Carlito"/>
                <a:cs typeface="Carlito"/>
              </a:rPr>
              <a:t>c</a:t>
            </a:r>
            <a:r>
              <a:rPr sz="1600" spc="-15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20" dirty="0">
                <a:solidFill>
                  <a:srgbClr val="D9D9D9"/>
                </a:solidFill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3141" y="4275201"/>
            <a:ext cx="768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D9D9D9"/>
                </a:solidFill>
                <a:latin typeface="Carlito"/>
                <a:cs typeface="Carlito"/>
              </a:rPr>
              <a:t>R</a:t>
            </a:r>
            <a:r>
              <a:rPr sz="1600" spc="-14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e</a:t>
            </a:r>
            <a:r>
              <a:rPr sz="1600" spc="-13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p</a:t>
            </a:r>
            <a:r>
              <a:rPr sz="1600" spc="-13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30" dirty="0">
                <a:solidFill>
                  <a:srgbClr val="D9D9D9"/>
                </a:solidFill>
                <a:latin typeface="Carlito"/>
                <a:cs typeface="Carlito"/>
              </a:rPr>
              <a:t>o</a:t>
            </a:r>
            <a:r>
              <a:rPr sz="1600" spc="-130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20" dirty="0">
                <a:solidFill>
                  <a:srgbClr val="D9D9D9"/>
                </a:solidFill>
                <a:latin typeface="Carlito"/>
                <a:cs typeface="Carlito"/>
              </a:rPr>
              <a:t>r</a:t>
            </a:r>
            <a:r>
              <a:rPr sz="1600" spc="-135" dirty="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sz="1600" spc="20" dirty="0">
                <a:solidFill>
                  <a:srgbClr val="D9D9D9"/>
                </a:solidFill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4815" y="5025008"/>
            <a:ext cx="1505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spc="35" dirty="0">
                <a:solidFill>
                  <a:srgbClr val="FFFFFF"/>
                </a:solidFill>
                <a:latin typeface="Carlito"/>
                <a:cs typeface="Carlito"/>
              </a:rPr>
              <a:t>PROHIT RATHOD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668" y="3728084"/>
            <a:ext cx="10610215" cy="25444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 marR="31750" algn="just">
              <a:lnSpc>
                <a:spcPct val="92200"/>
              </a:lnSpc>
              <a:spcBef>
                <a:spcPts val="245"/>
              </a:spcBef>
              <a:buFont typeface="Symbol"/>
              <a:buChar char=""/>
              <a:tabLst>
                <a:tab pos="18796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$1,54,54,172.47,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 Canned Shrimp had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Sales and was 187.21%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Ebony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Squash, which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had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575" spc="-7" baseline="2645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1575" spc="82" baseline="264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$53,80,727.75.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accounted</a:t>
            </a:r>
            <a:r>
              <a:rPr sz="1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33.89%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Sales.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Across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Items,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  from $53,80,727.75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$1,54,54,172.47.</a:t>
            </a:r>
            <a:endParaRPr sz="1600">
              <a:latin typeface="Carlito"/>
              <a:cs typeface="Carlito"/>
            </a:endParaRPr>
          </a:p>
          <a:p>
            <a:pPr marL="38100" marR="30480" algn="just">
              <a:lnSpc>
                <a:spcPts val="1680"/>
              </a:lnSpc>
              <a:spcBef>
                <a:spcPts val="40"/>
              </a:spcBef>
              <a:buFont typeface="Symbol"/>
              <a:buChar char=""/>
              <a:tabLst>
                <a:tab pos="18796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$54,59,826.26, Better Large Canned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Shrimp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 the highest Profits and was 127.24% higher than Discover Manicotti, which  had the 5</a:t>
            </a:r>
            <a:r>
              <a:rPr sz="1575" spc="-7" baseline="26455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Profits at $23,78,283.83. Better Large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 accounted for 30.52% of Profits.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Items,  Profits ranged from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$23,78,283.83to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$54,59,826.26.</a:t>
            </a:r>
            <a:endParaRPr sz="1600">
              <a:latin typeface="Carlito"/>
              <a:cs typeface="Carlito"/>
            </a:endParaRPr>
          </a:p>
          <a:p>
            <a:pPr marL="38100" marR="35560" algn="just">
              <a:lnSpc>
                <a:spcPts val="1760"/>
              </a:lnSpc>
              <a:spcBef>
                <a:spcPts val="465"/>
              </a:spcBef>
              <a:buFont typeface="Symbol"/>
              <a:buChar char=""/>
              <a:tabLst>
                <a:tab pos="18796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$406.50, Super Grape Preserves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5</a:t>
            </a:r>
            <a:r>
              <a:rPr sz="1575" spc="-7" baseline="50264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and was 63.47% higher than Kiwi Lox, which had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 at $204.71. Super Grape Preserves accounted for 25.12% of Sales.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Item,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 $204.71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$4.6.50.</a:t>
            </a:r>
            <a:endParaRPr sz="1600">
              <a:latin typeface="Carlito"/>
              <a:cs typeface="Carlito"/>
            </a:endParaRPr>
          </a:p>
          <a:p>
            <a:pPr marL="38100" marR="33020" algn="just">
              <a:lnSpc>
                <a:spcPct val="92200"/>
              </a:lnSpc>
              <a:spcBef>
                <a:spcPts val="5"/>
              </a:spcBef>
              <a:buFont typeface="Symbol"/>
              <a:buChar char=""/>
              <a:tabLst>
                <a:tab pos="18796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$4,026.61, Landslide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Fat Apple Butter had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350" spc="-30" baseline="33950" dirty="0">
                <a:solidFill>
                  <a:srgbClr val="FFFFFF"/>
                </a:solidFill>
                <a:latin typeface="Trebuchet MS"/>
                <a:cs typeface="Trebuchet MS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Loss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 91.27% higher than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Lemon Cookies, which  had the Highest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Loss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$46,106.59.Fast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Lemon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Cookies accounted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31.9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% of Loss.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Item,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Loss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 from  ($46,106.59)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($4,026.61).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0011" y="241776"/>
            <a:ext cx="883615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931FD-5FE4-60AB-043A-294CECCA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12" y="241777"/>
            <a:ext cx="8836152" cy="3331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83" y="4442840"/>
            <a:ext cx="10468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$1,13,97,206.36,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Parcel 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Gigaplace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(Custkey10021485)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 generated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highest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and was 383.63% higher than</a:t>
            </a:r>
            <a:r>
              <a:rPr sz="16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Target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5195" y="4615052"/>
            <a:ext cx="1397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983" y="4666869"/>
            <a:ext cx="10469245" cy="12280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0"/>
              </a:spcBef>
              <a:tabLst>
                <a:tab pos="403923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Gigastore (Custkey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10025052,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had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	highest sales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$54,33,005.93. 10021485 accounted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17.92% of total sales.  Across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top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Customers,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 $31,13,493.93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$1,13,97,206.36.</a:t>
            </a:r>
            <a:endParaRPr sz="1600">
              <a:latin typeface="Carlito"/>
              <a:cs typeface="Carlito"/>
            </a:endParaRPr>
          </a:p>
          <a:p>
            <a:pPr marL="330835" indent="-318770">
              <a:lnSpc>
                <a:spcPts val="1710"/>
              </a:lnSpc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$52,15,559.07, Parcel Gigaplace (Custkey 10021485) had generated highest profits and was 312.11% higher</a:t>
            </a:r>
            <a:r>
              <a:rPr sz="16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than Target</a:t>
            </a:r>
            <a:endParaRPr sz="1600">
              <a:latin typeface="Carlito"/>
              <a:cs typeface="Carlito"/>
            </a:endParaRPr>
          </a:p>
          <a:p>
            <a:pPr marR="2639060" algn="ctr">
              <a:lnSpc>
                <a:spcPts val="775"/>
              </a:lnSpc>
            </a:pP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ts val="1410"/>
              </a:lnSpc>
              <a:tabLst>
                <a:tab pos="40132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Gigastore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(Custkey10025052),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 had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	highest profits at $12,00,384.67.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top 10 Customers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 $12,00,384.67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$5215559.07.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695" y="541019"/>
            <a:ext cx="7298435" cy="3681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605E-BFE8-7C18-7D79-7C5C91AB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95" y="321180"/>
            <a:ext cx="7298435" cy="40319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83" y="3790569"/>
            <a:ext cx="1010539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were total 614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distinct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customers.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Out of which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578 were the repeat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customers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36 wetre 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new  customers.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0915" y="1812035"/>
            <a:ext cx="1789176" cy="152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4" name="object 4"/>
          <p:cNvSpPr/>
          <p:nvPr/>
        </p:nvSpPr>
        <p:spPr>
          <a:xfrm>
            <a:off x="6120384" y="541019"/>
            <a:ext cx="1789175" cy="2793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20F41-265F-48D9-1400-A7D71B36D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15" y="1812035"/>
            <a:ext cx="1789176" cy="152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EEA15-81C0-8B1A-2B40-70ECFF0BF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395" y="541020"/>
            <a:ext cx="1789174" cy="2793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5250383"/>
            <a:ext cx="10151745" cy="12998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21970" indent="-461009">
              <a:lnSpc>
                <a:spcPct val="100000"/>
              </a:lnSpc>
              <a:spcBef>
                <a:spcPts val="220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Top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best performing sales Representatives as per Sales are 141, 181,149, 180 and</a:t>
            </a:r>
            <a:r>
              <a:rPr sz="16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134.</a:t>
            </a:r>
            <a:endParaRPr sz="1600">
              <a:latin typeface="Carlito"/>
              <a:cs typeface="Carlito"/>
            </a:endParaRPr>
          </a:p>
          <a:p>
            <a:pPr marL="60960" marR="5080">
              <a:lnSpc>
                <a:spcPct val="101899"/>
              </a:lnSpc>
              <a:spcBef>
                <a:spcPts val="80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sand Profit generating Region is the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International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Region (Region Code 5) with total sales of $7,96,13,827.90  which is 42.91 %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total sales anfd Profit of $3,09,17,564.52 which is 40.10% of total profit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generated.</a:t>
            </a:r>
            <a:endParaRPr sz="1600">
              <a:latin typeface="Carlito"/>
              <a:cs typeface="Carlito"/>
            </a:endParaRPr>
          </a:p>
          <a:p>
            <a:pPr marL="241300" marR="88900" indent="-228600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Northeast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Region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Code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3)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least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generating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market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region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61,52,827.67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  3.32% of total sales and Profit was $ 27,08,223.15 which was 3.51 % of total profit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generated.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541019"/>
            <a:ext cx="10158984" cy="452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18C2E-050E-1FA3-470E-4CA43AE6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3" y="506606"/>
            <a:ext cx="10180194" cy="45495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514248"/>
            <a:ext cx="7901940" cy="15773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Canada ( Region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0), High top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dried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Mushroom is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selling</a:t>
            </a:r>
            <a:r>
              <a:rPr sz="16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Western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Region ( Region Code 1),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Ebomy Squash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selling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Southern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Region ( Region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2),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Red Spade Pimanto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Loaf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selling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Item.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Northeast Region ( Region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3), Ebomy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Squash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selling</a:t>
            </a:r>
            <a:r>
              <a:rPr sz="16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Central Region ( Region Code 4), Red Spade Pimanto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Loaf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selling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Item.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International Region ( Region Code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5),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Large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 Shrimp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selling</a:t>
            </a:r>
            <a:r>
              <a:rPr sz="16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4825898"/>
            <a:ext cx="10515600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92710">
              <a:lnSpc>
                <a:spcPct val="1095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If we Compare Sales for 2017 and Sales for 2018 we found that on 24, 26 and 28 there was largest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decline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among Days.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relative contributions made by 24, 19, 8 days changed the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most.</a:t>
            </a:r>
            <a:endParaRPr sz="1600">
              <a:latin typeface="Carlito"/>
              <a:cs typeface="Carlito"/>
            </a:endParaRPr>
          </a:p>
          <a:p>
            <a:pPr marL="60960" marR="212725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If we Compare Sales for 2017 and Sales for 2019 we found that 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June,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August and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September,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there was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largest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increase  among the months.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relative contributions made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Jan,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Feb,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Mar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the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most.</a:t>
            </a:r>
            <a:endParaRPr sz="16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trended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down,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resulting in a 13.34% decrease between January 2017 and January 2018. Sales started trending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down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 January 2017, falling by 11.15% ($27,25,398.48) in 4 quarters. Sales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dropped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 $2,34,21,043.50 to $2,06,95,398.02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</a:t>
            </a:r>
            <a:r>
              <a:rPr sz="16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2017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December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2017.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During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its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steepest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decline</a:t>
            </a:r>
            <a:r>
              <a:rPr sz="16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6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r>
              <a:rPr sz="16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2019,</a:t>
            </a:r>
            <a:r>
              <a:rPr sz="16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262127"/>
            <a:ext cx="10229088" cy="438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68F30-80AD-3B5A-1025-A7C41E54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2127"/>
            <a:ext cx="10210800" cy="44622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27838"/>
            <a:ext cx="10518140" cy="331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795">
              <a:lnSpc>
                <a:spcPct val="11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dropped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$76,22,864.17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$31,16,722.21.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trended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down,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resulting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5.06%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decrease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 March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2019.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started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trending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April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2019,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rising</a:t>
            </a:r>
            <a:r>
              <a:rPr sz="1600" spc="-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6.22%</a:t>
            </a:r>
            <a:r>
              <a:rPr sz="1600" spc="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($11,94,751.71)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quarters.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jumped</a:t>
            </a:r>
            <a:r>
              <a:rPr sz="1600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$1,86,86,855.92 to $2,14,05,142.50 during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steepest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incline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Quarter 2, 2019 and Quarter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3,</a:t>
            </a:r>
            <a:r>
              <a:rPr sz="1600" spc="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2019.</a:t>
            </a:r>
            <a:endParaRPr sz="1600">
              <a:latin typeface="Carlito"/>
              <a:cs typeface="Carlito"/>
            </a:endParaRPr>
          </a:p>
          <a:p>
            <a:pPr marL="241300" marR="5715" indent="-228600" algn="just">
              <a:lnSpc>
                <a:spcPct val="109800"/>
              </a:lnSpc>
              <a:spcBef>
                <a:spcPts val="1095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 trended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down,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resulting in a 6.82% decrease between January 2017 and January 2018. Profits started trending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down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2017,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falling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6.82%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($6,52,731.37)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6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r>
              <a:rPr sz="16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quarters.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dropped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$35,970,027.18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$12,79,430.66</a:t>
            </a:r>
            <a:r>
              <a:rPr sz="16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during  their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steepest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decline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</a:t>
            </a:r>
            <a:r>
              <a:rPr sz="16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2017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January2018.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 trended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down,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resulting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15.16%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decrease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between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January 2018 and October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2019.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Symbol"/>
              <a:buChar char=""/>
            </a:pPr>
            <a:endParaRPr sz="18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101699"/>
              </a:lnSpc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$87,73,249.43, Better Large Canned Shrimp had the highest Sales and was 42,85,596.56% higher than Kiwi Lox, which had 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$204.71. Sales and total Profits are negatively correlated with each other. Better Large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  accounted for 9.10% of Sales. Sales and Profits diverged the most when the Item was Better Large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 when  Sales were $57,32,729.64 higher than</a:t>
            </a:r>
            <a:r>
              <a:rPr sz="16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76200"/>
            <a:ext cx="10678668" cy="620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344ED-9EB2-3326-41AA-707B7A54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2" y="76200"/>
            <a:ext cx="10678667" cy="62011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0" y="549910"/>
            <a:ext cx="10431780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2017</a:t>
            </a:r>
            <a:endParaRPr sz="16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$66,80,923.04, Better Large Canned Shrimp had the highest Sales and was 157.27% higher than Better Canned Tuna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Oil,</a:t>
            </a:r>
            <a:endParaRPr sz="1600" dirty="0">
              <a:latin typeface="Carlito"/>
              <a:cs typeface="Carlito"/>
            </a:endParaRPr>
          </a:p>
          <a:p>
            <a:pPr marL="38100" marR="30480">
              <a:lnSpc>
                <a:spcPct val="101899"/>
              </a:lnSpc>
              <a:spcBef>
                <a:spcPts val="34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2400" spc="104" baseline="12152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$25,96,886.19.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accounted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32.11%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Sales.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Across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Item,  Sales ranged from $25,96,886.19 to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$66,80,923.04.</a:t>
            </a:r>
            <a:endParaRPr sz="16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24,19,306.47,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</a:t>
            </a:r>
            <a:r>
              <a:rPr sz="16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121.20%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r>
              <a:rPr sz="16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6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Ebony</a:t>
            </a:r>
            <a:r>
              <a:rPr sz="16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Squash,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endParaRPr sz="1600" dirty="0">
              <a:latin typeface="Carlito"/>
              <a:cs typeface="Carlito"/>
            </a:endParaRPr>
          </a:p>
          <a:p>
            <a:pPr marL="38100" algn="just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 Profit at 10,93,739.23.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Items, Profits ranged from 10,93,739.23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24,19,306.47.</a:t>
            </a:r>
            <a:endParaRPr sz="1600" dirty="0">
              <a:latin typeface="Carlito"/>
              <a:cs typeface="Carlito"/>
            </a:endParaRPr>
          </a:p>
          <a:p>
            <a:pPr marL="38100" marR="31750" algn="just">
              <a:lnSpc>
                <a:spcPct val="110900"/>
              </a:lnSpc>
              <a:spcBef>
                <a:spcPts val="17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$235.67,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Club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Strawberry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Yoghurt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2400" spc="52" baseline="12152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14.51%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Choice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Sesame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Crackers,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 had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at $206.98. 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Club 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Strawberry Yoghurt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accounted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21.62% of Sales.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bottom Items, Sales  ranged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$206.98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$235.67.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-$1,610.97,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Good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Chablis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Wine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2400" spc="127" baseline="12152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94.67%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Fast</a:t>
            </a:r>
            <a:endParaRPr sz="16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  <a:tabLst>
                <a:tab pos="10328910" algn="l"/>
              </a:tabLst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Lemon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Cookies,</a:t>
            </a:r>
            <a:r>
              <a:rPr sz="16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600" spc="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</a:t>
            </a:r>
            <a:r>
              <a:rPr sz="16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-$20,585.56.</a:t>
            </a:r>
            <a:r>
              <a:rPr sz="1600" spc="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Across</a:t>
            </a:r>
            <a:r>
              <a:rPr sz="1600" spc="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6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top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6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Items,</a:t>
            </a:r>
            <a:r>
              <a:rPr sz="1600" spc="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</a:t>
            </a:r>
            <a:r>
              <a:rPr sz="1600" spc="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-$20,585.56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to	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endParaRPr sz="16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$1,610.97.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0948" y="3726179"/>
            <a:ext cx="7821168" cy="308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3B222-4DCF-9565-10E2-701C4EF4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48" y="3657600"/>
            <a:ext cx="7821168" cy="31531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301243"/>
            <a:ext cx="10468610" cy="4168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63500" marR="44450" algn="just">
              <a:lnSpc>
                <a:spcPct val="1016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$23,61,289.63, Better Large Canned Shrimp had the highest Sales and was 11,78,423.47% higher than Best Choice Low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Fat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Popcorn, which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at $200.36.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 accounted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11.60% of Sales.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Profits  diverged the most when the Item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Large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 Shrimp when Sales were $14,71,795.33 higher than Profits.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endParaRPr sz="1600">
              <a:latin typeface="Carlito"/>
              <a:cs typeface="Carlito"/>
            </a:endParaRPr>
          </a:p>
          <a:p>
            <a:pPr marL="63500" marR="43180" algn="just">
              <a:lnSpc>
                <a:spcPct val="101600"/>
              </a:lnSpc>
              <a:spcBef>
                <a:spcPts val="35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 Canned Shrimp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highest Sales and was 247.42% higher than Discover Manicotti, which had the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400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Sales  at $6,79,668.01.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 Canned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Shrimp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accounted for 38.04% of Sales.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Item, Sales ranged from $6,79,668.01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$23,61,289.63.</a:t>
            </a:r>
            <a:endParaRPr sz="1600">
              <a:latin typeface="Carlito"/>
              <a:cs typeface="Carlito"/>
            </a:endParaRPr>
          </a:p>
          <a:p>
            <a:pPr marL="63500" marR="44450" algn="just">
              <a:lnSpc>
                <a:spcPct val="101899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$ 8,89,494.30, Better Large Canned Shrimp had the highest Profits and was 169.82% higher than Tell Tale Red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Delicious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Apples, which had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 at $ 3,29,663.79.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Item, Profits ranged from  $3,29,663.79 to  $8,89,494.30.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endParaRPr sz="1600">
              <a:latin typeface="Carlito"/>
              <a:cs typeface="Carlito"/>
            </a:endParaRPr>
          </a:p>
          <a:p>
            <a:pPr marL="6350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86,608,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</a:t>
            </a:r>
            <a:r>
              <a:rPr sz="16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Quantity</a:t>
            </a:r>
            <a:r>
              <a:rPr sz="16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sold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3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6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8,931.07%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6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Discover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Manicotti</a:t>
            </a:r>
            <a:endParaRPr sz="1600">
              <a:latin typeface="Carlito"/>
              <a:cs typeface="Carlito"/>
            </a:endParaRPr>
          </a:p>
          <a:p>
            <a:pPr marL="63500" marR="43180">
              <a:lnSpc>
                <a:spcPct val="119400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Quantity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sold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959, which had the 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sales.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 Canned Shrimp accounted for 61.60% of Quantity.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top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Items,</a:t>
            </a:r>
            <a:r>
              <a:rPr sz="16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Quantity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959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86,608.</a:t>
            </a:r>
            <a:r>
              <a:rPr sz="16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Blue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6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Fancy</a:t>
            </a:r>
            <a:r>
              <a:rPr sz="16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Clams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Cutting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Edge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Sliced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Turkey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tied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r>
              <a:rPr sz="2400" spc="-22" baseline="12152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endParaRPr sz="2400" baseline="12152">
              <a:latin typeface="Carlito"/>
              <a:cs typeface="Carlito"/>
            </a:endParaRPr>
          </a:p>
          <a:p>
            <a:pPr marL="63500" marR="43180">
              <a:lnSpc>
                <a:spcPts val="1960"/>
              </a:lnSpc>
              <a:spcBef>
                <a:spcPts val="7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$208.82,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followed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Ebony</a:t>
            </a:r>
            <a:r>
              <a:rPr sz="16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Brocoli</a:t>
            </a:r>
            <a:r>
              <a:rPr sz="1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575" spc="-52" baseline="2645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1575" spc="22" baseline="264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place</a:t>
            </a:r>
            <a:r>
              <a:rPr sz="16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6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210..8</a:t>
            </a:r>
            <a:r>
              <a:rPr sz="16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Bravo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Tuna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Water.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Choice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  Fat Popcorn had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 Sales at $200.36.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Items, Sales ranged from $200.36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$210.8.  At -$ 548.87, Blue</a:t>
            </a:r>
            <a:r>
              <a:rPr sz="16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endParaRPr sz="160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309"/>
              </a:spcBef>
              <a:tabLst>
                <a:tab pos="1035431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Rice Soup had  the 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 Profits  and  was 82.21% higher  than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Fast  Lemon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Cookies,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 the lowest</a:t>
            </a:r>
            <a:r>
              <a:rPr sz="16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	-</a:t>
            </a:r>
            <a:endParaRPr sz="1600">
              <a:latin typeface="Carlito"/>
              <a:cs typeface="Carlito"/>
            </a:endParaRPr>
          </a:p>
          <a:p>
            <a:pPr marL="63500" algn="just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$3,085.25.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Items, Profits ranged from -$3,085.25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-$548.87.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263" y="972058"/>
            <a:ext cx="4062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PROJECT</a:t>
            </a:r>
            <a:r>
              <a:rPr sz="4800" spc="-90" dirty="0"/>
              <a:t> </a:t>
            </a:r>
            <a:r>
              <a:rPr sz="4800" spc="-5" dirty="0"/>
              <a:t>DETAIL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0038" y="2318639"/>
          <a:ext cx="9554845" cy="372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712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b="1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89CCC"/>
                    </a:solidFill>
                  </a:tcPr>
                </a:tc>
                <a:tc>
                  <a:txBody>
                    <a:bodyPr/>
                    <a:lstStyle/>
                    <a:p>
                      <a:pPr marL="996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Analyzing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Amazon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Sales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89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441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50" dirty="0">
                          <a:latin typeface="Carlito"/>
                          <a:cs typeface="Carlito"/>
                        </a:rPr>
                        <a:t>Technology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6"/>
                    </a:solidFill>
                  </a:tcPr>
                </a:tc>
                <a:tc>
                  <a:txBody>
                    <a:bodyPr/>
                    <a:lstStyle/>
                    <a:p>
                      <a:pPr marL="9969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40" dirty="0">
                          <a:latin typeface="Carlito"/>
                          <a:cs typeface="Carlito"/>
                        </a:rPr>
                        <a:t>Business</a:t>
                      </a:r>
                      <a:r>
                        <a:rPr sz="12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35" dirty="0">
                          <a:latin typeface="Carlito"/>
                          <a:cs typeface="Carlito"/>
                        </a:rPr>
                        <a:t>intelligence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07">
                <a:tc>
                  <a:txBody>
                    <a:bodyPr/>
                    <a:lstStyle/>
                    <a:p>
                      <a:pPr marL="990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25" dirty="0">
                          <a:latin typeface="Carlito"/>
                          <a:cs typeface="Carlito"/>
                        </a:rPr>
                        <a:t>Domain</a:t>
                      </a:r>
                      <a:r>
                        <a:rPr sz="12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name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0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55" dirty="0">
                          <a:latin typeface="Carlito"/>
                          <a:cs typeface="Carlito"/>
                        </a:rPr>
                        <a:t>E-Commerce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473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20" dirty="0">
                          <a:latin typeface="Carlito"/>
                          <a:cs typeface="Carlito"/>
                        </a:rPr>
                        <a:t>Project 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Difficulties</a:t>
                      </a:r>
                      <a:r>
                        <a:rPr sz="12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20" dirty="0">
                          <a:latin typeface="Carlito"/>
                          <a:cs typeface="Carlito"/>
                        </a:rPr>
                        <a:t>Level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6"/>
                    </a:solidFill>
                  </a:tcPr>
                </a:tc>
                <a:tc>
                  <a:txBody>
                    <a:bodyPr/>
                    <a:lstStyle/>
                    <a:p>
                      <a:pPr marL="9969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55" dirty="0">
                          <a:latin typeface="Carlito"/>
                          <a:cs typeface="Carlito"/>
                        </a:rPr>
                        <a:t>Advanced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757">
                <a:tc>
                  <a:txBody>
                    <a:bodyPr/>
                    <a:lstStyle/>
                    <a:p>
                      <a:pPr marL="990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15" dirty="0">
                          <a:latin typeface="Carlito"/>
                          <a:cs typeface="Carlito"/>
                        </a:rPr>
                        <a:t>Tools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0600" marR="1007110">
                        <a:lnSpc>
                          <a:spcPct val="103299"/>
                        </a:lnSpc>
                        <a:spcBef>
                          <a:spcPts val="285"/>
                        </a:spcBef>
                      </a:pPr>
                      <a:r>
                        <a:rPr sz="1200" spc="20" dirty="0">
                          <a:latin typeface="Carlito"/>
                          <a:cs typeface="Carlito"/>
                        </a:rPr>
                        <a:t>Jupyter notebook, 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Power 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Bi, 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Ms 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Excel, 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Ms  </a:t>
                      </a:r>
                      <a:r>
                        <a:rPr sz="1200" spc="50" dirty="0">
                          <a:latin typeface="Carlito"/>
                          <a:cs typeface="Carlito"/>
                        </a:rPr>
                        <a:t>PowerPoint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0" y="2531491"/>
            <a:ext cx="10431780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2019</a:t>
            </a:r>
            <a:endParaRPr sz="1600">
              <a:latin typeface="Carlito"/>
              <a:cs typeface="Carlito"/>
            </a:endParaRPr>
          </a:p>
          <a:p>
            <a:pPr marL="38100" marR="31750" algn="just">
              <a:lnSpc>
                <a:spcPct val="101299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$64,11,959.80, Better Large Canned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Shrimp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Sales and was 31,16,132.41% higher than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Special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Oatmeal,  which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$205.76. Better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accounted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8.43% of Sales,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Shrimp</a:t>
            </a:r>
            <a:endParaRPr sz="1600">
              <a:latin typeface="Carlito"/>
              <a:cs typeface="Carlito"/>
            </a:endParaRPr>
          </a:p>
          <a:p>
            <a:pPr marL="38100" marR="30480" algn="just">
              <a:lnSpc>
                <a:spcPct val="102000"/>
              </a:lnSpc>
              <a:spcBef>
                <a:spcPts val="34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 the highest Sales and was 182.90% higher than Ebony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Squash,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had the 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2400" spc="22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 Sales at $22,66,482.62. Better  Large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accounted</a:t>
            </a:r>
            <a:r>
              <a:rPr sz="16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6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33.56%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Sales.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6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21,51,025.49,</a:t>
            </a:r>
            <a:r>
              <a:rPr sz="16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6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Canned</a:t>
            </a:r>
            <a:r>
              <a:rPr sz="16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Shrimp</a:t>
            </a:r>
            <a:r>
              <a:rPr sz="16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</a:t>
            </a:r>
            <a:endParaRPr sz="1600">
              <a:latin typeface="Carlito"/>
              <a:cs typeface="Carlito"/>
            </a:endParaRPr>
          </a:p>
          <a:p>
            <a:pPr marL="38100" marR="30480" algn="just">
              <a:lnSpc>
                <a:spcPct val="101899"/>
              </a:lnSpc>
              <a:spcBef>
                <a:spcPts val="3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was 123.87% higher than Discover Manicotti,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had the 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highest Profits at $ 9,60,848.73.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Item, Profits  ranged from $ 9,60,848.73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21,51,025.49.</a:t>
            </a:r>
            <a:endParaRPr sz="1600">
              <a:latin typeface="Carlito"/>
              <a:cs typeface="Carlito"/>
            </a:endParaRPr>
          </a:p>
          <a:p>
            <a:pPr marL="38100" marR="30480" algn="just">
              <a:lnSpc>
                <a:spcPct val="110900"/>
              </a:lnSpc>
              <a:spcBef>
                <a:spcPts val="16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$233.33,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Monarch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Manicott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Sales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was 19.67%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than Special Oatmeal,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had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 at $205.76. Monarch Manicott accounted for 21.18% of Sales. 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5 Items, Sales ranged from $205.76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$233.33.  At - $ 2,150.52, Good Chablis Wine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5</a:t>
            </a:r>
            <a:r>
              <a:rPr sz="2400" spc="-7" baseline="12152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lowest Profits and was 90.41%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higher than Fast Lemon Cookies,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had</a:t>
            </a:r>
            <a:r>
              <a:rPr sz="16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8100" algn="just">
              <a:lnSpc>
                <a:spcPct val="100000"/>
              </a:lnSpc>
              <a:spcBef>
                <a:spcPts val="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lowest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-$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22,435.78. Across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5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Items, Profits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ranged from -$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22,435.78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-$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2,150.52.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7355" y="76200"/>
            <a:ext cx="7397496" cy="2478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D7F66-FC28-DD2D-D6A4-8BFC388F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55" y="0"/>
            <a:ext cx="739749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704" y="76200"/>
            <a:ext cx="7924800" cy="327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64FA7-8BC3-CE87-B5E3-64F988F4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2" y="-12290"/>
            <a:ext cx="7949381" cy="41761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1441449"/>
            <a:ext cx="4839335" cy="4953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Q1) 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What’s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thesource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b="1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data?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Ans)TheDataset</a:t>
            </a:r>
            <a:r>
              <a:rPr sz="1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2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takenfromiNeuron’sProvidedProject</a:t>
            </a:r>
            <a:r>
              <a:rPr sz="1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DescriptionDocument.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429383"/>
            <a:ext cx="6012815" cy="3884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rlito"/>
                <a:cs typeface="Carlito"/>
                <a:hlinkClick r:id="rId2"/>
              </a:rPr>
              <a:t>https://drive.google.com/drive/folders/1FkmFVL8wlJmQWP1z52TD8PlhOJhitTyI?usp=sharing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919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Q2)Whatwas</a:t>
            </a:r>
            <a:r>
              <a:rPr sz="12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data?</a:t>
            </a:r>
            <a:endParaRPr sz="12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975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Ans)Thedata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2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combination</a:t>
            </a:r>
            <a:r>
              <a:rPr sz="1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numerical</a:t>
            </a:r>
            <a:r>
              <a:rPr sz="1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2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Categorical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values.</a:t>
            </a:r>
            <a:endParaRPr sz="12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1019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r>
              <a:rPr sz="1200" b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3)What</a:t>
            </a:r>
            <a:r>
              <a:rPr sz="1200" b="1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wasthe</a:t>
            </a:r>
            <a:r>
              <a:rPr sz="12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complete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flowyou</a:t>
            </a:r>
            <a:r>
              <a:rPr sz="12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followed</a:t>
            </a:r>
            <a:r>
              <a:rPr sz="1200" b="1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thisProject?</a:t>
            </a:r>
            <a:endParaRPr sz="1200">
              <a:latin typeface="Carlito"/>
              <a:cs typeface="Carlito"/>
            </a:endParaRPr>
          </a:p>
          <a:p>
            <a:pPr marL="127000" marR="3121660">
              <a:lnSpc>
                <a:spcPct val="168300"/>
              </a:lnSpc>
              <a:spcBef>
                <a:spcPts val="395"/>
              </a:spcBef>
            </a:pP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Ans) </a:t>
            </a:r>
            <a:r>
              <a:rPr sz="1200" spc="-30" dirty="0">
                <a:solidFill>
                  <a:srgbClr val="FFFFFF"/>
                </a:solidFill>
                <a:latin typeface="Carlito"/>
                <a:cs typeface="Carlito"/>
              </a:rPr>
              <a:t>Refer slide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sz="1800" spc="-37" baseline="18518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200" spc="-30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Understanding 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Q4)</a:t>
            </a:r>
            <a:r>
              <a:rPr sz="12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What</a:t>
            </a:r>
            <a:r>
              <a:rPr sz="12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techniques</a:t>
            </a:r>
            <a:r>
              <a:rPr sz="1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were</a:t>
            </a:r>
            <a:r>
              <a:rPr sz="12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2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2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fordata?  </a:t>
            </a:r>
            <a:r>
              <a:rPr sz="1200" spc="-30" dirty="0">
                <a:solidFill>
                  <a:srgbClr val="FFFFFF"/>
                </a:solidFill>
                <a:latin typeface="Carlito"/>
                <a:cs typeface="Carlito"/>
              </a:rPr>
              <a:t>Ans) 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-Removingunwanted</a:t>
            </a:r>
            <a:r>
              <a:rPr sz="12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Carlito"/>
                <a:cs typeface="Carlito"/>
              </a:rPr>
              <a:t>attributes.</a:t>
            </a:r>
            <a:endParaRPr sz="12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950"/>
              </a:spcBef>
            </a:pP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-Visualizing</a:t>
            </a:r>
            <a:r>
              <a:rPr sz="1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relationof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independentvariableswitheach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otherand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outputvariables.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1200" spc="50" dirty="0">
                <a:solidFill>
                  <a:srgbClr val="FFFFFF"/>
                </a:solidFill>
                <a:latin typeface="Carlito"/>
                <a:cs typeface="Carlito"/>
              </a:rPr>
              <a:t>-Checking </a:t>
            </a:r>
            <a:r>
              <a:rPr sz="1200" spc="2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00" spc="50" dirty="0">
                <a:solidFill>
                  <a:srgbClr val="FFFFFF"/>
                </a:solidFill>
                <a:latin typeface="Carlito"/>
                <a:cs typeface="Carlito"/>
              </a:rPr>
              <a:t>changing distribution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200" spc="50" dirty="0">
                <a:solidFill>
                  <a:srgbClr val="FFFFFF"/>
                </a:solidFill>
                <a:latin typeface="Carlito"/>
                <a:cs typeface="Carlito"/>
              </a:rPr>
              <a:t>continuous</a:t>
            </a:r>
            <a:r>
              <a:rPr sz="12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rlito"/>
                <a:cs typeface="Carlito"/>
              </a:rPr>
              <a:t>values.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Carlito"/>
                <a:cs typeface="Carlito"/>
              </a:rPr>
              <a:t>-Removing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outliers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-Cleaningdata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imputingifnullvaluesare</a:t>
            </a:r>
            <a:r>
              <a:rPr sz="12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present.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-Transforming </a:t>
            </a:r>
            <a:r>
              <a:rPr sz="1200" spc="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yield </a:t>
            </a:r>
            <a:r>
              <a:rPr sz="1200" spc="3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35" dirty="0">
                <a:solidFill>
                  <a:srgbClr val="FFFFFF"/>
                </a:solidFill>
                <a:latin typeface="Carlito"/>
                <a:cs typeface="Carlito"/>
              </a:rPr>
              <a:t>desired</a:t>
            </a:r>
            <a:r>
              <a:rPr sz="1200" spc="2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rlito"/>
                <a:cs typeface="Carlito"/>
              </a:rPr>
              <a:t>result.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4932" y="243840"/>
            <a:ext cx="6472428" cy="972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2401" y="357886"/>
            <a:ext cx="59080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5" dirty="0">
                <a:latin typeface="Arial"/>
                <a:cs typeface="Arial"/>
              </a:rPr>
              <a:t>QUESTIONS </a:t>
            </a:r>
            <a:r>
              <a:rPr sz="3400" b="1" spc="170" dirty="0">
                <a:latin typeface="Arial"/>
                <a:cs typeface="Arial"/>
              </a:rPr>
              <a:t>AND</a:t>
            </a:r>
            <a:r>
              <a:rPr sz="3400" b="1" spc="-15" dirty="0">
                <a:latin typeface="Arial"/>
                <a:cs typeface="Arial"/>
              </a:rPr>
              <a:t> </a:t>
            </a:r>
            <a:r>
              <a:rPr sz="3400" b="1" spc="-60" dirty="0">
                <a:latin typeface="Arial"/>
                <a:cs typeface="Arial"/>
              </a:rPr>
              <a:t>ANSWERS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54934"/>
            <a:ext cx="10371455" cy="11322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25"/>
              </a:spcBef>
              <a:tabLst>
                <a:tab pos="1532890" algn="l"/>
                <a:tab pos="2636520" algn="l"/>
                <a:tab pos="3114675" algn="l"/>
                <a:tab pos="4316730" algn="l"/>
                <a:tab pos="5570855" algn="l"/>
                <a:tab pos="6978650" algn="l"/>
                <a:tab pos="7980680" algn="l"/>
                <a:tab pos="8260715" algn="l"/>
                <a:tab pos="9242425" algn="l"/>
                <a:tab pos="10244455" algn="l"/>
              </a:tabLst>
            </a:pP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Fin</a:t>
            </a:r>
            <a:r>
              <a:rPr sz="3600" spc="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g	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Sale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s	&amp;	Profit	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Tren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d	month	wise	,	</a:t>
            </a:r>
            <a:r>
              <a:rPr sz="3600" spc="1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ear	wise	,  yearly month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 wise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829" y="786129"/>
            <a:ext cx="5654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PROBLEM</a:t>
            </a:r>
            <a:r>
              <a:rPr sz="4800" spc="-90" dirty="0"/>
              <a:t> </a:t>
            </a:r>
            <a:r>
              <a:rPr sz="4800" spc="-5" dirty="0"/>
              <a:t>STATEMENT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87983" y="2123973"/>
            <a:ext cx="10467975" cy="2192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7200"/>
              </a:lnSpc>
              <a:spcBef>
                <a:spcPts val="105"/>
              </a:spcBef>
              <a:buSzPct val="112500"/>
              <a:buFont typeface="Arial"/>
              <a:buChar char="•"/>
              <a:tabLst>
                <a:tab pos="19304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management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gained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importance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meet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increasing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competition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need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improved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methods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distribution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reduce cost and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increase profits. Sales management todayis the most important function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commercial and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business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enterprise.</a:t>
            </a:r>
            <a:endParaRPr sz="1600">
              <a:latin typeface="Carlito"/>
              <a:cs typeface="Carlito"/>
            </a:endParaRPr>
          </a:p>
          <a:p>
            <a:pPr marL="12700" marR="5080" algn="just">
              <a:lnSpc>
                <a:spcPct val="127000"/>
              </a:lnSpc>
              <a:spcBef>
                <a:spcPts val="1175"/>
              </a:spcBef>
              <a:buSzPct val="112500"/>
              <a:buFont typeface="Arial"/>
              <a:buChar char="•"/>
              <a:tabLst>
                <a:tab pos="19304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ETL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: Extract-Transform-Load some Amazon dataset and find for me Sales-trend -&gt; monthwise , year wise , yearly-month  wise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192405" indent="-180340" algn="just">
              <a:lnSpc>
                <a:spcPct val="100000"/>
              </a:lnSpc>
              <a:buSzPct val="112500"/>
              <a:buFont typeface="Arial"/>
              <a:buChar char="•"/>
              <a:tabLst>
                <a:tab pos="193040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metrics and factors and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show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meaningful relationships between</a:t>
            </a:r>
            <a:r>
              <a:rPr sz="16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attributes.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72795"/>
            <a:ext cx="10201656" cy="534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10" y="601726"/>
            <a:ext cx="6097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r>
              <a:rPr sz="4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800" dirty="0">
                <a:solidFill>
                  <a:srgbClr val="FFFFFF"/>
                </a:solidFill>
                <a:latin typeface="Carlito"/>
                <a:cs typeface="Carlito"/>
              </a:rPr>
              <a:t>INFORMATION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983" y="2133726"/>
            <a:ext cx="10109200" cy="8248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related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dataset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that contains Information like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Sales Amount,  Cost Amount, Sales Prices, List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Prices,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Margins,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Sales Quantities,</a:t>
            </a:r>
            <a:r>
              <a:rPr sz="2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066" y="229870"/>
            <a:ext cx="600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Sales </a:t>
            </a:r>
            <a:r>
              <a:rPr sz="4800" dirty="0"/>
              <a:t>and Profit</a:t>
            </a:r>
            <a:r>
              <a:rPr sz="4800" spc="-100" dirty="0"/>
              <a:t> </a:t>
            </a:r>
            <a:r>
              <a:rPr sz="4800" dirty="0"/>
              <a:t>Analysis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77900" y="5287517"/>
            <a:ext cx="10376535" cy="10140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60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At $1,54,54,172.47, Better Large Canned Shrimp had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highest Sales and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7,549,200.21% higher than Kiwi Lox, which  had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lowest Sales at $204.71. Better Large Canned Shrimp accounted for 8.51% of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Sales.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Profits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trended down, resulting  in a 16.16% decrease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2017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2019.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trended down, resulting in a 21.15%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decrease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dropped</a:t>
            </a:r>
            <a:r>
              <a:rPr sz="1600" b="1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endParaRPr sz="16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$9,598,696.65 to $7,568,565.85 during its steepest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decline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between January 2017 and October</a:t>
            </a:r>
            <a:r>
              <a:rPr sz="1600" b="1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2019.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389888"/>
            <a:ext cx="10308336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70249-B020-0A14-4185-D76CD3D3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1158043"/>
            <a:ext cx="10376534" cy="3566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583" y="4179189"/>
            <a:ext cx="10520680" cy="14947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just">
              <a:lnSpc>
                <a:spcPct val="100499"/>
              </a:lnSpc>
              <a:spcBef>
                <a:spcPts val="85"/>
              </a:spcBef>
              <a:buSzPct val="68750"/>
              <a:buFont typeface="Wingdings"/>
              <a:buChar char=""/>
              <a:tabLst>
                <a:tab pos="264160" algn="l"/>
              </a:tabLst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Decomposition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visual,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we can Analyze how much Sales &amp; Profits were made from 2017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2019.Comparing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Years,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2017 was the year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highest Sales &amp; Profits were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made,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was $8,68,72,733.86 and $3,68,34,901.78  respectively. Sales and Profit was maximum on Sunday, which was </a:t>
            </a:r>
            <a:r>
              <a:rPr sz="1600" spc="-5" dirty="0">
                <a:solidFill>
                  <a:srgbClr val="76923B"/>
                </a:solidFill>
                <a:latin typeface="Carlito"/>
                <a:cs typeface="Carlito"/>
              </a:rPr>
              <a:t>$2,62,07,105.29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and, </a:t>
            </a:r>
            <a:r>
              <a:rPr sz="1600" spc="-5" dirty="0">
                <a:solidFill>
                  <a:srgbClr val="76923B"/>
                </a:solidFill>
                <a:latin typeface="Carlito"/>
                <a:cs typeface="Carlito"/>
              </a:rPr>
              <a:t>$1,11,00,176.97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respectively. Sales &amp;  Profits were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balanced in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4 Quarters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it was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highest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Q3(Sales= </a:t>
            </a:r>
            <a:r>
              <a:rPr sz="1600" spc="-5" dirty="0">
                <a:solidFill>
                  <a:srgbClr val="76923B"/>
                </a:solidFill>
                <a:latin typeface="Carlito"/>
                <a:cs typeface="Carlito"/>
              </a:rPr>
              <a:t>$79,13,401.49,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Profit= </a:t>
            </a:r>
            <a:r>
              <a:rPr sz="1600" spc="-5" dirty="0">
                <a:solidFill>
                  <a:srgbClr val="76923B"/>
                </a:solidFill>
                <a:latin typeface="Carlito"/>
                <a:cs typeface="Carlito"/>
              </a:rPr>
              <a:t>$33,40,301.23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). August was  the month in which the highest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&amp; Profits were recorded, which was </a:t>
            </a:r>
            <a:r>
              <a:rPr sz="1600" spc="-5" dirty="0">
                <a:solidFill>
                  <a:srgbClr val="76923B"/>
                </a:solidFill>
                <a:latin typeface="Carlito"/>
                <a:cs typeface="Carlito"/>
              </a:rPr>
              <a:t>$30,74,481.93, $13,08,995.72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respectively. 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Month Sales &amp; Profits were generated on the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r>
              <a:rPr sz="1575" baseline="2645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,13</a:t>
            </a:r>
            <a:r>
              <a:rPr sz="1575" baseline="2645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,20</a:t>
            </a:r>
            <a:r>
              <a:rPr sz="1575" baseline="2645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27</a:t>
            </a:r>
            <a:r>
              <a:rPr sz="1575" spc="-7" baseline="2645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1575" spc="202" baseline="264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day.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271272"/>
            <a:ext cx="10314432" cy="374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990E-19AE-0250-FD1F-853295E3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1272"/>
            <a:ext cx="10314432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212" y="4834509"/>
            <a:ext cx="10548620" cy="10267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2880" marR="5080" indent="-170815" algn="just">
              <a:lnSpc>
                <a:spcPct val="103600"/>
              </a:lnSpc>
              <a:spcBef>
                <a:spcPts val="25"/>
              </a:spcBef>
              <a:buSzPct val="87500"/>
              <a:buFont typeface="Arial"/>
              <a:buChar char="•"/>
              <a:tabLst>
                <a:tab pos="183515" algn="l"/>
              </a:tabLst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2017 Revenue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$8,68,72,733.86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Profit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$3,68,34,901.78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73.68%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Amt. and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47.7%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Grand Total Profit.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2018 Revenue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$2,08,03,997.71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Profit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$91,34,074.45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78.34%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Cost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Amt. and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11.85%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Grand Total Profit. In 2019 Revenue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$7,78,57,440.80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Profit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$3,11,33,150.20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66.62%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of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Cost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Amt.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600" spc="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5" dirty="0">
                <a:solidFill>
                  <a:srgbClr val="66FF66"/>
                </a:solidFill>
                <a:latin typeface="Carlito"/>
                <a:cs typeface="Carlito"/>
              </a:rPr>
              <a:t>40.38%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Grand Total Profit.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516" y="271272"/>
            <a:ext cx="4774692" cy="423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0071" y="286511"/>
            <a:ext cx="5114544" cy="423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3DC80-8535-7B58-AC86-116B244D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16" y="261179"/>
            <a:ext cx="4774692" cy="4282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2661</TotalTime>
  <Words>2309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Carlito</vt:lpstr>
      <vt:lpstr>Symbol</vt:lpstr>
      <vt:lpstr>Trebuchet MS</vt:lpstr>
      <vt:lpstr>Wingdings</vt:lpstr>
      <vt:lpstr>Office Theme</vt:lpstr>
      <vt:lpstr>ANALYZING AMAZON SALES DATA</vt:lpstr>
      <vt:lpstr>PROJECT DETAIL</vt:lpstr>
      <vt:lpstr>OBJECTIVE</vt:lpstr>
      <vt:lpstr>PROBLEM STATEMENT</vt:lpstr>
      <vt:lpstr>PowerPoint Presentation</vt:lpstr>
      <vt:lpstr>PowerPoint Presentation</vt:lpstr>
      <vt:lpstr>Sales and 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SALES DATA</dc:title>
  <dc:creator>RASHMI TAYAL</dc:creator>
  <cp:lastModifiedBy>Prohit Rathod</cp:lastModifiedBy>
  <cp:revision>1</cp:revision>
  <dcterms:created xsi:type="dcterms:W3CDTF">2023-03-07T12:03:31Z</dcterms:created>
  <dcterms:modified xsi:type="dcterms:W3CDTF">2023-03-09T08:38:58Z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2022-09-10T00:00:00Z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2023-03-07T00:00:00Z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2023-03-07T12:17:17Z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a605ad1c-eef4-44f4-a777-5b4564d4332a</vt:lpwstr>
  </property>
  <property fmtid="{D5CDD505-2E9C-101B-9397-08002B2CF9AE}" pid="10" name="MSIP_Label_defa4170-0d19-0005-0004-bc88714345d2_ActionId">
    <vt:lpwstr>3884c354-d01d-4004-8653-120dc3298097</vt:lpwstr>
  </property>
  <property fmtid="{D5CDD505-2E9C-101B-9397-08002B2CF9AE}" pid="11" name="MSIP_Label_defa4170-0d19-0005-0004-bc88714345d2_ContentBits">
    <vt:lpwstr>0</vt:lpwstr>
  </property>
</Properties>
</file>