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5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9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25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5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20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29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2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21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4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1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6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042EEE8-9777-4BC7-A03E-5BEDBB8F06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079137-5618-42E5-8683-A283BB082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26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18E9-D3F0-4792-E162-FE1ABE29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8E4E5-B65D-49F1-DF6F-E22390D96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picture containing building, sky, cloud, outdoor&#10;&#10;Description automatically generated">
            <a:extLst>
              <a:ext uri="{FF2B5EF4-FFF2-40B4-BE49-F238E27FC236}">
                <a16:creationId xmlns:a16="http://schemas.microsoft.com/office/drawing/2014/main" id="{97854E17-B614-647A-FB86-BF1A0AD0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82"/>
            <a:ext cx="12192000" cy="61236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C2B43-A94B-E150-D9EA-E1C7751460D7}"/>
              </a:ext>
            </a:extLst>
          </p:cNvPr>
          <p:cNvSpPr txBox="1"/>
          <p:nvPr/>
        </p:nvSpPr>
        <p:spPr>
          <a:xfrm>
            <a:off x="3974842" y="44596"/>
            <a:ext cx="506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FF00"/>
                </a:solidFill>
              </a:rPr>
              <a:t>Telangana Tourism</a:t>
            </a:r>
          </a:p>
        </p:txBody>
      </p:sp>
    </p:spTree>
    <p:extLst>
      <p:ext uri="{BB962C8B-B14F-4D97-AF65-F5344CB8AC3E}">
        <p14:creationId xmlns:p14="http://schemas.microsoft.com/office/powerpoint/2010/main" val="36928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0E2EEC-7A11-1D47-1919-E66CC250C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13" y="73396"/>
            <a:ext cx="10724757" cy="754025"/>
          </a:xfrm>
        </p:spPr>
        <p:txBody>
          <a:bodyPr>
            <a:normAutofit/>
          </a:bodyPr>
          <a:lstStyle/>
          <a:p>
            <a:r>
              <a:rPr lang="en-US" sz="1800" dirty="0"/>
              <a:t>7.</a:t>
            </a:r>
            <a:r>
              <a:rPr lang="en-US" sz="1800" spc="-60" dirty="0"/>
              <a:t> </a:t>
            </a:r>
            <a:r>
              <a:rPr lang="en-US" sz="1800" dirty="0"/>
              <a:t>The</a:t>
            </a:r>
            <a:r>
              <a:rPr lang="en-US" sz="1800" spc="-20" dirty="0"/>
              <a:t> </a:t>
            </a:r>
            <a:r>
              <a:rPr lang="en-US" sz="1800" dirty="0"/>
              <a:t>projected</a:t>
            </a:r>
            <a:r>
              <a:rPr lang="en-US" sz="1800" spc="-15" dirty="0"/>
              <a:t> </a:t>
            </a:r>
            <a:r>
              <a:rPr lang="en-US" sz="1800" dirty="0"/>
              <a:t>number</a:t>
            </a:r>
            <a:r>
              <a:rPr lang="en-US" sz="1800" spc="-20" dirty="0"/>
              <a:t> </a:t>
            </a:r>
            <a:r>
              <a:rPr lang="en-US" sz="1800" dirty="0"/>
              <a:t>of</a:t>
            </a:r>
            <a:r>
              <a:rPr lang="en-US" sz="1800" spc="-25" dirty="0"/>
              <a:t> </a:t>
            </a:r>
            <a:r>
              <a:rPr lang="en-US" sz="1800" dirty="0"/>
              <a:t>Domestic</a:t>
            </a:r>
            <a:r>
              <a:rPr lang="en-US" sz="1800" spc="-15" dirty="0"/>
              <a:t> </a:t>
            </a:r>
            <a:r>
              <a:rPr lang="en-US" sz="1800" dirty="0"/>
              <a:t>and</a:t>
            </a:r>
            <a:r>
              <a:rPr lang="en-US" sz="1800" spc="-15" dirty="0"/>
              <a:t> </a:t>
            </a:r>
            <a:r>
              <a:rPr lang="en-US" sz="1800" dirty="0"/>
              <a:t>Foreign</a:t>
            </a:r>
            <a:r>
              <a:rPr lang="en-US" sz="1800" spc="-25" dirty="0"/>
              <a:t> </a:t>
            </a:r>
            <a:r>
              <a:rPr lang="en-US" sz="1800" dirty="0"/>
              <a:t>tourists</a:t>
            </a:r>
            <a:r>
              <a:rPr lang="en-US" sz="1800" spc="-5" dirty="0"/>
              <a:t> </a:t>
            </a:r>
            <a:r>
              <a:rPr lang="en-US" sz="1800" dirty="0"/>
              <a:t>in</a:t>
            </a:r>
            <a:r>
              <a:rPr lang="en-US" sz="1800" spc="-15" dirty="0"/>
              <a:t> </a:t>
            </a:r>
            <a:r>
              <a:rPr lang="en-US" sz="1800" dirty="0"/>
              <a:t>Hyderabad</a:t>
            </a:r>
            <a:r>
              <a:rPr lang="en-US" sz="1800" spc="-15" dirty="0"/>
              <a:t> </a:t>
            </a:r>
            <a:r>
              <a:rPr lang="en-US" sz="1800" dirty="0"/>
              <a:t>in</a:t>
            </a:r>
            <a:r>
              <a:rPr lang="en-US" sz="1800" spc="-20" dirty="0"/>
              <a:t> </a:t>
            </a:r>
            <a:r>
              <a:rPr lang="en-US" sz="1800" dirty="0"/>
              <a:t>2025</a:t>
            </a:r>
            <a:r>
              <a:rPr lang="en-US" sz="1800" spc="-15" dirty="0"/>
              <a:t> </a:t>
            </a:r>
            <a:r>
              <a:rPr lang="en-US" sz="1800" dirty="0"/>
              <a:t>based</a:t>
            </a:r>
            <a:r>
              <a:rPr lang="en-US" sz="1800" spc="-15" dirty="0"/>
              <a:t> </a:t>
            </a:r>
            <a:r>
              <a:rPr lang="en-US" sz="1800" dirty="0"/>
              <a:t>on</a:t>
            </a:r>
            <a:r>
              <a:rPr lang="en-US" sz="1800" spc="-20" dirty="0"/>
              <a:t> </a:t>
            </a:r>
            <a:r>
              <a:rPr lang="en-US" sz="1800" dirty="0"/>
              <a:t>growth</a:t>
            </a:r>
            <a:r>
              <a:rPr lang="en-US" sz="1800" spc="-15" dirty="0"/>
              <a:t> </a:t>
            </a:r>
            <a:r>
              <a:rPr lang="en-US" sz="1800" dirty="0"/>
              <a:t>rate</a:t>
            </a:r>
            <a:r>
              <a:rPr lang="en-US" sz="1800" spc="-20" dirty="0"/>
              <a:t> from </a:t>
            </a:r>
            <a:r>
              <a:rPr lang="en-US" sz="1800" dirty="0"/>
              <a:t>previous</a:t>
            </a:r>
            <a:r>
              <a:rPr lang="en-US" sz="1800" spc="-30" dirty="0"/>
              <a:t> </a:t>
            </a:r>
            <a:r>
              <a:rPr lang="en-US" sz="1800" spc="-10" dirty="0"/>
              <a:t>years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2E1A2-1A51-5431-3B2D-EBCDCB06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61" y="859766"/>
            <a:ext cx="5464013" cy="259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1C287-B56F-ADB1-BF5F-5291663C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02" y="859766"/>
            <a:ext cx="5296359" cy="2569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1B900-8F42-A265-233E-F5363D0E17E6}"/>
              </a:ext>
            </a:extLst>
          </p:cNvPr>
          <p:cNvSpPr txBox="1"/>
          <p:nvPr/>
        </p:nvSpPr>
        <p:spPr>
          <a:xfrm>
            <a:off x="732761" y="4270618"/>
            <a:ext cx="99041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endParaRPr lang="en-US" sz="1800" dirty="0">
              <a:latin typeface="Trebuchet MS"/>
              <a:cs typeface="Trebuchet MS"/>
            </a:endParaRPr>
          </a:p>
          <a:p>
            <a:pPr marL="12700" marR="147320">
              <a:lnSpc>
                <a:spcPct val="100000"/>
              </a:lnSpc>
            </a:pPr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98450" marR="14732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Domestic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visitors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2025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decreases.</a:t>
            </a:r>
          </a:p>
          <a:p>
            <a:pPr marL="12700" marR="147320">
              <a:lnSpc>
                <a:spcPct val="100000"/>
              </a:lnSpc>
            </a:pPr>
            <a:endParaRPr lang="en-US" sz="18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98450" marR="14732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Foreign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visitors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2025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increases.</a:t>
            </a:r>
            <a:r>
              <a:rPr lang="en-US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Expected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visitors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near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42000.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729792-DA89-DECF-2C00-FCF5BBB35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532" y="158326"/>
            <a:ext cx="9144000" cy="594156"/>
          </a:xfrm>
        </p:spPr>
        <p:txBody>
          <a:bodyPr>
            <a:normAutofit/>
          </a:bodyPr>
          <a:lstStyle/>
          <a:p>
            <a:r>
              <a:rPr lang="en-US" sz="1800" dirty="0"/>
              <a:t>8.Estimate</a:t>
            </a:r>
            <a:r>
              <a:rPr lang="en-US" sz="1800" spc="-25" dirty="0"/>
              <a:t> </a:t>
            </a:r>
            <a:r>
              <a:rPr lang="en-US" sz="1800" dirty="0"/>
              <a:t>the</a:t>
            </a:r>
            <a:r>
              <a:rPr lang="en-US" sz="1800" spc="-10" dirty="0"/>
              <a:t> </a:t>
            </a:r>
            <a:r>
              <a:rPr lang="en-US" sz="1800" dirty="0"/>
              <a:t>projected</a:t>
            </a:r>
            <a:r>
              <a:rPr lang="en-US" sz="1800" spc="-15" dirty="0"/>
              <a:t> </a:t>
            </a:r>
            <a:r>
              <a:rPr lang="en-US" sz="1800" dirty="0"/>
              <a:t>revenue</a:t>
            </a:r>
            <a:r>
              <a:rPr lang="en-US" sz="1800" spc="-15" dirty="0"/>
              <a:t> </a:t>
            </a:r>
            <a:r>
              <a:rPr lang="en-US" sz="1800" dirty="0"/>
              <a:t>for</a:t>
            </a:r>
            <a:r>
              <a:rPr lang="en-US" sz="1800" spc="-15" dirty="0"/>
              <a:t> </a:t>
            </a:r>
            <a:r>
              <a:rPr lang="en-US" sz="1800" dirty="0"/>
              <a:t>Hyderabad</a:t>
            </a:r>
            <a:r>
              <a:rPr lang="en-US" sz="1800" spc="-20" dirty="0"/>
              <a:t> </a:t>
            </a:r>
            <a:r>
              <a:rPr lang="en-US" sz="1800" dirty="0"/>
              <a:t>in</a:t>
            </a:r>
            <a:r>
              <a:rPr lang="en-US" sz="1800" spc="-20" dirty="0"/>
              <a:t> </a:t>
            </a:r>
            <a:r>
              <a:rPr lang="en-US" sz="1800" dirty="0"/>
              <a:t>2025</a:t>
            </a:r>
            <a:r>
              <a:rPr lang="en-US" sz="1800" spc="-15" dirty="0"/>
              <a:t> </a:t>
            </a:r>
            <a:r>
              <a:rPr lang="en-US" sz="1800" dirty="0"/>
              <a:t>based</a:t>
            </a:r>
            <a:r>
              <a:rPr lang="en-US" sz="1800" spc="-20" dirty="0"/>
              <a:t> </a:t>
            </a:r>
            <a:r>
              <a:rPr lang="en-US" sz="1800" dirty="0"/>
              <a:t>on</a:t>
            </a:r>
            <a:r>
              <a:rPr lang="en-US" sz="1800" spc="-20" dirty="0"/>
              <a:t> </a:t>
            </a:r>
            <a:r>
              <a:rPr lang="en-US" sz="1800" dirty="0"/>
              <a:t>average</a:t>
            </a:r>
            <a:r>
              <a:rPr lang="en-US" sz="1800" spc="-25" dirty="0"/>
              <a:t> </a:t>
            </a:r>
            <a:r>
              <a:rPr lang="en-US" sz="1800" dirty="0"/>
              <a:t>spend</a:t>
            </a:r>
            <a:r>
              <a:rPr lang="en-US" sz="1800" spc="-10" dirty="0"/>
              <a:t> </a:t>
            </a:r>
            <a:r>
              <a:rPr lang="en-US" sz="1800" dirty="0"/>
              <a:t>per</a:t>
            </a:r>
            <a:r>
              <a:rPr lang="en-US" sz="1800" spc="-15" dirty="0"/>
              <a:t> </a:t>
            </a:r>
            <a:r>
              <a:rPr lang="en-US" sz="1800" spc="-10" dirty="0"/>
              <a:t>tourist.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14DC3-A2B7-575E-8E94-504DFDA2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2" y="998474"/>
            <a:ext cx="3732260" cy="245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EA204-D57A-491C-6106-12E88351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261" y="959906"/>
            <a:ext cx="4121979" cy="2469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8ED384-5D7F-90C6-81F5-A7920EED7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344" y="1570941"/>
            <a:ext cx="2370025" cy="14207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263597-785C-75C6-C946-7C2E89784160}"/>
              </a:ext>
            </a:extLst>
          </p:cNvPr>
          <p:cNvSpPr txBox="1"/>
          <p:nvPr/>
        </p:nvSpPr>
        <p:spPr>
          <a:xfrm>
            <a:off x="854531" y="3715112"/>
            <a:ext cx="10444839" cy="208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domestic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visitors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Hyderabad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decrease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growth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previous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years,</a:t>
            </a:r>
            <a:r>
              <a:rPr lang="en-US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would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great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loss.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pc="-1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foreign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visitors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lang="en-US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Hyderabad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	based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growth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previous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years,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would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spent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government.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4188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47224A-FAD2-4CCA-2703-B0F91DE3F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94" y="111968"/>
            <a:ext cx="10314211" cy="455445"/>
          </a:xfrm>
        </p:spPr>
        <p:txBody>
          <a:bodyPr>
            <a:normAutofit/>
          </a:bodyPr>
          <a:lstStyle/>
          <a:p>
            <a:r>
              <a:rPr lang="en-US" sz="1800" dirty="0"/>
              <a:t>9.</a:t>
            </a:r>
            <a:r>
              <a:rPr lang="en-US" sz="1800" spc="-35" dirty="0"/>
              <a:t> </a:t>
            </a:r>
            <a:r>
              <a:rPr lang="en-US" sz="1800" dirty="0"/>
              <a:t>Which</a:t>
            </a:r>
            <a:r>
              <a:rPr lang="en-US" sz="1800" spc="-25" dirty="0"/>
              <a:t> </a:t>
            </a:r>
            <a:r>
              <a:rPr lang="en-US" sz="1800" dirty="0"/>
              <a:t>districts</a:t>
            </a:r>
            <a:r>
              <a:rPr lang="en-US" sz="1800" spc="-20" dirty="0"/>
              <a:t> </a:t>
            </a:r>
            <a:r>
              <a:rPr lang="en-US" sz="1800" dirty="0"/>
              <a:t>has</a:t>
            </a:r>
            <a:r>
              <a:rPr lang="en-US" sz="1800" spc="-20" dirty="0"/>
              <a:t> </a:t>
            </a:r>
            <a:r>
              <a:rPr lang="en-US" sz="1800" dirty="0"/>
              <a:t>the</a:t>
            </a:r>
            <a:r>
              <a:rPr lang="en-US" sz="1800" spc="-25" dirty="0"/>
              <a:t> </a:t>
            </a:r>
            <a:r>
              <a:rPr lang="en-US" sz="1800" dirty="0"/>
              <a:t>highest</a:t>
            </a:r>
            <a:r>
              <a:rPr lang="en-US" sz="1800" spc="-25" dirty="0"/>
              <a:t> </a:t>
            </a:r>
            <a:r>
              <a:rPr lang="en-US" sz="1800" dirty="0"/>
              <a:t>potential</a:t>
            </a:r>
            <a:r>
              <a:rPr lang="en-US" sz="1800" spc="-25" dirty="0"/>
              <a:t> </a:t>
            </a:r>
            <a:r>
              <a:rPr lang="en-US" sz="1800" dirty="0"/>
              <a:t>for</a:t>
            </a:r>
            <a:r>
              <a:rPr lang="en-US" sz="1800" spc="-25" dirty="0"/>
              <a:t> </a:t>
            </a:r>
            <a:r>
              <a:rPr lang="en-US" sz="1800" dirty="0"/>
              <a:t>tourism</a:t>
            </a:r>
            <a:r>
              <a:rPr lang="en-US" sz="1800" spc="-15" dirty="0"/>
              <a:t> </a:t>
            </a:r>
            <a:r>
              <a:rPr lang="en-US" sz="1800" dirty="0"/>
              <a:t>growth</a:t>
            </a:r>
            <a:r>
              <a:rPr lang="en-US" sz="1800" spc="-20" dirty="0"/>
              <a:t> </a:t>
            </a:r>
            <a:r>
              <a:rPr lang="en-US" sz="1800" dirty="0"/>
              <a:t>and</a:t>
            </a:r>
            <a:r>
              <a:rPr lang="en-US" sz="1800" spc="-20" dirty="0"/>
              <a:t> </a:t>
            </a:r>
            <a:r>
              <a:rPr lang="en-US" sz="1800" dirty="0"/>
              <a:t>what</a:t>
            </a:r>
            <a:r>
              <a:rPr lang="en-US" sz="1800" spc="-30" dirty="0"/>
              <a:t> </a:t>
            </a:r>
            <a:r>
              <a:rPr lang="en-US" sz="1800" dirty="0"/>
              <a:t>actions</a:t>
            </a:r>
            <a:r>
              <a:rPr lang="en-US" sz="1800" spc="-25" dirty="0"/>
              <a:t> </a:t>
            </a:r>
            <a:r>
              <a:rPr lang="en-US" sz="1800" dirty="0"/>
              <a:t>government</a:t>
            </a:r>
            <a:r>
              <a:rPr lang="en-US" sz="1800" spc="-25" dirty="0"/>
              <a:t> can </a:t>
            </a:r>
            <a:r>
              <a:rPr lang="en-US" sz="1800" spc="-10" dirty="0"/>
              <a:t>take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A1D65-BB16-FC9B-D2F7-973F5EEB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04" y="752482"/>
            <a:ext cx="4694499" cy="229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F7545-ACD6-1D3D-A8D9-6EB105DF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999" y="752482"/>
            <a:ext cx="4252328" cy="229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FD6F2E-ECFD-93C9-A122-F9208701C9EF}"/>
              </a:ext>
            </a:extLst>
          </p:cNvPr>
          <p:cNvSpPr txBox="1"/>
          <p:nvPr/>
        </p:nvSpPr>
        <p:spPr>
          <a:xfrm>
            <a:off x="970803" y="3465203"/>
            <a:ext cx="104405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Insight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Hyderabad has the highest potential for both domestic and Foreign Tourism 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Rajanna Sircilla , Warangal(Urban), Yadadri Bhongir and Bhadradri Kothagudem are also having high potential for tourism growth 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Also the districts with High CAGR </a:t>
            </a:r>
            <a:r>
              <a:rPr lang="en-IN" dirty="0" err="1"/>
              <a:t>i</a:t>
            </a:r>
            <a:r>
              <a:rPr lang="en-IN" dirty="0"/>
              <a:t> . e . Mancherial , Warangal(Rural and Bhadradri Kothagudem has the high potential of Tourism growth . In these district Government can improve the infrastructure, market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40568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C722B6-1212-F05B-390A-D02077267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556" y="120049"/>
            <a:ext cx="9144000" cy="271837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10.Cultural/Corporate</a:t>
            </a:r>
            <a:r>
              <a:rPr lang="en-US" sz="1800" spc="-55" dirty="0"/>
              <a:t> </a:t>
            </a:r>
            <a:r>
              <a:rPr lang="en-US" sz="1800" dirty="0"/>
              <a:t>Events</a:t>
            </a:r>
            <a:r>
              <a:rPr lang="en-US" sz="1800" spc="-30" dirty="0"/>
              <a:t> </a:t>
            </a:r>
            <a:r>
              <a:rPr lang="en-US" sz="1800" dirty="0"/>
              <a:t>to</a:t>
            </a:r>
            <a:r>
              <a:rPr lang="en-US" sz="1800" spc="-45" dirty="0"/>
              <a:t> </a:t>
            </a:r>
            <a:r>
              <a:rPr lang="en-US" sz="1800" dirty="0"/>
              <a:t>boost</a:t>
            </a:r>
            <a:r>
              <a:rPr lang="en-US" sz="1800" spc="-45" dirty="0"/>
              <a:t> </a:t>
            </a:r>
            <a:r>
              <a:rPr lang="en-US" sz="1800" spc="-10" dirty="0"/>
              <a:t>tourism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6501E-BA8B-72F3-0F65-4CE453EF39F8}"/>
              </a:ext>
            </a:extLst>
          </p:cNvPr>
          <p:cNvSpPr txBox="1"/>
          <p:nvPr/>
        </p:nvSpPr>
        <p:spPr>
          <a:xfrm>
            <a:off x="770556" y="391886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285750" algn="l"/>
              </a:tabLst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What</a:t>
            </a:r>
            <a:r>
              <a:rPr lang="en-US" sz="1800" spc="-35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kind</a:t>
            </a:r>
            <a:r>
              <a:rPr lang="en-US" sz="1800" spc="-15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of</a:t>
            </a:r>
            <a:r>
              <a:rPr lang="en-US" sz="1800" spc="-25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events</a:t>
            </a:r>
            <a:r>
              <a:rPr lang="en-US" sz="1800" spc="-2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lang="en-US" sz="1800" spc="-2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government</a:t>
            </a:r>
            <a:r>
              <a:rPr lang="en-US" sz="1800" spc="-25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can</a:t>
            </a:r>
            <a:r>
              <a:rPr lang="en-US" sz="1800" spc="-15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conduct?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292735" indent="-280670">
              <a:lnSpc>
                <a:spcPct val="100000"/>
              </a:lnSpc>
              <a:buAutoNum type="alphaLcPeriod"/>
              <a:tabLst>
                <a:tab pos="293370" algn="l"/>
              </a:tabLst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Which</a:t>
            </a:r>
            <a:r>
              <a:rPr lang="en-US" sz="180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month(s)?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346075" indent="-334010">
              <a:lnSpc>
                <a:spcPct val="100000"/>
              </a:lnSpc>
              <a:buAutoNum type="alphaLcPeriod"/>
              <a:tabLst>
                <a:tab pos="346075" algn="l"/>
                <a:tab pos="346710" algn="l"/>
              </a:tabLst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Which</a:t>
            </a:r>
            <a:r>
              <a:rPr lang="en-US" sz="180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districts?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7A593-A41F-4A50-2123-7AE92C76FF50}"/>
              </a:ext>
            </a:extLst>
          </p:cNvPr>
          <p:cNvSpPr txBox="1"/>
          <p:nvPr/>
        </p:nvSpPr>
        <p:spPr>
          <a:xfrm>
            <a:off x="854532" y="1575224"/>
            <a:ext cx="4201108" cy="373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677670">
              <a:lnSpc>
                <a:spcPct val="146300"/>
              </a:lnSpc>
              <a:spcBef>
                <a:spcPts val="100"/>
              </a:spcBef>
            </a:pP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</a:p>
          <a:p>
            <a:pPr marL="355600" marR="1677670" indent="-342900">
              <a:lnSpc>
                <a:spcPct val="1463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Sports </a:t>
            </a:r>
          </a:p>
          <a:p>
            <a:pPr marL="355600" marR="1677670" indent="-342900">
              <a:lnSpc>
                <a:spcPct val="1463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Parties </a:t>
            </a:r>
          </a:p>
          <a:p>
            <a:pPr marL="355600" marR="1677670" indent="-342900">
              <a:lnSpc>
                <a:spcPct val="1463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Food </a:t>
            </a:r>
          </a:p>
          <a:p>
            <a:pPr marL="355600" marR="1677670" indent="-342900">
              <a:lnSpc>
                <a:spcPct val="1463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Arts</a:t>
            </a:r>
            <a:endParaRPr lang="en-US"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Exhibition</a:t>
            </a:r>
            <a:endParaRPr lang="en-US" sz="1800" dirty="0">
              <a:latin typeface="Trebuchet MS"/>
              <a:cs typeface="Trebuchet MS"/>
            </a:endParaRPr>
          </a:p>
          <a:p>
            <a:pPr marL="355600" marR="292735" indent="-342900">
              <a:lnSpc>
                <a:spcPct val="1463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Conference Seminar</a:t>
            </a:r>
            <a:endParaRPr lang="en-US" sz="18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46200"/>
              </a:lnSpc>
              <a:spcBef>
                <a:spcPts val="5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Award</a:t>
            </a:r>
            <a:r>
              <a:rPr lang="en-US"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Education</a:t>
            </a:r>
            <a:r>
              <a:rPr lang="en-US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fairs</a:t>
            </a:r>
            <a:endParaRPr lang="en-US" sz="18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65B6D-C472-8E24-C3E9-D3A3CD58B31F}"/>
              </a:ext>
            </a:extLst>
          </p:cNvPr>
          <p:cNvSpPr txBox="1"/>
          <p:nvPr/>
        </p:nvSpPr>
        <p:spPr>
          <a:xfrm>
            <a:off x="4980214" y="1587053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City:</a:t>
            </a:r>
          </a:p>
          <a:p>
            <a:pPr marL="424180">
              <a:lnSpc>
                <a:spcPct val="100000"/>
              </a:lnSpc>
            </a:pPr>
            <a:r>
              <a:rPr lang="en-US" spc="-10" dirty="0"/>
              <a:t>Hyderabad:</a:t>
            </a:r>
          </a:p>
          <a:p>
            <a:pPr marL="1452245" marR="15240" indent="205740">
              <a:lnSpc>
                <a:spcPct val="100000"/>
              </a:lnSpc>
              <a:buSzPct val="94444"/>
              <a:buAutoNum type="arabicPeriod"/>
              <a:tabLst>
                <a:tab pos="1657985" algn="l"/>
              </a:tabLst>
            </a:pPr>
            <a:r>
              <a:rPr lang="en-US" dirty="0"/>
              <a:t>Education</a:t>
            </a:r>
            <a:r>
              <a:rPr lang="en-US" spc="-3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Job</a:t>
            </a:r>
            <a:r>
              <a:rPr lang="en-US" spc="-15" dirty="0"/>
              <a:t> </a:t>
            </a:r>
            <a:r>
              <a:rPr lang="en-US" dirty="0"/>
              <a:t>fairs</a:t>
            </a:r>
            <a:r>
              <a:rPr lang="en-US" spc="-20" dirty="0"/>
              <a:t> </a:t>
            </a:r>
            <a:r>
              <a:rPr lang="en-US" dirty="0"/>
              <a:t>Events</a:t>
            </a:r>
            <a:r>
              <a:rPr lang="en-US" spc="-20" dirty="0"/>
              <a:t> </a:t>
            </a:r>
            <a:r>
              <a:rPr lang="en-US" dirty="0"/>
              <a:t>in</a:t>
            </a:r>
            <a:r>
              <a:rPr lang="en-US" spc="-25" dirty="0"/>
              <a:t> </a:t>
            </a:r>
            <a:r>
              <a:rPr lang="en-US" dirty="0"/>
              <a:t>Month</a:t>
            </a:r>
            <a:r>
              <a:rPr lang="en-US" spc="-25" dirty="0"/>
              <a:t> </a:t>
            </a:r>
            <a:r>
              <a:rPr lang="en-US" dirty="0"/>
              <a:t>of</a:t>
            </a:r>
            <a:r>
              <a:rPr lang="en-US" spc="-120" dirty="0"/>
              <a:t> </a:t>
            </a:r>
            <a:r>
              <a:rPr lang="en-US" spc="-10" dirty="0"/>
              <a:t>April. </a:t>
            </a:r>
            <a:r>
              <a:rPr lang="en-US" dirty="0"/>
              <a:t>2.Arts,Exhibition,food,Sports</a:t>
            </a:r>
            <a:r>
              <a:rPr lang="en-US" spc="-55" dirty="0"/>
              <a:t> </a:t>
            </a:r>
            <a:r>
              <a:rPr lang="en-US" dirty="0"/>
              <a:t>events</a:t>
            </a:r>
            <a:r>
              <a:rPr lang="en-US" spc="-45" dirty="0"/>
              <a:t> </a:t>
            </a:r>
            <a:r>
              <a:rPr lang="en-US" dirty="0"/>
              <a:t>in</a:t>
            </a:r>
            <a:r>
              <a:rPr lang="en-US" spc="-40" dirty="0"/>
              <a:t> </a:t>
            </a:r>
            <a:r>
              <a:rPr lang="en-US" dirty="0"/>
              <a:t>Month</a:t>
            </a:r>
            <a:r>
              <a:rPr lang="en-US" spc="-40" dirty="0"/>
              <a:t> </a:t>
            </a:r>
            <a:r>
              <a:rPr lang="en-US" dirty="0"/>
              <a:t>of</a:t>
            </a:r>
            <a:r>
              <a:rPr lang="en-US" spc="-50" dirty="0"/>
              <a:t> </a:t>
            </a:r>
            <a:r>
              <a:rPr lang="en-US" spc="-40" dirty="0"/>
              <a:t>May,</a:t>
            </a:r>
            <a:r>
              <a:rPr lang="en-US" spc="-45" dirty="0"/>
              <a:t> </a:t>
            </a:r>
            <a:r>
              <a:rPr lang="en-US" dirty="0"/>
              <a:t>June</a:t>
            </a:r>
            <a:r>
              <a:rPr lang="en-US" spc="-40" dirty="0"/>
              <a:t> </a:t>
            </a:r>
            <a:r>
              <a:rPr lang="en-US" spc="-25" dirty="0"/>
              <a:t>and</a:t>
            </a:r>
          </a:p>
          <a:p>
            <a:pPr marL="1658620">
              <a:lnSpc>
                <a:spcPct val="100000"/>
              </a:lnSpc>
            </a:pPr>
            <a:r>
              <a:rPr lang="en-US" spc="-25" dirty="0"/>
              <a:t>November,</a:t>
            </a:r>
            <a:r>
              <a:rPr lang="en-US" spc="-60" dirty="0"/>
              <a:t> </a:t>
            </a:r>
            <a:r>
              <a:rPr lang="en-US" spc="-10" dirty="0"/>
              <a:t>December.</a:t>
            </a:r>
          </a:p>
          <a:p>
            <a:pPr marL="354965">
              <a:lnSpc>
                <a:spcPct val="100000"/>
              </a:lnSpc>
            </a:pPr>
            <a:r>
              <a:rPr lang="en-US" spc="-10" dirty="0"/>
              <a:t>Warangal(Urban):</a:t>
            </a:r>
          </a:p>
          <a:p>
            <a:pPr marL="1781175" lvl="1" indent="-260350">
              <a:lnSpc>
                <a:spcPct val="100000"/>
              </a:lnSpc>
              <a:buAutoNum type="arabicPeriod"/>
              <a:tabLst>
                <a:tab pos="1781810" algn="l"/>
              </a:tabLst>
            </a:pP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Arts, Exhibition, foods, </a:t>
            </a:r>
            <a:r>
              <a:rPr lang="en-US"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events</a:t>
            </a:r>
            <a:r>
              <a:rPr lang="en-US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lang="en-US"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September</a:t>
            </a:r>
            <a:r>
              <a:rPr lang="en-US"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April.</a:t>
            </a:r>
            <a:endParaRPr lang="en-US" sz="1800" dirty="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lang="en-US" spc="-10" dirty="0"/>
              <a:t>Medak:</a:t>
            </a:r>
          </a:p>
          <a:p>
            <a:pPr marL="1851025" lvl="2" indent="-262255">
              <a:lnSpc>
                <a:spcPct val="100000"/>
              </a:lnSpc>
              <a:buAutoNum type="arabicPeriod"/>
              <a:tabLst>
                <a:tab pos="1851660" algn="l"/>
              </a:tabLst>
            </a:pP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Arts, Exhibition, foods, </a:t>
            </a:r>
            <a:r>
              <a:rPr lang="en-US" sz="1800" dirty="0" err="1">
                <a:solidFill>
                  <a:srgbClr val="FFFFFF"/>
                </a:solidFill>
                <a:latin typeface="Trebuchet MS"/>
                <a:cs typeface="Trebuchet MS"/>
              </a:rPr>
              <a:t>Jatra</a:t>
            </a:r>
            <a:r>
              <a:rPr lang="en-US"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events</a:t>
            </a:r>
            <a:r>
              <a:rPr lang="en-US"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lang="en-US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October</a:t>
            </a:r>
            <a:r>
              <a:rPr lang="en-US"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March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33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394C8F-2823-D4B1-1CFA-1F866D632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96" y="82728"/>
            <a:ext cx="10435509" cy="754025"/>
          </a:xfrm>
        </p:spPr>
        <p:txBody>
          <a:bodyPr>
            <a:normAutofit/>
          </a:bodyPr>
          <a:lstStyle/>
          <a:p>
            <a:r>
              <a:rPr lang="en-US" sz="1800" dirty="0"/>
              <a:t>11.Dubai</a:t>
            </a:r>
            <a:r>
              <a:rPr lang="en-US" sz="1800" spc="-20" dirty="0"/>
              <a:t> </a:t>
            </a:r>
            <a:r>
              <a:rPr lang="en-US" sz="1800" dirty="0"/>
              <a:t>has</a:t>
            </a:r>
            <a:r>
              <a:rPr lang="en-US" sz="1800" spc="-5" dirty="0"/>
              <a:t> </a:t>
            </a:r>
            <a:r>
              <a:rPr lang="en-US" sz="1800" dirty="0"/>
              <a:t>made</a:t>
            </a:r>
            <a:r>
              <a:rPr lang="en-US" sz="1800" spc="-10" dirty="0"/>
              <a:t> </a:t>
            </a:r>
            <a:r>
              <a:rPr lang="en-US" sz="1800" dirty="0"/>
              <a:t>itself</a:t>
            </a:r>
            <a:r>
              <a:rPr lang="en-US" sz="1800" spc="-10" dirty="0"/>
              <a:t> </a:t>
            </a:r>
            <a:r>
              <a:rPr lang="en-US" sz="1800" dirty="0"/>
              <a:t>a</a:t>
            </a:r>
            <a:r>
              <a:rPr lang="en-US" sz="1800" spc="-20" dirty="0"/>
              <a:t> </a:t>
            </a:r>
            <a:r>
              <a:rPr lang="en-US" sz="1800" dirty="0"/>
              <a:t>business</a:t>
            </a:r>
            <a:r>
              <a:rPr lang="en-US" sz="1800" spc="-5" dirty="0"/>
              <a:t> </a:t>
            </a:r>
            <a:r>
              <a:rPr lang="en-US" sz="1800" dirty="0"/>
              <a:t>hub</a:t>
            </a:r>
            <a:r>
              <a:rPr lang="en-US" sz="1800" spc="-10" dirty="0"/>
              <a:t> </a:t>
            </a:r>
            <a:r>
              <a:rPr lang="en-US" sz="1800" dirty="0"/>
              <a:t>and</a:t>
            </a:r>
            <a:r>
              <a:rPr lang="en-US" sz="1800" spc="-10" dirty="0"/>
              <a:t> </a:t>
            </a:r>
            <a:r>
              <a:rPr lang="en-US" sz="1800" dirty="0"/>
              <a:t>enjoys</a:t>
            </a:r>
            <a:r>
              <a:rPr lang="en-US" sz="1800" spc="-15" dirty="0"/>
              <a:t> </a:t>
            </a:r>
            <a:r>
              <a:rPr lang="en-US" sz="1800" dirty="0"/>
              <a:t>massive</a:t>
            </a:r>
            <a:r>
              <a:rPr lang="en-US" sz="1800" spc="-10" dirty="0"/>
              <a:t> </a:t>
            </a:r>
            <a:r>
              <a:rPr lang="en-US" sz="1800" dirty="0"/>
              <a:t>business</a:t>
            </a:r>
            <a:r>
              <a:rPr lang="en-US" sz="1800" spc="-15" dirty="0"/>
              <a:t> </a:t>
            </a:r>
            <a:r>
              <a:rPr lang="en-US" sz="1800" dirty="0"/>
              <a:t>tourism.</a:t>
            </a:r>
            <a:r>
              <a:rPr lang="en-US" sz="1800" spc="-10" dirty="0"/>
              <a:t> </a:t>
            </a:r>
            <a:r>
              <a:rPr lang="en-US" sz="1800" dirty="0"/>
              <a:t>Can</a:t>
            </a:r>
            <a:r>
              <a:rPr lang="en-US" sz="1800" spc="-10" dirty="0"/>
              <a:t> </a:t>
            </a:r>
            <a:r>
              <a:rPr lang="en-US" sz="1800" dirty="0"/>
              <a:t>Hyderabad</a:t>
            </a:r>
            <a:r>
              <a:rPr lang="en-US" sz="1800" spc="-15" dirty="0"/>
              <a:t> </a:t>
            </a:r>
            <a:r>
              <a:rPr lang="en-US" sz="1800" dirty="0"/>
              <a:t>emulate</a:t>
            </a:r>
            <a:r>
              <a:rPr lang="en-US" sz="1800" spc="-15" dirty="0"/>
              <a:t> </a:t>
            </a:r>
            <a:r>
              <a:rPr lang="en-US" sz="1800" dirty="0"/>
              <a:t>the</a:t>
            </a:r>
            <a:r>
              <a:rPr lang="en-US" sz="1800" spc="-10" dirty="0"/>
              <a:t> Dubai </a:t>
            </a:r>
            <a:r>
              <a:rPr lang="en-US" sz="1800" dirty="0"/>
              <a:t>Model?</a:t>
            </a:r>
            <a:r>
              <a:rPr lang="en-US" sz="1800" spc="-50" dirty="0"/>
              <a:t> </a:t>
            </a:r>
            <a:r>
              <a:rPr lang="en-US" sz="1800" dirty="0"/>
              <a:t>Provides</a:t>
            </a:r>
            <a:r>
              <a:rPr lang="en-US" sz="1800" spc="-35" dirty="0"/>
              <a:t> </a:t>
            </a:r>
            <a:r>
              <a:rPr lang="en-US" sz="1800" dirty="0"/>
              <a:t>insights</a:t>
            </a:r>
            <a:r>
              <a:rPr lang="en-US" sz="1800" spc="-25" dirty="0"/>
              <a:t> </a:t>
            </a:r>
            <a:r>
              <a:rPr lang="en-US" sz="1800" dirty="0"/>
              <a:t>based</a:t>
            </a:r>
            <a:r>
              <a:rPr lang="en-US" sz="1800" spc="-30" dirty="0"/>
              <a:t> </a:t>
            </a:r>
            <a:r>
              <a:rPr lang="en-US" sz="1800" dirty="0"/>
              <a:t>on</a:t>
            </a:r>
            <a:r>
              <a:rPr lang="en-US" sz="1800" spc="-40" dirty="0"/>
              <a:t> </a:t>
            </a:r>
            <a:r>
              <a:rPr lang="en-US" sz="1800" dirty="0"/>
              <a:t>your</a:t>
            </a:r>
            <a:r>
              <a:rPr lang="en-US" sz="1800" spc="-35" dirty="0"/>
              <a:t> </a:t>
            </a:r>
            <a:r>
              <a:rPr lang="en-US" sz="1800" spc="-10" dirty="0"/>
              <a:t>research.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2FB18-6337-485E-A879-F0A1E815B525}"/>
              </a:ext>
            </a:extLst>
          </p:cNvPr>
          <p:cNvSpPr txBox="1"/>
          <p:nvPr/>
        </p:nvSpPr>
        <p:spPr>
          <a:xfrm>
            <a:off x="821872" y="1061881"/>
            <a:ext cx="10052955" cy="5123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Insights:</a:t>
            </a:r>
            <a:endParaRPr lang="en-US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Hyderabad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emulate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Dubai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lang="en-US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enjoy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massive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lang="en-US"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tourism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implementing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lang="en-US"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recommendations:</a:t>
            </a: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Font typeface="+mj-lt"/>
              <a:buAutoNum type="arabicPeriod"/>
            </a:pPr>
            <a:r>
              <a:rPr lang="en-IN" sz="1800" spc="-60" dirty="0">
                <a:solidFill>
                  <a:srgbClr val="FFFFFF"/>
                </a:solidFill>
                <a:latin typeface="Trebuchet MS"/>
                <a:cs typeface="Trebuchet MS"/>
              </a:rPr>
              <a:t>Tax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relief</a:t>
            </a:r>
            <a:r>
              <a:rPr lang="en-IN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lang="en-IN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10" dirty="0">
                <a:solidFill>
                  <a:srgbClr val="FFFFFF"/>
                </a:solidFill>
                <a:latin typeface="Trebuchet MS"/>
                <a:cs typeface="Trebuchet MS"/>
              </a:rPr>
              <a:t>start-</a:t>
            </a:r>
            <a:r>
              <a:rPr lang="en-IN" sz="1800" spc="-25" dirty="0">
                <a:solidFill>
                  <a:srgbClr val="FFFFFF"/>
                </a:solidFill>
                <a:latin typeface="Trebuchet MS"/>
                <a:cs typeface="Trebuchet MS"/>
              </a:rPr>
              <a:t>ups</a:t>
            </a:r>
            <a:endParaRPr lang="en-IN"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Building</a:t>
            </a:r>
            <a:r>
              <a:rPr lang="en-IN"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r>
              <a:rPr lang="en-IN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r>
              <a:rPr lang="en-IN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shopping</a:t>
            </a:r>
            <a:r>
              <a:rPr lang="en-IN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malls,</a:t>
            </a:r>
            <a:r>
              <a:rPr lang="en-IN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airport,</a:t>
            </a:r>
            <a:r>
              <a:rPr lang="en-IN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metro</a:t>
            </a:r>
            <a:r>
              <a:rPr lang="en-IN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station,</a:t>
            </a:r>
            <a:r>
              <a:rPr lang="en-IN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10" dirty="0">
                <a:solidFill>
                  <a:srgbClr val="FFFFFF"/>
                </a:solidFill>
                <a:latin typeface="Trebuchet MS"/>
                <a:cs typeface="Trebuchet MS"/>
              </a:rPr>
              <a:t>hotels.</a:t>
            </a:r>
            <a:endParaRPr lang="en-IN" sz="18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463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Sports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events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20" dirty="0">
                <a:solidFill>
                  <a:srgbClr val="FFFFFF"/>
                </a:solidFill>
                <a:latin typeface="Trebuchet MS"/>
                <a:cs typeface="Trebuchet MS"/>
              </a:rPr>
              <a:t>:Tennis,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Golf,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lang="en-IN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Marathon,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Cricket,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30" dirty="0">
                <a:solidFill>
                  <a:srgbClr val="FFFFFF"/>
                </a:solidFill>
                <a:latin typeface="Trebuchet MS"/>
                <a:cs typeface="Trebuchet MS"/>
              </a:rPr>
              <a:t>Rugby,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Sailing,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IN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Sky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10" dirty="0">
                <a:solidFill>
                  <a:srgbClr val="FFFFFF"/>
                </a:solidFill>
                <a:latin typeface="Trebuchet MS"/>
                <a:cs typeface="Trebuchet MS"/>
              </a:rPr>
              <a:t>Diving.</a:t>
            </a:r>
          </a:p>
          <a:p>
            <a:pPr marL="355600" marR="5080" indent="-342900">
              <a:lnSpc>
                <a:spcPct val="146300"/>
              </a:lnSpc>
              <a:buFont typeface="+mj-lt"/>
              <a:buAutoNum type="arabicPeriod"/>
            </a:pP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Culture</a:t>
            </a:r>
            <a:r>
              <a:rPr lang="en-IN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events</a:t>
            </a:r>
            <a:r>
              <a:rPr lang="en-IN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lang="en-IN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10" dirty="0">
                <a:solidFill>
                  <a:srgbClr val="FFFFFF"/>
                </a:solidFill>
                <a:latin typeface="Trebuchet MS"/>
                <a:cs typeface="Trebuchet MS"/>
              </a:rPr>
              <a:t>festivals.</a:t>
            </a:r>
            <a:endParaRPr lang="en-IN" sz="1800" dirty="0">
              <a:latin typeface="Trebuchet MS"/>
              <a:cs typeface="Trebuchet MS"/>
            </a:endParaRPr>
          </a:p>
          <a:p>
            <a:pPr marL="355600" marR="5258435" indent="-342900">
              <a:lnSpc>
                <a:spcPct val="146200"/>
              </a:lnSpc>
              <a:spcBef>
                <a:spcPts val="5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Culture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parks</a:t>
            </a:r>
            <a:r>
              <a:rPr lang="en-IN"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lang="en-IN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showing</a:t>
            </a:r>
            <a:r>
              <a:rPr lang="en-IN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lang="en-IN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10" dirty="0">
                <a:solidFill>
                  <a:srgbClr val="FFFFFF"/>
                </a:solidFill>
                <a:latin typeface="Trebuchet MS"/>
                <a:cs typeface="Trebuchet MS"/>
              </a:rPr>
              <a:t>culture.</a:t>
            </a:r>
          </a:p>
          <a:p>
            <a:pPr marL="355600" marR="5258435" indent="-342900">
              <a:lnSpc>
                <a:spcPct val="146200"/>
              </a:lnSpc>
              <a:spcBef>
                <a:spcPts val="5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Theme</a:t>
            </a:r>
            <a:r>
              <a:rPr lang="en-IN"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Parks,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underwater</a:t>
            </a:r>
            <a:r>
              <a:rPr lang="en-IN"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parks</a:t>
            </a:r>
            <a:r>
              <a:rPr lang="en-IN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20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lang="en-IN" sz="1800" dirty="0">
              <a:latin typeface="Trebuchet MS"/>
              <a:cs typeface="Trebuchet MS"/>
            </a:endParaRPr>
          </a:p>
          <a:p>
            <a:pPr marL="355600" marR="6519545" indent="-342900">
              <a:lnSpc>
                <a:spcPct val="146300"/>
              </a:lnSpc>
              <a:spcBef>
                <a:spcPts val="1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Heritage</a:t>
            </a:r>
            <a:r>
              <a:rPr lang="en-IN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10" dirty="0">
                <a:solidFill>
                  <a:srgbClr val="FFFFFF"/>
                </a:solidFill>
                <a:latin typeface="Trebuchet MS"/>
                <a:cs typeface="Trebuchet MS"/>
              </a:rPr>
              <a:t>Museum.</a:t>
            </a:r>
            <a:r>
              <a:rPr lang="en-IN" sz="1800" spc="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</a:p>
          <a:p>
            <a:pPr marL="355600" marR="6519545" indent="-342900">
              <a:lnSpc>
                <a:spcPct val="146300"/>
              </a:lnSpc>
              <a:spcBef>
                <a:spcPts val="1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Modern</a:t>
            </a:r>
            <a:r>
              <a:rPr lang="en-IN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r>
              <a:rPr lang="en-IN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10" dirty="0">
                <a:solidFill>
                  <a:srgbClr val="FFFFFF"/>
                </a:solidFill>
                <a:latin typeface="Trebuchet MS"/>
                <a:cs typeface="Trebuchet MS"/>
              </a:rPr>
              <a:t>Museum.</a:t>
            </a:r>
          </a:p>
          <a:p>
            <a:pPr marL="355600" marR="6519545" indent="-342900">
              <a:lnSpc>
                <a:spcPct val="146300"/>
              </a:lnSpc>
              <a:spcBef>
                <a:spcPts val="10"/>
              </a:spcBef>
              <a:buFont typeface="+mj-lt"/>
              <a:buAutoNum type="arabicPeriod"/>
            </a:pPr>
            <a:r>
              <a:rPr lang="en-IN"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Attractive</a:t>
            </a:r>
            <a:r>
              <a:rPr lang="en-IN"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Trebuchet MS"/>
                <a:cs typeface="Trebuchet MS"/>
              </a:rPr>
              <a:t>lyrics</a:t>
            </a:r>
            <a:r>
              <a:rPr lang="en-IN"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fountain.</a:t>
            </a:r>
            <a:endParaRPr lang="en-IN"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8177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93366B-9316-D44F-7AE3-1C46926B4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604" y="110719"/>
            <a:ext cx="10818065" cy="754025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sz="1900" dirty="0"/>
              <a:t>2.Provides</a:t>
            </a:r>
            <a:r>
              <a:rPr lang="en-US" sz="1900" spc="-50" dirty="0"/>
              <a:t> </a:t>
            </a:r>
            <a:r>
              <a:rPr lang="en-US" sz="1900" dirty="0"/>
              <a:t>all</a:t>
            </a:r>
            <a:r>
              <a:rPr lang="en-US" sz="1900" spc="-35" dirty="0"/>
              <a:t> </a:t>
            </a:r>
            <a:r>
              <a:rPr lang="en-US" sz="1900" dirty="0"/>
              <a:t>other</a:t>
            </a:r>
            <a:r>
              <a:rPr lang="en-US" sz="1900" spc="-40" dirty="0"/>
              <a:t> </a:t>
            </a:r>
            <a:r>
              <a:rPr lang="en-US" sz="1900" dirty="0"/>
              <a:t>recommendations</a:t>
            </a:r>
            <a:r>
              <a:rPr lang="en-US" sz="1900" spc="-35" dirty="0"/>
              <a:t> </a:t>
            </a:r>
            <a:r>
              <a:rPr lang="en-US" sz="1900" dirty="0"/>
              <a:t>that</a:t>
            </a:r>
            <a:r>
              <a:rPr lang="en-US" sz="1900" spc="-45" dirty="0"/>
              <a:t> </a:t>
            </a:r>
            <a:r>
              <a:rPr lang="en-US" sz="1900" dirty="0"/>
              <a:t>can</a:t>
            </a:r>
            <a:r>
              <a:rPr lang="en-US" sz="1900" spc="-30" dirty="0"/>
              <a:t> </a:t>
            </a:r>
            <a:r>
              <a:rPr lang="en-US" sz="1900" dirty="0"/>
              <a:t>boost</a:t>
            </a:r>
            <a:r>
              <a:rPr lang="en-US" sz="1900" spc="-45" dirty="0"/>
              <a:t> </a:t>
            </a:r>
            <a:r>
              <a:rPr lang="en-US" sz="1900" dirty="0"/>
              <a:t>the</a:t>
            </a:r>
            <a:r>
              <a:rPr lang="en-US" sz="1900" spc="-35" dirty="0"/>
              <a:t> </a:t>
            </a:r>
            <a:r>
              <a:rPr lang="en-US" sz="1900" dirty="0"/>
              <a:t>Telangana</a:t>
            </a:r>
            <a:r>
              <a:rPr lang="en-US" sz="1900" spc="-35" dirty="0"/>
              <a:t> </a:t>
            </a:r>
            <a:r>
              <a:rPr lang="en-US" sz="1900" dirty="0"/>
              <a:t>tourism,</a:t>
            </a:r>
            <a:r>
              <a:rPr lang="en-US" sz="1900" spc="-35" dirty="0"/>
              <a:t> </a:t>
            </a:r>
            <a:r>
              <a:rPr lang="en-US" sz="1900" spc="-10" dirty="0"/>
              <a:t>particularly Hyderabad.</a:t>
            </a:r>
            <a:endParaRPr lang="en-IN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A2070-F38A-7706-D076-38E4C4EA918E}"/>
              </a:ext>
            </a:extLst>
          </p:cNvPr>
          <p:cNvSpPr txBox="1"/>
          <p:nvPr/>
        </p:nvSpPr>
        <p:spPr>
          <a:xfrm>
            <a:off x="783771" y="1523151"/>
            <a:ext cx="10403633" cy="520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Hyderabad is rich in Culture and Art &amp; Music therefore more Events should be organized here based on these during peak seasons. </a:t>
            </a:r>
          </a:p>
          <a:p>
            <a:endParaRPr lang="en-US" dirty="0"/>
          </a:p>
          <a:p>
            <a:r>
              <a:rPr lang="en-US" dirty="0"/>
              <a:t>• Hyderabad has historical monuments and forts which are the main attraction of Tourism providing their visit with an affordable tourist package and guide. • Organizing Food festivals with a variety of options and tastes. </a:t>
            </a:r>
          </a:p>
          <a:p>
            <a:endParaRPr lang="en-US" dirty="0"/>
          </a:p>
          <a:p>
            <a:r>
              <a:rPr lang="en-US" dirty="0"/>
              <a:t>• Hyderabad has Film city can organize International Film Festivals as they plays a major role in boosting the tourism . </a:t>
            </a:r>
          </a:p>
          <a:p>
            <a:endParaRPr lang="en-US" dirty="0"/>
          </a:p>
          <a:p>
            <a:r>
              <a:rPr lang="en-US" dirty="0"/>
              <a:t>• Making use of Natural beauty can Introduce more waterfalls, wildlife parks, picnic spots. • Sports Events can be organized on a large scale which attracts a large amount of visitors. </a:t>
            </a:r>
          </a:p>
          <a:p>
            <a:endParaRPr lang="en-US" dirty="0"/>
          </a:p>
          <a:p>
            <a:r>
              <a:rPr lang="en-US" dirty="0"/>
              <a:t>• Basic facilities like transportation facility, connectivity, Lodging facility, Hotels, Restaurants and Markets should be well maintained for providing a comfortable tourism.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lang="en-US"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Advertisements</a:t>
            </a:r>
            <a:r>
              <a:rPr lang="en-US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lang="en-US"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nation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level.</a:t>
            </a:r>
            <a:endParaRPr lang="en-US" sz="18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15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87347B-DEE5-7742-B6AA-5261F6C2B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0164" y="2674975"/>
            <a:ext cx="2971797" cy="75402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23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672" y="118960"/>
            <a:ext cx="223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10" dirty="0"/>
              <a:t>Objective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070634" y="1128230"/>
            <a:ext cx="9836852" cy="4765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7272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Telangana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India’s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states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published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tourism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under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policy.</a:t>
            </a:r>
            <a:endParaRPr lang="en-IN" sz="20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17272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analyst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data,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additional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research,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data-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informed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recommendations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Telangana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government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improving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administrative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operations.</a:t>
            </a:r>
            <a:endParaRPr lang="en-IN" sz="20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endParaRPr lang="en-IN" sz="20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Telangana Government wants to increase their revenue by improving administrative operations.</a:t>
            </a: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endParaRPr lang="en-IN" sz="2000" spc="-10" dirty="0">
              <a:solidFill>
                <a:srgbClr val="FFFFFF"/>
              </a:solidFill>
              <a:latin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idea is to find the patterns in the given data, do additional research, and give data-informed recommendations to the Telangana government.</a:t>
            </a:r>
          </a:p>
          <a:p>
            <a:pPr marL="298450" marR="508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</a:pP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126" y="239206"/>
            <a:ext cx="856081" cy="451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4460" y="169076"/>
            <a:ext cx="116834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Tools</a:t>
            </a:r>
            <a:endParaRPr sz="36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8109" y="3927423"/>
            <a:ext cx="2919637" cy="1835562"/>
          </a:xfrm>
          <a:prstGeom prst="rect">
            <a:avLst/>
          </a:prstGeom>
        </p:spPr>
      </p:pic>
      <p:sp>
        <p:nvSpPr>
          <p:cNvPr id="9" name="AutoShape 2" descr="Microsoft Power BI Logo">
            <a:extLst>
              <a:ext uri="{FF2B5EF4-FFF2-40B4-BE49-F238E27FC236}">
                <a16:creationId xmlns:a16="http://schemas.microsoft.com/office/drawing/2014/main" id="{72DF9F0A-1775-D7B1-CC85-9C31B001D0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6F9FB-E1EB-D373-560E-E3E58C6D8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465" y="1922106"/>
            <a:ext cx="4342920" cy="1754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C3638A-785A-0DAC-9A7D-80628607D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41" y="1922106"/>
            <a:ext cx="4801016" cy="37695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1F1460-9038-135E-868C-99A6228AA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288" y="99338"/>
            <a:ext cx="10134601" cy="653144"/>
          </a:xfrm>
        </p:spPr>
        <p:txBody>
          <a:bodyPr>
            <a:normAutofit/>
          </a:bodyPr>
          <a:lstStyle/>
          <a:p>
            <a:r>
              <a:rPr lang="en-US" sz="1800" dirty="0"/>
              <a:t>1. List down the top 10 districts that have the highest number of domestic visitors overall (2016-2019)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5CE9F-0621-F7A3-770A-77264EDF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58" y="970062"/>
            <a:ext cx="5384075" cy="3467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8F00C-CD58-778D-8D6C-5CFC3BE8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085" y="1005356"/>
            <a:ext cx="2364275" cy="25522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00F4CE-BC63-C0AD-22B6-69606940416D}"/>
              </a:ext>
            </a:extLst>
          </p:cNvPr>
          <p:cNvSpPr txBox="1"/>
          <p:nvPr/>
        </p:nvSpPr>
        <p:spPr>
          <a:xfrm>
            <a:off x="875958" y="4828592"/>
            <a:ext cx="9210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Hyderabad has the highest number of domestic visitors in Telangana, with over 84 million visitors from 2016 to 2019</a:t>
            </a:r>
          </a:p>
        </p:txBody>
      </p:sp>
    </p:spTree>
    <p:extLst>
      <p:ext uri="{BB962C8B-B14F-4D97-AF65-F5344CB8AC3E}">
        <p14:creationId xmlns:p14="http://schemas.microsoft.com/office/powerpoint/2010/main" val="222774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D9BE59-C397-43FF-4AFF-8D99765CF69C}"/>
              </a:ext>
            </a:extLst>
          </p:cNvPr>
          <p:cNvSpPr txBox="1"/>
          <p:nvPr/>
        </p:nvSpPr>
        <p:spPr>
          <a:xfrm>
            <a:off x="986712" y="194684"/>
            <a:ext cx="10233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2.</a:t>
            </a:r>
            <a:r>
              <a:rPr lang="en-US" sz="1800" spc="-55" dirty="0">
                <a:solidFill>
                  <a:srgbClr val="8FC125"/>
                </a:solidFill>
                <a:latin typeface="Trebuchet MS"/>
                <a:cs typeface="Trebuchet MS"/>
              </a:rPr>
              <a:t> Top</a:t>
            </a:r>
            <a:r>
              <a:rPr lang="en-US" sz="1800" spc="-1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3</a:t>
            </a:r>
            <a:r>
              <a:rPr lang="en-US" sz="1800" spc="-2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districts</a:t>
            </a:r>
            <a:r>
              <a:rPr lang="en-US" sz="1800" spc="-2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based</a:t>
            </a:r>
            <a:r>
              <a:rPr lang="en-US" sz="1800" spc="-2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on</a:t>
            </a:r>
            <a:r>
              <a:rPr lang="en-US" sz="1800" spc="-2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compounded</a:t>
            </a:r>
            <a:r>
              <a:rPr lang="en-US" sz="1800" spc="-1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annual</a:t>
            </a:r>
            <a:r>
              <a:rPr lang="en-US" sz="1800" spc="-2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growth</a:t>
            </a:r>
            <a:r>
              <a:rPr lang="en-US" sz="1800" spc="-2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rate(CAGR)</a:t>
            </a:r>
            <a:r>
              <a:rPr lang="en-US" sz="1800" spc="-2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of</a:t>
            </a:r>
            <a:r>
              <a:rPr lang="en-US" sz="1800" spc="-2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Visitors</a:t>
            </a:r>
            <a:r>
              <a:rPr lang="en-US" sz="1800" spc="-2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8FC125"/>
                </a:solidFill>
                <a:latin typeface="Trebuchet MS"/>
                <a:cs typeface="Trebuchet MS"/>
              </a:rPr>
              <a:t>between(2016-2019)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F73B60-D3D6-8FBA-28AC-D7E95A42BA88}"/>
              </a:ext>
            </a:extLst>
          </p:cNvPr>
          <p:cNvSpPr txBox="1">
            <a:spLocks/>
          </p:cNvSpPr>
          <p:nvPr/>
        </p:nvSpPr>
        <p:spPr>
          <a:xfrm>
            <a:off x="1120001" y="1872278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321CC-B4BE-6099-C3FA-C6991AF6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19" y="978199"/>
            <a:ext cx="4128071" cy="2921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F9230C-A06A-B1CE-BA2A-BDDF88706FA1}"/>
              </a:ext>
            </a:extLst>
          </p:cNvPr>
          <p:cNvSpPr txBox="1"/>
          <p:nvPr/>
        </p:nvSpPr>
        <p:spPr>
          <a:xfrm>
            <a:off x="1210647" y="4314379"/>
            <a:ext cx="103033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Insights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CAGR of Mancherial district is Highest of 225.80% in Domestic visitors followed by Warangal(Rural) and Bhadradri Kothagudem.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Foreign visitors Nagarkurnool has the highest CAGR of 90.03% followed by Jogulamba gadwal and Hyderabad.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C2336-03A2-F9BC-261B-5529528C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462" y="978200"/>
            <a:ext cx="4259949" cy="29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1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679749-D868-BE6B-C7E3-E9DA0BC9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37" y="24694"/>
            <a:ext cx="10767525" cy="72778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3.</a:t>
            </a:r>
            <a:r>
              <a:rPr lang="en-US" sz="1800" spc="-2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Bottom</a:t>
            </a:r>
            <a:r>
              <a:rPr lang="en-US" sz="1800" spc="-1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3</a:t>
            </a:r>
            <a:r>
              <a:rPr lang="en-US" sz="1800" spc="-1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districts</a:t>
            </a:r>
            <a:r>
              <a:rPr lang="en-US" sz="1800" spc="-2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based</a:t>
            </a:r>
            <a:r>
              <a:rPr lang="en-US" sz="1800" spc="-1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on</a:t>
            </a:r>
            <a:r>
              <a:rPr lang="en-US" sz="1800" spc="-1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compounded</a:t>
            </a:r>
            <a:r>
              <a:rPr lang="en-US" sz="1800" spc="-1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annual</a:t>
            </a:r>
            <a:r>
              <a:rPr lang="en-US" sz="1800" spc="-2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growth</a:t>
            </a:r>
            <a:r>
              <a:rPr lang="en-US" sz="1800" spc="-2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rate(CAGR)</a:t>
            </a:r>
            <a:r>
              <a:rPr lang="en-US" sz="1800" spc="-20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of</a:t>
            </a:r>
            <a:r>
              <a:rPr lang="en-US" sz="1800" spc="-2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8FC125"/>
                </a:solidFill>
                <a:latin typeface="Trebuchet MS"/>
                <a:cs typeface="Trebuchet MS"/>
              </a:rPr>
              <a:t>Visitors</a:t>
            </a:r>
            <a:r>
              <a:rPr lang="en-US" sz="1800" spc="-15" dirty="0">
                <a:solidFill>
                  <a:srgbClr val="8FC125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8FC125"/>
                </a:solidFill>
                <a:latin typeface="Trebuchet MS"/>
                <a:cs typeface="Trebuchet MS"/>
              </a:rPr>
              <a:t>between(2016-2019)</a:t>
            </a:r>
            <a:endParaRPr lang="en-US" sz="1800" dirty="0">
              <a:latin typeface="Trebuchet MS"/>
              <a:cs typeface="Trebuchet MS"/>
            </a:endParaRP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5F775-369E-466E-8358-427A7F56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48" y="796372"/>
            <a:ext cx="3901778" cy="232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55BD7-5C96-3CA1-396E-2650CFF45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796372"/>
            <a:ext cx="3856054" cy="2324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AECB8E-41D5-4186-FC13-1B7B8496BA98}"/>
              </a:ext>
            </a:extLst>
          </p:cNvPr>
          <p:cNvSpPr txBox="1"/>
          <p:nvPr/>
        </p:nvSpPr>
        <p:spPr>
          <a:xfrm>
            <a:off x="977382" y="3562462"/>
            <a:ext cx="103406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Insights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Karimnagar has the least growth with - 79 .63 % CAGR followed by Nalgonda and Warangal(Urban) with -71 .13 % and -58 .86 % CAGR respectively in Domestic Visitors 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 for Foreign Visitors Jangaon has the least CAGR -100 % followed by Mahbubnagar and Jayashankar Bhoopalpally 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Govt . can look  into some factors like proper transportation, Lodging facilities, and basic attractions like Malls ,Restaurants, Markets should be there with a variety of options .</a:t>
            </a:r>
          </a:p>
        </p:txBody>
      </p:sp>
    </p:spTree>
    <p:extLst>
      <p:ext uri="{BB962C8B-B14F-4D97-AF65-F5344CB8AC3E}">
        <p14:creationId xmlns:p14="http://schemas.microsoft.com/office/powerpoint/2010/main" val="221823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796A2E-7537-B313-4608-60FAB8B7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225" y="363895"/>
            <a:ext cx="10463502" cy="388588"/>
          </a:xfrm>
        </p:spPr>
        <p:txBody>
          <a:bodyPr>
            <a:noAutofit/>
          </a:bodyPr>
          <a:lstStyle/>
          <a:p>
            <a:r>
              <a:rPr lang="en-US" sz="1800" dirty="0"/>
              <a:t>4.</a:t>
            </a:r>
            <a:r>
              <a:rPr lang="en-US" sz="1800" spc="-55" dirty="0"/>
              <a:t> </a:t>
            </a:r>
            <a:r>
              <a:rPr lang="en-US" sz="1800" dirty="0"/>
              <a:t>The</a:t>
            </a:r>
            <a:r>
              <a:rPr lang="en-US" sz="1800" spc="-20" dirty="0"/>
              <a:t> </a:t>
            </a:r>
            <a:r>
              <a:rPr lang="en-US" sz="1800" dirty="0"/>
              <a:t>peak</a:t>
            </a:r>
            <a:r>
              <a:rPr lang="en-US" sz="1800" spc="-5" dirty="0"/>
              <a:t> </a:t>
            </a:r>
            <a:r>
              <a:rPr lang="en-US" sz="1800" dirty="0"/>
              <a:t>and</a:t>
            </a:r>
            <a:r>
              <a:rPr lang="en-US" sz="1800" spc="-5" dirty="0"/>
              <a:t> </a:t>
            </a:r>
            <a:r>
              <a:rPr lang="en-US" sz="1800" dirty="0"/>
              <a:t>low</a:t>
            </a:r>
            <a:r>
              <a:rPr lang="en-US" sz="1800" spc="-5" dirty="0"/>
              <a:t> </a:t>
            </a:r>
            <a:r>
              <a:rPr lang="en-US" sz="1800" dirty="0"/>
              <a:t>seasons</a:t>
            </a:r>
            <a:r>
              <a:rPr lang="en-US" sz="1800" spc="-15" dirty="0"/>
              <a:t> </a:t>
            </a:r>
            <a:r>
              <a:rPr lang="en-US" sz="1800" dirty="0"/>
              <a:t>months</a:t>
            </a:r>
            <a:r>
              <a:rPr lang="en-US" sz="1800" spc="-10" dirty="0"/>
              <a:t> </a:t>
            </a:r>
            <a:r>
              <a:rPr lang="en-US" sz="1800" dirty="0"/>
              <a:t>of</a:t>
            </a:r>
            <a:r>
              <a:rPr lang="en-US" sz="1800" spc="-20" dirty="0"/>
              <a:t> </a:t>
            </a:r>
            <a:r>
              <a:rPr lang="en-US" sz="1800" dirty="0"/>
              <a:t>Hyderabad</a:t>
            </a:r>
            <a:r>
              <a:rPr lang="en-US" sz="1800" spc="-10" dirty="0"/>
              <a:t> </a:t>
            </a:r>
            <a:r>
              <a:rPr lang="en-US" sz="1800" dirty="0"/>
              <a:t>based</a:t>
            </a:r>
            <a:r>
              <a:rPr lang="en-US" sz="1800" spc="-10" dirty="0"/>
              <a:t> </a:t>
            </a:r>
            <a:r>
              <a:rPr lang="en-US" sz="1800" dirty="0"/>
              <a:t>on</a:t>
            </a:r>
            <a:r>
              <a:rPr lang="en-US" sz="1800" spc="-5" dirty="0"/>
              <a:t> </a:t>
            </a:r>
            <a:r>
              <a:rPr lang="en-US" sz="1800" dirty="0"/>
              <a:t>the</a:t>
            </a:r>
            <a:r>
              <a:rPr lang="en-US" sz="1800" spc="-15" dirty="0"/>
              <a:t> </a:t>
            </a:r>
            <a:r>
              <a:rPr lang="en-US" sz="1800" dirty="0"/>
              <a:t>data</a:t>
            </a:r>
            <a:r>
              <a:rPr lang="en-US" sz="1800" spc="-20" dirty="0"/>
              <a:t> </a:t>
            </a:r>
            <a:r>
              <a:rPr lang="en-US" sz="1800" dirty="0"/>
              <a:t>from</a:t>
            </a:r>
            <a:r>
              <a:rPr lang="en-US" sz="1800" spc="-5" dirty="0"/>
              <a:t> </a:t>
            </a:r>
            <a:r>
              <a:rPr lang="en-US" sz="1800" spc="-10" dirty="0"/>
              <a:t>2016-</a:t>
            </a:r>
            <a:r>
              <a:rPr lang="en-US" sz="1800" dirty="0"/>
              <a:t>2019</a:t>
            </a:r>
            <a:r>
              <a:rPr lang="en-US" sz="1800" spc="-20" dirty="0"/>
              <a:t> </a:t>
            </a:r>
            <a:r>
              <a:rPr lang="en-US" sz="1800" dirty="0"/>
              <a:t>for</a:t>
            </a:r>
            <a:r>
              <a:rPr lang="en-US" sz="1800" spc="-15" dirty="0"/>
              <a:t> </a:t>
            </a:r>
            <a:r>
              <a:rPr lang="en-US" sz="1800" dirty="0"/>
              <a:t>Domestic</a:t>
            </a:r>
            <a:r>
              <a:rPr lang="en-US" sz="1800" spc="-10" dirty="0"/>
              <a:t> Visitors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AAC6A-AB1B-282C-F8BA-DEE35BA9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62" y="967277"/>
            <a:ext cx="6078464" cy="230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670DB-9B71-D8D0-B24A-3A99F45EF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590" y="967277"/>
            <a:ext cx="2121584" cy="2113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203CD8-086B-FAE2-C5AE-72C0F02A4FE9}"/>
              </a:ext>
            </a:extLst>
          </p:cNvPr>
          <p:cNvSpPr txBox="1"/>
          <p:nvPr/>
        </p:nvSpPr>
        <p:spPr>
          <a:xfrm>
            <a:off x="968101" y="3954889"/>
            <a:ext cx="106205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Insights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June is the Peak season of Hyderabad for Domestic Visitors 16 .90 M followed by December which has 9 .34 M as in India it is the vacation time so most of the families plan tour in these months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low</a:t>
            </a:r>
            <a:r>
              <a:rPr lang="en-US"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seasons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months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Hyderabad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Domestic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Visitors</a:t>
            </a: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 are </a:t>
            </a:r>
            <a:r>
              <a:rPr lang="en-US" sz="1800" spc="-20" dirty="0">
                <a:solidFill>
                  <a:srgbClr val="FFFFFF"/>
                </a:solidFill>
                <a:latin typeface="Trebuchet MS"/>
                <a:cs typeface="Trebuchet MS"/>
              </a:rPr>
              <a:t>February,</a:t>
            </a:r>
            <a:r>
              <a:rPr lang="en-US"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March,</a:t>
            </a:r>
            <a:r>
              <a:rPr lang="en-US"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September.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567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37E640-051A-3A82-2346-7039F5BE4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564" y="0"/>
            <a:ext cx="9144000" cy="556834"/>
          </a:xfrm>
        </p:spPr>
        <p:txBody>
          <a:bodyPr>
            <a:normAutofit/>
          </a:bodyPr>
          <a:lstStyle/>
          <a:p>
            <a:r>
              <a:rPr lang="en-US" sz="1800" dirty="0"/>
              <a:t>5.</a:t>
            </a:r>
            <a:r>
              <a:rPr lang="en-US" sz="1800" spc="-70" dirty="0"/>
              <a:t> </a:t>
            </a:r>
            <a:r>
              <a:rPr lang="en-US" sz="1800" dirty="0"/>
              <a:t>The</a:t>
            </a:r>
            <a:r>
              <a:rPr lang="en-US" sz="1800" spc="-25" dirty="0"/>
              <a:t> </a:t>
            </a:r>
            <a:r>
              <a:rPr lang="en-US" sz="1800" dirty="0"/>
              <a:t>top</a:t>
            </a:r>
            <a:r>
              <a:rPr lang="en-US" sz="1800" spc="-10" dirty="0"/>
              <a:t> </a:t>
            </a:r>
            <a:r>
              <a:rPr lang="en-US" sz="1800" dirty="0"/>
              <a:t>and</a:t>
            </a:r>
            <a:r>
              <a:rPr lang="en-US" sz="1800" spc="-15" dirty="0"/>
              <a:t> </a:t>
            </a:r>
            <a:r>
              <a:rPr lang="en-US" sz="1800" dirty="0"/>
              <a:t>bottom</a:t>
            </a:r>
            <a:r>
              <a:rPr lang="en-US" sz="1800" spc="-20" dirty="0"/>
              <a:t> </a:t>
            </a:r>
            <a:r>
              <a:rPr lang="en-US" sz="1800" dirty="0"/>
              <a:t>3</a:t>
            </a:r>
            <a:r>
              <a:rPr lang="en-US" sz="1800" spc="-15" dirty="0"/>
              <a:t> </a:t>
            </a:r>
            <a:r>
              <a:rPr lang="en-US" sz="1800" dirty="0"/>
              <a:t>districts</a:t>
            </a:r>
            <a:r>
              <a:rPr lang="en-US" sz="1800" spc="-20" dirty="0"/>
              <a:t> </a:t>
            </a:r>
            <a:r>
              <a:rPr lang="en-US" sz="1800" dirty="0"/>
              <a:t>with</a:t>
            </a:r>
            <a:r>
              <a:rPr lang="en-US" sz="1800" spc="-10" dirty="0"/>
              <a:t> </a:t>
            </a:r>
            <a:r>
              <a:rPr lang="en-US" sz="1800" dirty="0"/>
              <a:t>high</a:t>
            </a:r>
            <a:r>
              <a:rPr lang="en-US" sz="1800" spc="-25" dirty="0"/>
              <a:t> </a:t>
            </a:r>
            <a:r>
              <a:rPr lang="en-US" sz="1800" dirty="0"/>
              <a:t>domestic</a:t>
            </a:r>
            <a:r>
              <a:rPr lang="en-US" sz="1800" spc="-20" dirty="0"/>
              <a:t> </a:t>
            </a:r>
            <a:r>
              <a:rPr lang="en-US" sz="1800" dirty="0"/>
              <a:t>to</a:t>
            </a:r>
            <a:r>
              <a:rPr lang="en-US" sz="1800" spc="-20" dirty="0"/>
              <a:t> </a:t>
            </a:r>
            <a:r>
              <a:rPr lang="en-US" sz="1800" dirty="0"/>
              <a:t>foreign</a:t>
            </a:r>
            <a:r>
              <a:rPr lang="en-US" sz="1800" spc="-15" dirty="0"/>
              <a:t> </a:t>
            </a:r>
            <a:r>
              <a:rPr lang="en-US" sz="1800" dirty="0"/>
              <a:t>tourist</a:t>
            </a:r>
            <a:r>
              <a:rPr lang="en-US" sz="1800" spc="-20" dirty="0"/>
              <a:t> </a:t>
            </a:r>
            <a:r>
              <a:rPr lang="en-US" sz="1800" spc="-10" dirty="0"/>
              <a:t>ratio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FD8C2-C8E8-5E13-5CA4-98F3B619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6" y="738486"/>
            <a:ext cx="4366638" cy="2149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0EBAA-1A18-62C3-E880-0268C488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45" y="761348"/>
            <a:ext cx="4412362" cy="2126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6CBC08-CA5A-3F16-C4D7-A3A80876A83B}"/>
              </a:ext>
            </a:extLst>
          </p:cNvPr>
          <p:cNvSpPr txBox="1"/>
          <p:nvPr/>
        </p:nvSpPr>
        <p:spPr>
          <a:xfrm>
            <a:off x="854532" y="3092026"/>
            <a:ext cx="107527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Insights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Nirmal has the highest Domestic to Foreign Ratio </a:t>
            </a:r>
            <a:r>
              <a:rPr lang="en-US" dirty="0" err="1"/>
              <a:t>i</a:t>
            </a:r>
            <a:r>
              <a:rPr lang="en-US" dirty="0"/>
              <a:t> . e . 6 .66 M which means that less Foreign tourist visits in these district followed by Janagaon and Adilabad with 0 .41 M and 0 .23M respectively 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Hyderabad has least Ratio of 0 .08 K which means in this district the foreign tourist visits more followed by Warangal(Rural) and Mulugu with 2 .68 K and 3 .16K respectively 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may focus in districts with high ratio with some events, can open wildlife if possible, include cultural programme which attracts the foreign tourist and which results in a good revenue generation.</a:t>
            </a:r>
          </a:p>
        </p:txBody>
      </p:sp>
    </p:spTree>
    <p:extLst>
      <p:ext uri="{BB962C8B-B14F-4D97-AF65-F5344CB8AC3E}">
        <p14:creationId xmlns:p14="http://schemas.microsoft.com/office/powerpoint/2010/main" val="15866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1B02FE-E346-7662-CFFD-1E941F7E0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226" y="0"/>
            <a:ext cx="9144000" cy="454197"/>
          </a:xfrm>
        </p:spPr>
        <p:txBody>
          <a:bodyPr>
            <a:normAutofit/>
          </a:bodyPr>
          <a:lstStyle/>
          <a:p>
            <a:r>
              <a:rPr lang="en-US" sz="1800" dirty="0"/>
              <a:t>6.The</a:t>
            </a:r>
            <a:r>
              <a:rPr lang="en-US" sz="1800" spc="-70" dirty="0"/>
              <a:t> </a:t>
            </a:r>
            <a:r>
              <a:rPr lang="en-US" sz="1800" spc="-55" dirty="0"/>
              <a:t>Top</a:t>
            </a:r>
            <a:r>
              <a:rPr lang="en-US" sz="1800" spc="-20" dirty="0"/>
              <a:t> </a:t>
            </a:r>
            <a:r>
              <a:rPr lang="en-US" sz="1800" dirty="0"/>
              <a:t>and</a:t>
            </a:r>
            <a:r>
              <a:rPr lang="en-US" sz="1800" spc="-25" dirty="0"/>
              <a:t> </a:t>
            </a:r>
            <a:r>
              <a:rPr lang="en-US" sz="1800" dirty="0"/>
              <a:t>Bottom</a:t>
            </a:r>
            <a:r>
              <a:rPr lang="en-US" sz="1800" spc="-20" dirty="0"/>
              <a:t> </a:t>
            </a:r>
            <a:r>
              <a:rPr lang="en-US" sz="1800" dirty="0"/>
              <a:t>5</a:t>
            </a:r>
            <a:r>
              <a:rPr lang="en-US" sz="1800" spc="-30" dirty="0"/>
              <a:t> </a:t>
            </a:r>
            <a:r>
              <a:rPr lang="en-US" sz="1800" dirty="0"/>
              <a:t>districts</a:t>
            </a:r>
            <a:r>
              <a:rPr lang="en-US" sz="1800" spc="-25" dirty="0"/>
              <a:t> </a:t>
            </a:r>
            <a:r>
              <a:rPr lang="en-US" sz="1800" dirty="0"/>
              <a:t>based</a:t>
            </a:r>
            <a:r>
              <a:rPr lang="en-US" sz="1800" spc="-20" dirty="0"/>
              <a:t> </a:t>
            </a:r>
            <a:r>
              <a:rPr lang="en-US" sz="1800" dirty="0"/>
              <a:t>on</a:t>
            </a:r>
            <a:r>
              <a:rPr lang="en-US" sz="1800" spc="-30" dirty="0"/>
              <a:t> </a:t>
            </a:r>
            <a:r>
              <a:rPr lang="en-US" sz="1800" dirty="0"/>
              <a:t>population</a:t>
            </a:r>
            <a:r>
              <a:rPr lang="en-US" sz="1800" spc="-20" dirty="0"/>
              <a:t> </a:t>
            </a:r>
            <a:r>
              <a:rPr lang="en-US" sz="1800" dirty="0"/>
              <a:t>to</a:t>
            </a:r>
            <a:r>
              <a:rPr lang="en-US" sz="1800" spc="-30" dirty="0"/>
              <a:t> </a:t>
            </a:r>
            <a:r>
              <a:rPr lang="en-US" sz="1800" dirty="0"/>
              <a:t>tourist</a:t>
            </a:r>
            <a:r>
              <a:rPr lang="en-US" sz="1800" spc="-30" dirty="0"/>
              <a:t> </a:t>
            </a:r>
            <a:r>
              <a:rPr lang="en-US" sz="1800" dirty="0"/>
              <a:t>footfall</a:t>
            </a:r>
            <a:r>
              <a:rPr lang="en-US" sz="1800" spc="-25" dirty="0"/>
              <a:t> </a:t>
            </a:r>
            <a:r>
              <a:rPr lang="en-US" sz="1800" dirty="0"/>
              <a:t>ratio</a:t>
            </a:r>
            <a:r>
              <a:rPr lang="en-US" sz="1800" spc="-30" dirty="0"/>
              <a:t> </a:t>
            </a:r>
            <a:r>
              <a:rPr lang="en-US" sz="1800" dirty="0"/>
              <a:t>in</a:t>
            </a:r>
            <a:r>
              <a:rPr lang="en-US" sz="1800" spc="-30" dirty="0"/>
              <a:t> </a:t>
            </a:r>
            <a:r>
              <a:rPr lang="en-US" sz="1800" spc="-20" dirty="0"/>
              <a:t>2019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B84CB-4CB0-CEF6-BC75-B5F323D8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34" y="619369"/>
            <a:ext cx="5372566" cy="2469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24884-878D-3A20-DB5D-28437C86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67" y="646041"/>
            <a:ext cx="5502117" cy="2415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D5ED6F-7708-ACB5-8EE6-E08AAFBF4785}"/>
              </a:ext>
            </a:extLst>
          </p:cNvPr>
          <p:cNvSpPr txBox="1"/>
          <p:nvPr/>
        </p:nvSpPr>
        <p:spPr>
          <a:xfrm>
            <a:off x="877078" y="3769538"/>
            <a:ext cx="105809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Insights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Rajanna Sircila has the highest ratio of 32 % followed by Bhadradri Kothagudem and Mulugu with 12 % and 8 % respectively means in these district visitors came more than the population 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Kamareddy has the lowest ratio and Medchal, Ranga Reddy, Suryapet ,Vikarabad has 0 visitors, Govt should introduce temples, malls, Restaurants , amusement parks to attract tourist to these places as well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93682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134</TotalTime>
  <Words>1214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Trebuchet MS</vt:lpstr>
      <vt:lpstr>Depth</vt:lpstr>
      <vt:lpstr>PowerPoint Presentation</vt:lpstr>
      <vt:lpstr>Objective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Prohit Rathod</dc:creator>
  <cp:lastModifiedBy>Prohit Rathod</cp:lastModifiedBy>
  <cp:revision>24</cp:revision>
  <dcterms:created xsi:type="dcterms:W3CDTF">2023-05-14T15:55:49Z</dcterms:created>
  <dcterms:modified xsi:type="dcterms:W3CDTF">2023-05-14T18:09:50Z</dcterms:modified>
</cp:coreProperties>
</file>