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9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70" r:id="rId16"/>
    <p:sldId id="267" r:id="rId17"/>
    <p:sldId id="271" r:id="rId18"/>
    <p:sldId id="26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1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8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2465" y="1510382"/>
            <a:ext cx="10299470" cy="2464719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КУРСОВА РОБОТА НА ТЕМУ:</a:t>
            </a:r>
            <a:br>
              <a:rPr lang="ru-RU" sz="4400" dirty="0"/>
            </a:br>
            <a:r>
              <a:rPr lang="ru-RU" sz="4400" dirty="0" smtClean="0"/>
              <a:t>«</a:t>
            </a:r>
            <a:r>
              <a:rPr lang="uk-UA" sz="4400" dirty="0" smtClean="0"/>
              <a:t>Банківські вклади</a:t>
            </a:r>
            <a:r>
              <a:rPr lang="ru-RU" sz="4400" dirty="0" smtClean="0"/>
              <a:t>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8349" y="4056150"/>
            <a:ext cx="9448800" cy="685800"/>
          </a:xfrm>
        </p:spPr>
        <p:txBody>
          <a:bodyPr/>
          <a:lstStyle/>
          <a:p>
            <a:r>
              <a:rPr lang="ru-RU" dirty="0" err="1"/>
              <a:t>Виконав</a:t>
            </a:r>
            <a:r>
              <a:rPr lang="ru-RU" dirty="0"/>
              <a:t>: Студент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smtClean="0"/>
              <a:t>ПМ-21 Ткаченко П.К.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7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29934" y="1705280"/>
            <a:ext cx="399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Інформація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 «</a:t>
            </a:r>
            <a:r>
              <a:rPr lang="uk-UA" dirty="0" smtClean="0"/>
              <a:t>Тип </a:t>
            </a:r>
            <a:r>
              <a:rPr lang="uk-UA" dirty="0"/>
              <a:t>вкладу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01340" y="396015"/>
            <a:ext cx="83904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/>
              <a:t>Створення</a:t>
            </a:r>
            <a:r>
              <a:rPr lang="ru-RU" sz="4000" dirty="0"/>
              <a:t> </a:t>
            </a:r>
            <a:r>
              <a:rPr lang="ru-RU" sz="4000" dirty="0" err="1" smtClean="0"/>
              <a:t>таблиць</a:t>
            </a:r>
            <a:r>
              <a:rPr lang="ru-RU" sz="4000" dirty="0"/>
              <a:t> </a:t>
            </a:r>
            <a:r>
              <a:rPr lang="ru-RU" sz="4000" dirty="0" smtClean="0"/>
              <a:t>«</a:t>
            </a:r>
            <a:r>
              <a:rPr lang="uk-UA" sz="4000" dirty="0" smtClean="0"/>
              <a:t>Тип вкладу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8705" y="170528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таблиці</a:t>
            </a:r>
            <a:r>
              <a:rPr lang="ru-RU" dirty="0" smtClean="0"/>
              <a:t> «</a:t>
            </a:r>
            <a:r>
              <a:rPr lang="uk-UA" dirty="0"/>
              <a:t>Тип вкладу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129934" y="2311876"/>
            <a:ext cx="6620510" cy="211074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362" y="2311876"/>
            <a:ext cx="35433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12884" y="1688069"/>
            <a:ext cx="400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Інформація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 «</a:t>
            </a:r>
            <a:r>
              <a:rPr lang="ru-RU" dirty="0" err="1"/>
              <a:t>Транзакція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01340" y="396015"/>
            <a:ext cx="8403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/>
              <a:t>Створення</a:t>
            </a:r>
            <a:r>
              <a:rPr lang="ru-RU" sz="4000" dirty="0"/>
              <a:t> </a:t>
            </a:r>
            <a:r>
              <a:rPr lang="ru-RU" sz="4000" dirty="0" err="1" smtClean="0"/>
              <a:t>таблиць</a:t>
            </a:r>
            <a:r>
              <a:rPr lang="ru-RU" sz="4000" dirty="0"/>
              <a:t> </a:t>
            </a:r>
            <a:r>
              <a:rPr lang="ru-RU" sz="4000" dirty="0" smtClean="0"/>
              <a:t>«</a:t>
            </a:r>
            <a:r>
              <a:rPr lang="ru-RU" sz="4000" dirty="0" err="1"/>
              <a:t>Транзакція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6679" y="1688069"/>
            <a:ext cx="379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таблиці</a:t>
            </a:r>
            <a:r>
              <a:rPr lang="ru-RU" dirty="0" smtClean="0"/>
              <a:t> «</a:t>
            </a:r>
            <a:r>
              <a:rPr lang="ru-RU" dirty="0" err="1" smtClean="0"/>
              <a:t>Транзакція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6679" y="2194560"/>
            <a:ext cx="3552825" cy="135255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1337" y="2194560"/>
            <a:ext cx="6411173" cy="35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789" y="422237"/>
            <a:ext cx="8610600" cy="1293028"/>
          </a:xfrm>
        </p:spPr>
        <p:txBody>
          <a:bodyPr/>
          <a:lstStyle/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869" y="2565789"/>
            <a:ext cx="9239422" cy="33362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34592" y="1771195"/>
            <a:ext cx="557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Структура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</a:rPr>
              <a:t>запиту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 «</a:t>
            </a:r>
            <a:r>
              <a:rPr lang="uk-UA" dirty="0">
                <a:latin typeface="Times New Roman" panose="02020603050405020304" pitchFamily="18" charset="0"/>
                <a:ea typeface="Arial" panose="020B0604020202020204" pitchFamily="34" charset="0"/>
              </a:rPr>
              <a:t>Дати відкриття кредитів </a:t>
            </a:r>
            <a:r>
              <a:rPr lang="uk-UA" dirty="0" err="1">
                <a:latin typeface="Times New Roman" panose="02020603050405020304" pitchFamily="18" charset="0"/>
                <a:ea typeface="Arial" panose="020B0604020202020204" pitchFamily="34" charset="0"/>
              </a:rPr>
              <a:t>кліентам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7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789" y="422237"/>
            <a:ext cx="8610600" cy="1293028"/>
          </a:xfrm>
        </p:spPr>
        <p:txBody>
          <a:bodyPr/>
          <a:lstStyle/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80077" y="1769929"/>
            <a:ext cx="7431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«</a:t>
            </a:r>
            <a:r>
              <a:rPr lang="uk-UA" dirty="0"/>
              <a:t>Дати відкриття кредитів </a:t>
            </a:r>
            <a:r>
              <a:rPr lang="uk-UA" dirty="0" err="1"/>
              <a:t>кліентам</a:t>
            </a:r>
            <a:r>
              <a:rPr lang="ru-RU" dirty="0"/>
              <a:t>». 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784" y="2193925"/>
            <a:ext cx="8862431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789" y="422237"/>
            <a:ext cx="8610600" cy="1293028"/>
          </a:xfrm>
        </p:spPr>
        <p:txBody>
          <a:bodyPr/>
          <a:lstStyle/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88458" y="1530599"/>
            <a:ext cx="381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Структура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</a:rPr>
              <a:t>запиту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 «</a:t>
            </a:r>
            <a:r>
              <a:rPr lang="uk-UA" dirty="0">
                <a:latin typeface="Times New Roman" panose="02020603050405020304" pitchFamily="18" charset="0"/>
                <a:ea typeface="Arial" panose="020B0604020202020204" pitchFamily="34" charset="0"/>
              </a:rPr>
              <a:t>Переведу гроші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».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325" y="2062090"/>
            <a:ext cx="7132377" cy="38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789" y="422237"/>
            <a:ext cx="8610600" cy="1293028"/>
          </a:xfrm>
        </p:spPr>
        <p:txBody>
          <a:bodyPr/>
          <a:lstStyle/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09820" y="1715265"/>
            <a:ext cx="557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«</a:t>
            </a:r>
            <a:r>
              <a:rPr lang="uk-UA" dirty="0"/>
              <a:t>Переведу гроші</a:t>
            </a:r>
            <a:r>
              <a:rPr lang="ru-RU" dirty="0"/>
              <a:t>». 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852" y="2193925"/>
            <a:ext cx="589629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789" y="422237"/>
            <a:ext cx="8610600" cy="1293028"/>
          </a:xfrm>
        </p:spPr>
        <p:txBody>
          <a:bodyPr/>
          <a:lstStyle/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2648744"/>
            <a:ext cx="10125075" cy="3114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364866" y="1812672"/>
            <a:ext cx="5462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Структура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</a:rPr>
              <a:t>запиту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 «</a:t>
            </a:r>
            <a:r>
              <a:rPr lang="uk-UA" dirty="0">
                <a:latin typeface="Times New Roman" panose="02020603050405020304" pitchFamily="18" charset="0"/>
                <a:ea typeface="Arial" panose="020B0604020202020204" pitchFamily="34" charset="0"/>
              </a:rPr>
              <a:t>Перевірка на можливість вкладу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3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789" y="422237"/>
            <a:ext cx="8610600" cy="1293028"/>
          </a:xfrm>
        </p:spPr>
        <p:txBody>
          <a:bodyPr/>
          <a:lstStyle/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57636" y="1806705"/>
            <a:ext cx="747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«</a:t>
            </a:r>
            <a:r>
              <a:rPr lang="uk-UA" dirty="0"/>
              <a:t>Перевірка на можливість вкладу</a:t>
            </a:r>
            <a:r>
              <a:rPr lang="ru-RU" dirty="0"/>
              <a:t>». 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42037"/>
            <a:ext cx="10820400" cy="27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789" y="422237"/>
            <a:ext cx="8610600" cy="1293028"/>
          </a:xfrm>
        </p:spPr>
        <p:txBody>
          <a:bodyPr/>
          <a:lstStyle/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975" y="2677319"/>
            <a:ext cx="6872443" cy="364035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426174" y="1922611"/>
            <a:ext cx="5592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Структура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</a:rPr>
              <a:t>запиту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 «</a:t>
            </a:r>
            <a:r>
              <a:rPr lang="uk-UA" dirty="0" err="1">
                <a:latin typeface="Times New Roman" panose="02020603050405020304" pitchFamily="18" charset="0"/>
                <a:ea typeface="Arial" panose="020B0604020202020204" pitchFamily="34" charset="0"/>
              </a:rPr>
              <a:t>Сумма</a:t>
            </a:r>
            <a:r>
              <a:rPr lang="uk-UA" dirty="0">
                <a:latin typeface="Times New Roman" panose="02020603050405020304" pitchFamily="18" charset="0"/>
                <a:ea typeface="Arial" panose="020B0604020202020204" pitchFamily="34" charset="0"/>
              </a:rPr>
              <a:t> кредиту та баланс </a:t>
            </a:r>
            <a:r>
              <a:rPr lang="uk-UA" dirty="0" err="1">
                <a:latin typeface="Times New Roman" panose="02020603050405020304" pitchFamily="18" charset="0"/>
                <a:ea typeface="Arial" panose="020B0604020202020204" pitchFamily="34" charset="0"/>
              </a:rPr>
              <a:t>кліентів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1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789" y="422237"/>
            <a:ext cx="8610600" cy="1293028"/>
          </a:xfrm>
        </p:spPr>
        <p:txBody>
          <a:bodyPr/>
          <a:lstStyle/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71073" y="1715265"/>
            <a:ext cx="764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«</a:t>
            </a:r>
            <a:r>
              <a:rPr lang="uk-UA" dirty="0" err="1"/>
              <a:t>Сумма</a:t>
            </a:r>
            <a:r>
              <a:rPr lang="uk-UA" dirty="0"/>
              <a:t> кредиту та баланс </a:t>
            </a:r>
            <a:r>
              <a:rPr lang="uk-UA" dirty="0" err="1"/>
              <a:t>кліентів</a:t>
            </a:r>
            <a:r>
              <a:rPr lang="ru-RU" dirty="0"/>
              <a:t>».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871" y="2193925"/>
            <a:ext cx="467425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5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33" y="706183"/>
            <a:ext cx="5082464" cy="1293028"/>
          </a:xfrm>
        </p:spPr>
        <p:txBody>
          <a:bodyPr/>
          <a:lstStyle/>
          <a:p>
            <a:pPr algn="l"/>
            <a:r>
              <a:rPr lang="ru-RU" dirty="0"/>
              <a:t>ЗМІСТ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/>
              <a:t>Вступ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Проектування</a:t>
            </a:r>
            <a:r>
              <a:rPr lang="ru-RU" dirty="0"/>
              <a:t> форм та </a:t>
            </a:r>
            <a:r>
              <a:rPr lang="ru-RU" dirty="0" err="1"/>
              <a:t>звітів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– </a:t>
            </a:r>
            <a:r>
              <a:rPr lang="ru-RU" dirty="0" err="1"/>
              <a:t>головної</a:t>
            </a:r>
            <a:r>
              <a:rPr lang="ru-RU" dirty="0"/>
              <a:t> </a:t>
            </a:r>
            <a:r>
              <a:rPr lang="ru-RU" dirty="0" err="1"/>
              <a:t>кнопкової</a:t>
            </a:r>
            <a:r>
              <a:rPr lang="ru-RU" dirty="0"/>
              <a:t> </a:t>
            </a:r>
            <a:r>
              <a:rPr lang="ru-RU" dirty="0" err="1"/>
              <a:t>форми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Робота в </a:t>
            </a:r>
            <a:r>
              <a:rPr lang="en-US" dirty="0"/>
              <a:t>MySQL</a:t>
            </a:r>
          </a:p>
          <a:p>
            <a:endParaRPr lang="en-US" dirty="0"/>
          </a:p>
          <a:p>
            <a:r>
              <a:rPr lang="ru-RU" dirty="0" err="1"/>
              <a:t>Висновок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3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Проектування</a:t>
            </a:r>
            <a:r>
              <a:rPr lang="ru-RU" dirty="0"/>
              <a:t> форм та </a:t>
            </a:r>
            <a:r>
              <a:rPr lang="ru-RU" dirty="0" err="1"/>
              <a:t>звітів</a:t>
            </a:r>
            <a:r>
              <a:rPr lang="ru-RU" dirty="0"/>
              <a:t> 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46" y="2721220"/>
            <a:ext cx="10045107" cy="35299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48000" y="18173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Результат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</a:rPr>
              <a:t>виконання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</a:rPr>
              <a:t>запиту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 «</a:t>
            </a:r>
            <a:r>
              <a:rPr lang="uk-UA" dirty="0" err="1">
                <a:latin typeface="Times New Roman" panose="02020603050405020304" pitchFamily="18" charset="0"/>
                <a:ea typeface="Arial" panose="020B0604020202020204" pitchFamily="34" charset="0"/>
              </a:rPr>
              <a:t>Сумма</a:t>
            </a:r>
            <a:r>
              <a:rPr lang="uk-UA" dirty="0">
                <a:latin typeface="Times New Roman" panose="02020603050405020304" pitchFamily="18" charset="0"/>
                <a:ea typeface="Arial" panose="020B0604020202020204" pitchFamily="34" charset="0"/>
              </a:rPr>
              <a:t> кредиту та баланс </a:t>
            </a:r>
            <a:r>
              <a:rPr lang="uk-UA" dirty="0" err="1">
                <a:latin typeface="Times New Roman" panose="02020603050405020304" pitchFamily="18" charset="0"/>
                <a:ea typeface="Arial" panose="020B0604020202020204" pitchFamily="34" charset="0"/>
              </a:rPr>
              <a:t>кліентів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52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Проектування форм та звітів 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485" y="2351867"/>
            <a:ext cx="8655029" cy="402431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01794" y="1835302"/>
            <a:ext cx="378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Результат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</a:rPr>
              <a:t>виконання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</a:rPr>
              <a:t>запиту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 «Счёт».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4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smtClean="0"/>
              <a:t>форм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46" y="2721220"/>
            <a:ext cx="10045107" cy="35299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48000" y="18173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Результат </a:t>
            </a:r>
            <a:r>
              <a:rPr lang="uk-UA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пошуку даних за формою</a:t>
            </a:r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 «</a:t>
            </a:r>
            <a:r>
              <a:rPr lang="ru-RU" dirty="0" err="1" smtClean="0">
                <a:latin typeface="Times New Roman" panose="02020603050405020304" pitchFamily="18" charset="0"/>
                <a:ea typeface="Arial" panose="020B0604020202020204" pitchFamily="34" charset="0"/>
              </a:rPr>
              <a:t>Кліент</a:t>
            </a:r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142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smtClean="0"/>
              <a:t>форм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18173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Результат </a:t>
            </a:r>
            <a:r>
              <a:rPr lang="uk-UA" dirty="0">
                <a:latin typeface="Times New Roman" panose="02020603050405020304" pitchFamily="18" charset="0"/>
                <a:ea typeface="Arial" panose="020B0604020202020204" pitchFamily="34" charset="0"/>
              </a:rPr>
              <a:t>пошуку даних за формою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«Счёт»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732" y="2534747"/>
            <a:ext cx="865502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4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 smtClean="0"/>
              <a:t>Звіту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18173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Результат </a:t>
            </a:r>
            <a:r>
              <a:rPr lang="ru-RU" dirty="0" err="1" smtClean="0">
                <a:latin typeface="Times New Roman" panose="02020603050405020304" pitchFamily="18" charset="0"/>
                <a:ea typeface="Arial" panose="020B0604020202020204" pitchFamily="34" charset="0"/>
              </a:rPr>
              <a:t>звіту</a:t>
            </a:r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 за </a:t>
            </a:r>
            <a:r>
              <a:rPr lang="ru-RU" dirty="0" err="1" smtClean="0">
                <a:latin typeface="Times New Roman" panose="02020603050405020304" pitchFamily="18" charset="0"/>
                <a:ea typeface="Arial" panose="020B0604020202020204" pitchFamily="34" charset="0"/>
              </a:rPr>
              <a:t>таблицею«Кліент</a:t>
            </a:r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»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399" y="2193925"/>
            <a:ext cx="927120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6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uk-UA" dirty="0" smtClean="0"/>
              <a:t>Звіту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18173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Результат </a:t>
            </a:r>
            <a:r>
              <a:rPr lang="ru-RU" dirty="0" err="1" smtClean="0">
                <a:latin typeface="Times New Roman" panose="02020603050405020304" pitchFamily="18" charset="0"/>
                <a:ea typeface="Arial" panose="020B0604020202020204" pitchFamily="34" charset="0"/>
              </a:rPr>
              <a:t>звіту</a:t>
            </a:r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 за </a:t>
            </a:r>
            <a:r>
              <a:rPr lang="ru-RU" dirty="0" err="1" smtClean="0">
                <a:latin typeface="Times New Roman" panose="02020603050405020304" pitchFamily="18" charset="0"/>
                <a:ea typeface="Arial" panose="020B0604020202020204" pitchFamily="34" charset="0"/>
              </a:rPr>
              <a:t>таблицею«Счёт</a:t>
            </a:r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06" y="2341259"/>
            <a:ext cx="8953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04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2865" y="756059"/>
            <a:ext cx="7755775" cy="16795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err="1"/>
              <a:t>Розробка</a:t>
            </a:r>
            <a:r>
              <a:rPr lang="ru-RU" sz="2800" dirty="0"/>
              <a:t> </a:t>
            </a:r>
            <a:r>
              <a:rPr lang="ru-RU" sz="2800" dirty="0" err="1"/>
              <a:t>інтерфейсу</a:t>
            </a:r>
            <a:r>
              <a:rPr lang="ru-RU" sz="2800" dirty="0"/>
              <a:t> – </a:t>
            </a:r>
            <a:r>
              <a:rPr lang="ru-RU" sz="2800" dirty="0" err="1"/>
              <a:t>головної</a:t>
            </a:r>
            <a:r>
              <a:rPr lang="ru-RU" sz="2800" dirty="0"/>
              <a:t> </a:t>
            </a:r>
            <a:r>
              <a:rPr lang="ru-RU" sz="2800" dirty="0" err="1"/>
              <a:t>кнопкової</a:t>
            </a:r>
            <a:r>
              <a:rPr lang="ru-RU" sz="2800" dirty="0"/>
              <a:t> </a:t>
            </a:r>
            <a:r>
              <a:rPr lang="ru-RU" sz="2800" dirty="0" err="1"/>
              <a:t>форми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err="1"/>
              <a:t>Розгорнутий</a:t>
            </a:r>
            <a:r>
              <a:rPr lang="ru-RU" sz="2800" dirty="0"/>
              <a:t> </a:t>
            </a:r>
            <a:r>
              <a:rPr lang="ru-RU" sz="2800" dirty="0" err="1"/>
              <a:t>вигляд</a:t>
            </a:r>
            <a:r>
              <a:rPr lang="ru-RU" sz="2800" dirty="0"/>
              <a:t> </a:t>
            </a:r>
            <a:r>
              <a:rPr lang="ru-RU" sz="2800" dirty="0" smtClean="0"/>
              <a:t> «</a:t>
            </a:r>
            <a:r>
              <a:rPr lang="ru-RU" sz="2800" dirty="0" err="1" smtClean="0"/>
              <a:t>Головної</a:t>
            </a:r>
            <a:r>
              <a:rPr lang="ru-RU" sz="2800" dirty="0" smtClean="0"/>
              <a:t> </a:t>
            </a:r>
            <a:r>
              <a:rPr lang="ru-RU" sz="2800" dirty="0" err="1" smtClean="0"/>
              <a:t>кнопочної</a:t>
            </a:r>
            <a:r>
              <a:rPr lang="ru-RU" sz="2800" dirty="0" smtClean="0"/>
              <a:t> </a:t>
            </a:r>
            <a:r>
              <a:rPr lang="ru-RU" sz="2800" dirty="0" err="1" smtClean="0"/>
              <a:t>форми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98" y="2648571"/>
            <a:ext cx="6415025" cy="31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57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2865" y="756060"/>
            <a:ext cx="7755775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err="1"/>
              <a:t>Розробка</a:t>
            </a:r>
            <a:r>
              <a:rPr lang="ru-RU" sz="2800" dirty="0"/>
              <a:t> </a:t>
            </a:r>
            <a:r>
              <a:rPr lang="ru-RU" sz="2800" dirty="0" err="1"/>
              <a:t>інтерфейсу</a:t>
            </a:r>
            <a:r>
              <a:rPr lang="ru-RU" sz="2800" dirty="0"/>
              <a:t> – </a:t>
            </a:r>
            <a:r>
              <a:rPr lang="ru-RU" sz="2800" dirty="0" err="1"/>
              <a:t>головної</a:t>
            </a:r>
            <a:r>
              <a:rPr lang="ru-RU" sz="2800" dirty="0"/>
              <a:t> </a:t>
            </a:r>
            <a:r>
              <a:rPr lang="ru-RU" sz="2800" dirty="0" err="1"/>
              <a:t>кнопкової</a:t>
            </a:r>
            <a:r>
              <a:rPr lang="ru-RU" sz="2800" dirty="0"/>
              <a:t> </a:t>
            </a:r>
            <a:r>
              <a:rPr lang="ru-RU" sz="2800" dirty="0" err="1"/>
              <a:t>форми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err="1"/>
              <a:t>Розгорнутий</a:t>
            </a:r>
            <a:r>
              <a:rPr lang="ru-RU" sz="2800" dirty="0"/>
              <a:t> </a:t>
            </a:r>
            <a:r>
              <a:rPr lang="ru-RU" sz="2800" dirty="0" err="1"/>
              <a:t>вигляд</a:t>
            </a:r>
            <a:r>
              <a:rPr lang="ru-RU" sz="2800" dirty="0"/>
              <a:t> </a:t>
            </a:r>
            <a:r>
              <a:rPr lang="ru-RU" sz="2800" dirty="0" err="1"/>
              <a:t>підменю</a:t>
            </a:r>
            <a:r>
              <a:rPr lang="ru-RU" sz="2800" dirty="0"/>
              <a:t> «</a:t>
            </a:r>
            <a:r>
              <a:rPr lang="ru-RU" sz="2800" dirty="0" err="1"/>
              <a:t>Таблиці</a:t>
            </a:r>
            <a:r>
              <a:rPr lang="ru-RU" sz="2800" dirty="0"/>
              <a:t>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1" y="2437634"/>
            <a:ext cx="6184953" cy="39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30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2865" y="756060"/>
            <a:ext cx="7755775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err="1"/>
              <a:t>Розробка</a:t>
            </a:r>
            <a:r>
              <a:rPr lang="ru-RU" sz="2800" dirty="0"/>
              <a:t> </a:t>
            </a:r>
            <a:r>
              <a:rPr lang="ru-RU" sz="2800" dirty="0" err="1"/>
              <a:t>інтерфейсу</a:t>
            </a:r>
            <a:r>
              <a:rPr lang="ru-RU" sz="2800" dirty="0"/>
              <a:t> – </a:t>
            </a:r>
            <a:r>
              <a:rPr lang="ru-RU" sz="2800" dirty="0" err="1"/>
              <a:t>головної</a:t>
            </a:r>
            <a:r>
              <a:rPr lang="ru-RU" sz="2800" dirty="0"/>
              <a:t> </a:t>
            </a:r>
            <a:r>
              <a:rPr lang="ru-RU" sz="2800" dirty="0" err="1"/>
              <a:t>кнопкової</a:t>
            </a:r>
            <a:r>
              <a:rPr lang="ru-RU" sz="2800" dirty="0"/>
              <a:t> </a:t>
            </a:r>
            <a:r>
              <a:rPr lang="ru-RU" sz="2800" dirty="0" err="1"/>
              <a:t>форми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err="1"/>
              <a:t>Розгорнутий</a:t>
            </a:r>
            <a:r>
              <a:rPr lang="ru-RU" sz="2800" dirty="0"/>
              <a:t> </a:t>
            </a:r>
            <a:r>
              <a:rPr lang="ru-RU" sz="2800" dirty="0" err="1"/>
              <a:t>вигляд</a:t>
            </a:r>
            <a:r>
              <a:rPr lang="ru-RU" sz="2800" dirty="0"/>
              <a:t> </a:t>
            </a:r>
            <a:r>
              <a:rPr lang="ru-RU" sz="2800" dirty="0" err="1"/>
              <a:t>підменю</a:t>
            </a:r>
            <a:r>
              <a:rPr lang="ru-RU" sz="2800" dirty="0"/>
              <a:t> </a:t>
            </a:r>
            <a:r>
              <a:rPr lang="ru-RU" sz="2800" dirty="0" smtClean="0"/>
              <a:t>«</a:t>
            </a:r>
            <a:r>
              <a:rPr lang="ru-RU" sz="2800" dirty="0" err="1" smtClean="0"/>
              <a:t>Запити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978" y="2641383"/>
            <a:ext cx="7669718" cy="38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6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2865" y="756060"/>
            <a:ext cx="7755775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err="1"/>
              <a:t>Розробка</a:t>
            </a:r>
            <a:r>
              <a:rPr lang="ru-RU" sz="2800" dirty="0"/>
              <a:t> </a:t>
            </a:r>
            <a:r>
              <a:rPr lang="ru-RU" sz="2800" dirty="0" err="1"/>
              <a:t>інтерфейсу</a:t>
            </a:r>
            <a:r>
              <a:rPr lang="ru-RU" sz="2800" dirty="0"/>
              <a:t> – </a:t>
            </a:r>
            <a:r>
              <a:rPr lang="ru-RU" sz="2800" dirty="0" err="1"/>
              <a:t>головної</a:t>
            </a:r>
            <a:r>
              <a:rPr lang="ru-RU" sz="2800" dirty="0"/>
              <a:t> </a:t>
            </a:r>
            <a:r>
              <a:rPr lang="ru-RU" sz="2800" dirty="0" err="1"/>
              <a:t>кнопкової</a:t>
            </a:r>
            <a:r>
              <a:rPr lang="ru-RU" sz="2800" dirty="0"/>
              <a:t> </a:t>
            </a:r>
            <a:r>
              <a:rPr lang="ru-RU" sz="2800" dirty="0" err="1"/>
              <a:t>форми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err="1"/>
              <a:t>Розгорнутий</a:t>
            </a:r>
            <a:r>
              <a:rPr lang="ru-RU" sz="2800" dirty="0"/>
              <a:t> </a:t>
            </a:r>
            <a:r>
              <a:rPr lang="ru-RU" sz="2800" dirty="0" err="1"/>
              <a:t>вигляд</a:t>
            </a:r>
            <a:r>
              <a:rPr lang="ru-RU" sz="2800" dirty="0"/>
              <a:t> </a:t>
            </a:r>
            <a:r>
              <a:rPr lang="ru-RU" sz="2800" dirty="0" err="1"/>
              <a:t>підменю</a:t>
            </a:r>
            <a:r>
              <a:rPr lang="ru-RU" sz="2800" dirty="0"/>
              <a:t> </a:t>
            </a:r>
            <a:r>
              <a:rPr lang="ru-RU" sz="2800" dirty="0" smtClean="0"/>
              <a:t>«</a:t>
            </a:r>
            <a:r>
              <a:rPr lang="ru-RU" sz="2800" dirty="0" err="1" smtClean="0"/>
              <a:t>форми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202" y="3229942"/>
            <a:ext cx="7284443" cy="28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4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Вступ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Метою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курсової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є </a:t>
            </a:r>
            <a:r>
              <a:rPr lang="ru-RU" dirty="0" err="1"/>
              <a:t>вивчення</a:t>
            </a:r>
            <a:r>
              <a:rPr lang="ru-RU" dirty="0"/>
              <a:t> та </a:t>
            </a:r>
            <a:r>
              <a:rPr lang="ru-RU" dirty="0" err="1"/>
              <a:t>здобуття</a:t>
            </a:r>
            <a:r>
              <a:rPr lang="ru-RU" dirty="0"/>
              <a:t> </a:t>
            </a:r>
            <a:r>
              <a:rPr lang="ru-RU" dirty="0" err="1"/>
              <a:t>навичок</a:t>
            </a:r>
            <a:r>
              <a:rPr lang="ru-RU" dirty="0"/>
              <a:t> </a:t>
            </a:r>
            <a:r>
              <a:rPr lang="ru-RU" dirty="0" smtClean="0"/>
              <a:t>з </a:t>
            </a:r>
            <a:r>
              <a:rPr lang="ru-RU" dirty="0" err="1"/>
              <a:t>проектування</a:t>
            </a:r>
            <a:r>
              <a:rPr lang="ru-RU" dirty="0"/>
              <a:t> та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 smtClean="0"/>
              <a:t>програмного</a:t>
            </a:r>
            <a:r>
              <a:rPr lang="ru-RU" dirty="0" smtClean="0"/>
              <a:t> </a:t>
            </a:r>
            <a:r>
              <a:rPr lang="ru-RU" dirty="0" err="1" smtClean="0"/>
              <a:t>забезпечення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управління</a:t>
            </a:r>
            <a:r>
              <a:rPr lang="ru-RU" dirty="0" smtClean="0"/>
              <a:t> та </a:t>
            </a:r>
            <a:r>
              <a:rPr lang="ru-RU" dirty="0" err="1"/>
              <a:t>використанням</a:t>
            </a:r>
            <a:r>
              <a:rPr lang="ru-RU" dirty="0"/>
              <a:t> СУБД.</a:t>
            </a:r>
          </a:p>
          <a:p>
            <a:endParaRPr lang="ru-RU" dirty="0"/>
          </a:p>
          <a:p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курсової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smtClean="0"/>
              <a:t>та </a:t>
            </a:r>
            <a:r>
              <a:rPr lang="ru-RU" dirty="0" err="1" smtClean="0"/>
              <a:t>розробити</a:t>
            </a:r>
            <a:r>
              <a:rPr lang="ru-RU" dirty="0" smtClean="0"/>
              <a:t> </a:t>
            </a:r>
            <a:r>
              <a:rPr lang="ru-RU" dirty="0" err="1"/>
              <a:t>інформаційну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підприємства</a:t>
            </a:r>
            <a:r>
              <a:rPr lang="ru-RU" dirty="0"/>
              <a:t> з </a:t>
            </a:r>
            <a:r>
              <a:rPr lang="ru-RU" dirty="0" err="1" smtClean="0"/>
              <a:t>писутными</a:t>
            </a:r>
            <a:r>
              <a:rPr lang="ru-RU" dirty="0" smtClean="0"/>
              <a:t> у них Банк</a:t>
            </a:r>
            <a:r>
              <a:rPr lang="uk-UA" dirty="0" smtClean="0"/>
              <a:t>і</a:t>
            </a:r>
            <a:r>
              <a:rPr lang="ru-RU" dirty="0" err="1" smtClean="0"/>
              <a:t>вськими</a:t>
            </a:r>
            <a:r>
              <a:rPr lang="ru-RU" dirty="0" smtClean="0"/>
              <a:t> Вкладами.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8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2865" y="756060"/>
            <a:ext cx="7755775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err="1"/>
              <a:t>Розробка</a:t>
            </a:r>
            <a:r>
              <a:rPr lang="ru-RU" sz="2800" dirty="0"/>
              <a:t> </a:t>
            </a:r>
            <a:r>
              <a:rPr lang="ru-RU" sz="2800" dirty="0" err="1"/>
              <a:t>інтерфейсу</a:t>
            </a:r>
            <a:r>
              <a:rPr lang="ru-RU" sz="2800" dirty="0"/>
              <a:t> – </a:t>
            </a:r>
            <a:r>
              <a:rPr lang="ru-RU" sz="2800" dirty="0" err="1"/>
              <a:t>головної</a:t>
            </a:r>
            <a:r>
              <a:rPr lang="ru-RU" sz="2800" dirty="0"/>
              <a:t> </a:t>
            </a:r>
            <a:r>
              <a:rPr lang="ru-RU" sz="2800" dirty="0" err="1"/>
              <a:t>кнопкової</a:t>
            </a:r>
            <a:r>
              <a:rPr lang="ru-RU" sz="2800" dirty="0"/>
              <a:t> </a:t>
            </a:r>
            <a:r>
              <a:rPr lang="ru-RU" sz="2800" dirty="0" err="1"/>
              <a:t>форми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err="1"/>
              <a:t>Розгорнутий</a:t>
            </a:r>
            <a:r>
              <a:rPr lang="ru-RU" sz="2800" dirty="0"/>
              <a:t> </a:t>
            </a:r>
            <a:r>
              <a:rPr lang="ru-RU" sz="2800" dirty="0" err="1"/>
              <a:t>вигляд</a:t>
            </a:r>
            <a:r>
              <a:rPr lang="ru-RU" sz="2800" dirty="0"/>
              <a:t> </a:t>
            </a:r>
            <a:r>
              <a:rPr lang="ru-RU" sz="2800" dirty="0" err="1"/>
              <a:t>підменю</a:t>
            </a:r>
            <a:r>
              <a:rPr lang="ru-RU" sz="2800" dirty="0"/>
              <a:t> </a:t>
            </a:r>
            <a:r>
              <a:rPr lang="ru-RU" sz="2800" dirty="0" smtClean="0"/>
              <a:t>«</a:t>
            </a:r>
            <a:r>
              <a:rPr lang="ru-RU" sz="2800" dirty="0" err="1" smtClean="0"/>
              <a:t>Звіт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293" y="3346666"/>
            <a:ext cx="7781806" cy="25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2039" y="1393542"/>
            <a:ext cx="4264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Робота в </a:t>
            </a:r>
            <a:r>
              <a:rPr lang="en-US" sz="4000" dirty="0"/>
              <a:t>MySQL</a:t>
            </a:r>
            <a:endParaRPr lang="ru-RU" sz="4000" dirty="0"/>
          </a:p>
        </p:txBody>
      </p:sp>
      <p:pic>
        <p:nvPicPr>
          <p:cNvPr id="11" name="Объект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206" y="909367"/>
            <a:ext cx="6763531" cy="579932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802372" y="445475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EER-</a:t>
            </a:r>
            <a:r>
              <a:rPr lang="ru-RU" dirty="0" err="1"/>
              <a:t>діаграма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9" y="4372581"/>
            <a:ext cx="19431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6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74075" y="271324"/>
            <a:ext cx="4264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Робота в </a:t>
            </a:r>
            <a:r>
              <a:rPr lang="en-US" sz="4000" dirty="0"/>
              <a:t>MySQL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14" y="1673067"/>
            <a:ext cx="5707148" cy="24025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89" y="1673067"/>
            <a:ext cx="5467350" cy="37528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47483" y="1216028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uk-UA" dirty="0" smtClean="0"/>
              <a:t>Транзакції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5589" y="1216028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Заповнення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uk-UA" dirty="0"/>
              <a:t>Транзакції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504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74075" y="271324"/>
            <a:ext cx="4264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Робота в </a:t>
            </a:r>
            <a:r>
              <a:rPr lang="en-US" sz="4000" dirty="0"/>
              <a:t>MySQL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47483" y="1216028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uk-UA" dirty="0" err="1" smtClean="0"/>
              <a:t>Кліент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5589" y="1216028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Заповнення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uk-UA" dirty="0" err="1"/>
              <a:t>Кліент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14" y="1967794"/>
            <a:ext cx="5229443" cy="2163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19" y="1967794"/>
            <a:ext cx="6235846" cy="34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22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74075" y="271324"/>
            <a:ext cx="4264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Робота в </a:t>
            </a:r>
            <a:r>
              <a:rPr lang="en-US" sz="4000" dirty="0"/>
              <a:t>MySQL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47483" y="1216028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«Вклад»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5589" y="1216028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Заповнення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ru-RU" dirty="0"/>
              <a:t>Вклад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14" y="1880683"/>
            <a:ext cx="5470755" cy="25474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75" y="1880683"/>
            <a:ext cx="5779627" cy="36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0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74075" y="271324"/>
            <a:ext cx="4264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Робота в </a:t>
            </a:r>
            <a:r>
              <a:rPr lang="en-US" sz="4000" dirty="0"/>
              <a:t>MySQL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47483" y="1216028"/>
            <a:ext cx="340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uk-UA" dirty="0" smtClean="0"/>
              <a:t>Кредит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5589" y="1216028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Заповнення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uk-UA" dirty="0"/>
              <a:t>Кредит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13" y="1857131"/>
            <a:ext cx="5479819" cy="24289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75" y="1857131"/>
            <a:ext cx="5505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74075" y="271324"/>
            <a:ext cx="4264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Робота в </a:t>
            </a:r>
            <a:r>
              <a:rPr lang="en-US" sz="4000" dirty="0"/>
              <a:t>MySQL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47483" y="1216028"/>
            <a:ext cx="352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Рахунок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5589" y="1216028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Заповнення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uk-UA" dirty="0" smtClean="0"/>
              <a:t>Рахунок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89" y="1965369"/>
            <a:ext cx="5375678" cy="22673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75" y="1965369"/>
            <a:ext cx="56864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25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74075" y="271324"/>
            <a:ext cx="4264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Робота в </a:t>
            </a:r>
            <a:r>
              <a:rPr lang="en-US" sz="4000" dirty="0"/>
              <a:t>MySQL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47483" y="1216028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uk-UA" dirty="0" smtClean="0"/>
              <a:t>Тип депозиту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5589" y="1216028"/>
            <a:ext cx="4203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Заповнення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uk-UA" dirty="0"/>
              <a:t>Тип депозиту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89" y="1900426"/>
            <a:ext cx="5500369" cy="20668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90" y="1900427"/>
            <a:ext cx="5358360" cy="30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4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0335" y="577549"/>
            <a:ext cx="8610600" cy="615540"/>
          </a:xfrm>
        </p:spPr>
        <p:txBody>
          <a:bodyPr>
            <a:normAutofit fontScale="90000"/>
          </a:bodyPr>
          <a:lstStyle/>
          <a:p>
            <a:r>
              <a:rPr lang="uk-UA" dirty="0"/>
              <a:t>Результат запиту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90740" y="2082152"/>
            <a:ext cx="498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запиту для знаходження певної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сумми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l="22797" r="21851" b="34733"/>
          <a:stretch/>
        </p:blipFill>
        <p:spPr bwMode="auto">
          <a:xfrm>
            <a:off x="251936" y="1816145"/>
            <a:ext cx="5299034" cy="48257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1022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0335" y="577549"/>
            <a:ext cx="8610600" cy="615540"/>
          </a:xfrm>
        </p:spPr>
        <p:txBody>
          <a:bodyPr>
            <a:normAutofit fontScale="90000"/>
          </a:bodyPr>
          <a:lstStyle/>
          <a:p>
            <a:r>
              <a:rPr lang="uk-UA" dirty="0"/>
              <a:t>Результат запиту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35635" y="1957461"/>
            <a:ext cx="4895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Результат запиту для знаходження </a:t>
            </a:r>
            <a:r>
              <a:rPr lang="uk-UA" dirty="0" err="1"/>
              <a:t>кліентів</a:t>
            </a:r>
            <a:r>
              <a:rPr lang="uk-UA" dirty="0"/>
              <a:t> з Кодом рахунку до 5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/>
          <a:srcRect l="23577" r="21238" b="49402"/>
          <a:stretch/>
        </p:blipFill>
        <p:spPr bwMode="auto">
          <a:xfrm>
            <a:off x="357865" y="1957461"/>
            <a:ext cx="6060146" cy="46262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816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74" y="1412765"/>
            <a:ext cx="6996546" cy="1293028"/>
          </a:xfrm>
        </p:spPr>
        <p:txBody>
          <a:bodyPr/>
          <a:lstStyle/>
          <a:p>
            <a:pPr algn="l"/>
            <a:r>
              <a:rPr lang="ru-RU" dirty="0"/>
              <a:t>Концептуальна схема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953" y="176028"/>
            <a:ext cx="4613564" cy="654301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21672" y="24630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Концептуальна схема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проста картинка </a:t>
            </a:r>
            <a:r>
              <a:rPr lang="ru-RU" dirty="0" err="1"/>
              <a:t>або</a:t>
            </a:r>
            <a:r>
              <a:rPr lang="ru-RU" dirty="0"/>
              <a:t> схема, яка </a:t>
            </a:r>
            <a:r>
              <a:rPr lang="ru-RU" dirty="0" err="1"/>
              <a:t>показує</a:t>
            </a:r>
            <a:r>
              <a:rPr lang="ru-RU" dirty="0"/>
              <a:t>, як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якась</a:t>
            </a:r>
            <a:r>
              <a:rPr lang="ru-RU" dirty="0"/>
              <a:t> система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ідея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з </a:t>
            </a:r>
            <a:r>
              <a:rPr lang="ru-RU" dirty="0" err="1"/>
              <a:t>чим</a:t>
            </a:r>
            <a:r>
              <a:rPr lang="ru-RU" dirty="0"/>
              <a:t> </a:t>
            </a:r>
            <a:r>
              <a:rPr lang="ru-RU" dirty="0" err="1"/>
              <a:t>пов’язано</a:t>
            </a:r>
            <a:r>
              <a:rPr lang="ru-RU" dirty="0"/>
              <a:t>, без </a:t>
            </a:r>
            <a:r>
              <a:rPr lang="ru-RU" dirty="0" err="1"/>
              <a:t>зайвих</a:t>
            </a:r>
            <a:r>
              <a:rPr lang="ru-RU" dirty="0"/>
              <a:t> </a:t>
            </a:r>
            <a:r>
              <a:rPr lang="ru-RU" dirty="0" err="1"/>
              <a:t>технічних</a:t>
            </a:r>
            <a:r>
              <a:rPr lang="ru-RU" dirty="0"/>
              <a:t> деталей.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Отже</a:t>
            </a:r>
            <a:r>
              <a:rPr lang="ru-RU" dirty="0"/>
              <a:t>, концептуальна схема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організовано</a:t>
            </a:r>
            <a:r>
              <a:rPr lang="ru-RU" dirty="0"/>
              <a:t> і </a:t>
            </a:r>
            <a:r>
              <a:rPr lang="ru-RU" dirty="0" err="1"/>
              <a:t>візуально</a:t>
            </a:r>
            <a:r>
              <a:rPr lang="ru-RU" dirty="0"/>
              <a:t> </a:t>
            </a:r>
            <a:r>
              <a:rPr lang="ru-RU" dirty="0" err="1"/>
              <a:t>передати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</a:t>
            </a:r>
            <a:r>
              <a:rPr lang="ru-RU" dirty="0" err="1"/>
              <a:t>ідею</a:t>
            </a:r>
            <a:r>
              <a:rPr lang="ru-RU" dirty="0"/>
              <a:t>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5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0335" y="577549"/>
            <a:ext cx="8610600" cy="615540"/>
          </a:xfrm>
        </p:spPr>
        <p:txBody>
          <a:bodyPr>
            <a:normAutofit fontScale="90000"/>
          </a:bodyPr>
          <a:lstStyle/>
          <a:p>
            <a:r>
              <a:rPr lang="uk-UA" dirty="0"/>
              <a:t>Результат запиту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2"/>
          <a:srcRect l="23155" r="22592" b="50307"/>
          <a:stretch/>
        </p:blipFill>
        <p:spPr bwMode="auto">
          <a:xfrm>
            <a:off x="214979" y="1824457"/>
            <a:ext cx="6148633" cy="47425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096000" y="18244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6850" marR="68580" algn="ctr">
              <a:lnSpc>
                <a:spcPct val="150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запиту  по пошуку з таблиці Тип основної транзакції за запитом Зняття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86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0335" y="577549"/>
            <a:ext cx="8610600" cy="615540"/>
          </a:xfrm>
        </p:spPr>
        <p:txBody>
          <a:bodyPr>
            <a:normAutofit fontScale="90000"/>
          </a:bodyPr>
          <a:lstStyle/>
          <a:p>
            <a:r>
              <a:rPr lang="uk-UA" dirty="0"/>
              <a:t>Результат запиту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82427" y="1512282"/>
            <a:ext cx="5344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Результат запиту  по пошуку з таблиці Тип основної транзакції за запитом Оплата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/>
          <a:srcRect l="-285" t="2" r="60528" b="37762"/>
          <a:stretch/>
        </p:blipFill>
        <p:spPr bwMode="auto">
          <a:xfrm>
            <a:off x="316333" y="1512282"/>
            <a:ext cx="5167571" cy="51628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2550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0335" y="577549"/>
            <a:ext cx="8610600" cy="615540"/>
          </a:xfrm>
        </p:spPr>
        <p:txBody>
          <a:bodyPr>
            <a:normAutofit fontScale="90000"/>
          </a:bodyPr>
          <a:lstStyle/>
          <a:p>
            <a:r>
              <a:rPr lang="uk-UA" dirty="0"/>
              <a:t>Результат запиту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/>
          <a:srcRect r="50520" b="36739"/>
          <a:stretch/>
        </p:blipFill>
        <p:spPr bwMode="auto">
          <a:xfrm>
            <a:off x="323531" y="1761663"/>
            <a:ext cx="6075548" cy="4846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572596" y="17616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Результат запиту  по пошуку з таблиці Тип основної транзакції за запитом Оплата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280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2039" y="2045728"/>
            <a:ext cx="2329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ВИСНОВОК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2039" y="2648710"/>
            <a:ext cx="11696007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3345" indent="449580" algn="just">
              <a:lnSpc>
                <a:spcPct val="150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Ефективне зберігання та систематизація важливої інформації стали ключовими аспектами для швидкої та якісної обробки даних у сучасному світі. Практично кожна компанія в наш час потребує ведення статистики, створення або редагування списків з </a:t>
            </a:r>
            <a:r>
              <a:rPr lang="uk-UA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обширною</a:t>
            </a: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кількістю даних та їх взаємозв'язків. І саме для цих потреб були розроблені бази даних - сукупності взаємопов'язаних даних, які зберігаються разом з мінімальною надмірністю для їх оптимального використання.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Створення баз даних, їх підтримка та надання доступу користувачам реалізовані за допомогою систем управління базами даних - спеціального програмного інструментарію.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рамках цієї курсової роботи була розглянута та реалізована база даних для підприємства </a:t>
            </a:r>
            <a:r>
              <a:rPr lang="uk-UA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</a:t>
            </a: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банківськими вкладами. Ця база допомагає відстежувати поточні рахунки, а також надає доступ до необхідної інформації щодо вкладів, клієнтів, транзакцій.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результаті було створено шість таблиць, які містять інформацію про Клієнтів, Вклади, Рахунки, Кредити і Транзакції. Десять запитів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(4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Accses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також 6 у </a:t>
            </a:r>
            <a:r>
              <a:rPr lang="en-US" sz="1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ru-RU" sz="1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полегшують пошук та відображення інформації у зручному для користувача форматі. Також розроблено дві форми та головну кнопкову форму, які спрощують управління базою даних</a:t>
            </a:r>
            <a:r>
              <a:rPr lang="uk-UA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4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54" y="199108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ER-</a:t>
            </a:r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реляційної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</p:txBody>
      </p:sp>
      <p:pic>
        <p:nvPicPr>
          <p:cNvPr id="4" name="Объект 3" descr="Отображается файл &quot;1 схема.PNG&quot;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58" y="2193925"/>
            <a:ext cx="7558484" cy="4024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7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78595" y="1688069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Інформація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 «Вклад»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01340" y="396015"/>
            <a:ext cx="71865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/>
              <a:t>Створення</a:t>
            </a:r>
            <a:r>
              <a:rPr lang="ru-RU" sz="4000" dirty="0"/>
              <a:t> </a:t>
            </a:r>
            <a:r>
              <a:rPr lang="ru-RU" sz="4000" dirty="0" err="1" smtClean="0"/>
              <a:t>таблиць</a:t>
            </a:r>
            <a:r>
              <a:rPr lang="ru-RU" sz="4000" dirty="0"/>
              <a:t> </a:t>
            </a:r>
            <a:r>
              <a:rPr lang="ru-RU" sz="4000" dirty="0" smtClean="0"/>
              <a:t>«Вклад»</a:t>
            </a:r>
            <a:endParaRPr lang="ru-RU" sz="4000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31" y="2311876"/>
            <a:ext cx="3562350" cy="16954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60731" y="1688069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таблиці</a:t>
            </a:r>
            <a:r>
              <a:rPr lang="ru-RU" dirty="0" smtClean="0"/>
              <a:t> «Вклад»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5078595" y="2311875"/>
            <a:ext cx="6821478" cy="27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02269" y="1688069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Інформація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 «</a:t>
            </a:r>
            <a:r>
              <a:rPr lang="uk-UA" dirty="0" err="1"/>
              <a:t>Клиент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01340" y="396015"/>
            <a:ext cx="7318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/>
              <a:t>Створення</a:t>
            </a:r>
            <a:r>
              <a:rPr lang="ru-RU" sz="4000" dirty="0"/>
              <a:t> </a:t>
            </a:r>
            <a:r>
              <a:rPr lang="ru-RU" sz="4000" dirty="0" err="1" smtClean="0"/>
              <a:t>таблиць</a:t>
            </a:r>
            <a:r>
              <a:rPr lang="ru-RU" sz="4000" dirty="0"/>
              <a:t> </a:t>
            </a:r>
            <a:r>
              <a:rPr lang="ru-RU" sz="4000" dirty="0" smtClean="0"/>
              <a:t>«</a:t>
            </a:r>
            <a:r>
              <a:rPr lang="uk-UA" sz="4000" dirty="0" err="1"/>
              <a:t>Клиен</a:t>
            </a:r>
            <a:r>
              <a:rPr lang="uk-UA" dirty="0" err="1"/>
              <a:t>т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6679" y="1688069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таблиці</a:t>
            </a:r>
            <a:r>
              <a:rPr lang="ru-RU" dirty="0" smtClean="0"/>
              <a:t> «</a:t>
            </a:r>
            <a:r>
              <a:rPr lang="uk-UA" dirty="0" err="1"/>
              <a:t>Клиент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679" y="2323249"/>
            <a:ext cx="3590925" cy="13716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02269" y="2323248"/>
            <a:ext cx="6814903" cy="27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74910" y="1683914"/>
            <a:ext cx="359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Інформація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 «Кредит»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01340" y="396015"/>
            <a:ext cx="74975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/>
              <a:t>Створення</a:t>
            </a:r>
            <a:r>
              <a:rPr lang="ru-RU" sz="4000" dirty="0"/>
              <a:t> </a:t>
            </a:r>
            <a:r>
              <a:rPr lang="ru-RU" sz="4000" dirty="0" err="1" smtClean="0"/>
              <a:t>таблиць</a:t>
            </a:r>
            <a:r>
              <a:rPr lang="ru-RU" sz="4000" dirty="0"/>
              <a:t> </a:t>
            </a:r>
            <a:r>
              <a:rPr lang="ru-RU" sz="4000" dirty="0" smtClean="0"/>
              <a:t>«Кредит»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6679" y="1688069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таблиці</a:t>
            </a:r>
            <a:r>
              <a:rPr lang="ru-RU" dirty="0" smtClean="0"/>
              <a:t> «Кредит»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74910" y="2311876"/>
            <a:ext cx="7002044" cy="331584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679" y="2311876"/>
            <a:ext cx="3581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79070" y="1688069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Інформація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 «</a:t>
            </a:r>
            <a:r>
              <a:rPr lang="ru-RU" dirty="0"/>
              <a:t>Счёт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01340" y="396015"/>
            <a:ext cx="68707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/>
              <a:t>Створення</a:t>
            </a:r>
            <a:r>
              <a:rPr lang="ru-RU" sz="4000" dirty="0"/>
              <a:t> </a:t>
            </a:r>
            <a:r>
              <a:rPr lang="ru-RU" sz="4000" dirty="0" err="1" smtClean="0"/>
              <a:t>таблиць</a:t>
            </a:r>
            <a:r>
              <a:rPr lang="ru-RU" sz="4000" dirty="0"/>
              <a:t> </a:t>
            </a:r>
            <a:r>
              <a:rPr lang="ru-RU" sz="4000" dirty="0" smtClean="0"/>
              <a:t>«</a:t>
            </a:r>
            <a:r>
              <a:rPr lang="ru-RU" sz="4000" dirty="0"/>
              <a:t>Счёт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6679" y="1688069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таблиці</a:t>
            </a:r>
            <a:r>
              <a:rPr lang="ru-RU" dirty="0" smtClean="0"/>
              <a:t> «Счёт»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6679" y="2217620"/>
            <a:ext cx="3533775" cy="13525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05012" y="2217620"/>
            <a:ext cx="6958924" cy="34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225</TotalTime>
  <Words>716</Words>
  <Application>Microsoft Office PowerPoint</Application>
  <PresentationFormat>Широкоэкранный</PresentationFormat>
  <Paragraphs>109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Times New Roman</vt:lpstr>
      <vt:lpstr>След самолета</vt:lpstr>
      <vt:lpstr>КУРСОВА РОБОТА НА ТЕМУ: «Банківські вклади»</vt:lpstr>
      <vt:lpstr>ЗМІСТ</vt:lpstr>
      <vt:lpstr>Вступ</vt:lpstr>
      <vt:lpstr>Концептуальна схема</vt:lpstr>
      <vt:lpstr>ER-діаграма реляційної бази даних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Проектування запитів</vt:lpstr>
      <vt:lpstr>Проектування запитів</vt:lpstr>
      <vt:lpstr>Проектування запитів</vt:lpstr>
      <vt:lpstr>Проектування запитів</vt:lpstr>
      <vt:lpstr>Проектування запитів</vt:lpstr>
      <vt:lpstr>Проектування запитів</vt:lpstr>
      <vt:lpstr>Проектування запитів</vt:lpstr>
      <vt:lpstr>Проектування запитів</vt:lpstr>
      <vt:lpstr>Проектування форм та звітів </vt:lpstr>
      <vt:lpstr>Проектування форм та звітів </vt:lpstr>
      <vt:lpstr>Проектування форм</vt:lpstr>
      <vt:lpstr>Проектування форм</vt:lpstr>
      <vt:lpstr>Проектування Звіту</vt:lpstr>
      <vt:lpstr>Проектування Звіту</vt:lpstr>
      <vt:lpstr>Розробка інтерфейсу – головної кнопкової форми  Розгорнутий вигляд  «Головної кнопочної форми»</vt:lpstr>
      <vt:lpstr>Розробка інтерфейсу – головної кнопкової форми  Розгорнутий вигляд підменю «Таблиці»</vt:lpstr>
      <vt:lpstr>Розробка інтерфейсу – головної кнопкової форми  Розгорнутий вигляд підменю «Запити»</vt:lpstr>
      <vt:lpstr>Розробка інтерфейсу – головної кнопкової форми  Розгорнутий вигляд підменю «форми»</vt:lpstr>
      <vt:lpstr>Розробка інтерфейсу – головної кнопкової форми  Розгорнутий вигляд підменю «Звіт»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 запиту</vt:lpstr>
      <vt:lpstr>Результат запиту</vt:lpstr>
      <vt:lpstr>Результат запиту</vt:lpstr>
      <vt:lpstr>Результат запиту</vt:lpstr>
      <vt:lpstr>Результат запиту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 «Банківські вклади»</dc:title>
  <dc:creator>Прохор</dc:creator>
  <cp:lastModifiedBy>Прохор</cp:lastModifiedBy>
  <cp:revision>22</cp:revision>
  <dcterms:created xsi:type="dcterms:W3CDTF">2024-12-07T17:56:58Z</dcterms:created>
  <dcterms:modified xsi:type="dcterms:W3CDTF">2024-12-09T08:12:21Z</dcterms:modified>
</cp:coreProperties>
</file>