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7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C++ Sort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Time (in seconds)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MargeSort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Time (in seconds)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ShellSort2k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Time (in seconds)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71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ShellSortKnuth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Time (in seconds)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RadixSortB10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Time (in seconds)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RadixSortB2^16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Time (in seconds)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TimSort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Time (in seconds)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CountingSort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Time (in seconds)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axId val="207635968"/>
        <c:axId val="207637504"/>
      </c:barChart>
      <c:catAx>
        <c:axId val="207635968"/>
        <c:scaling>
          <c:orientation val="minMax"/>
        </c:scaling>
        <c:axPos val="b"/>
        <c:numFmt formatCode="General" sourceLinked="1"/>
        <c:tickLblPos val="nextTo"/>
        <c:crossAx val="207637504"/>
        <c:crosses val="autoZero"/>
        <c:auto val="1"/>
        <c:lblAlgn val="ctr"/>
        <c:lblOffset val="100"/>
      </c:catAx>
      <c:valAx>
        <c:axId val="207637504"/>
        <c:scaling>
          <c:orientation val="minMax"/>
        </c:scaling>
        <c:axPos val="l"/>
        <c:majorGridlines/>
        <c:numFmt formatCode="General" sourceLinked="1"/>
        <c:tickLblPos val="nextTo"/>
        <c:crossAx val="20763596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C++ Sort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Time (in seconds)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MargeSort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Time (in seconds)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ShellSort2k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Time (in seconds)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90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ShellSortKnuth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Time (in seconds)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74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RadixSortB10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Time (in seconds)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22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RadixSortB2^16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Time (in seconds)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8.5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TimSort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Time (in seconds)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37.5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CountingSort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Time (in seconds)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axId val="120468608"/>
        <c:axId val="120172544"/>
      </c:barChart>
      <c:catAx>
        <c:axId val="120468608"/>
        <c:scaling>
          <c:orientation val="minMax"/>
        </c:scaling>
        <c:axPos val="b"/>
        <c:numFmt formatCode="General" sourceLinked="1"/>
        <c:tickLblPos val="nextTo"/>
        <c:crossAx val="120172544"/>
        <c:crosses val="autoZero"/>
        <c:auto val="1"/>
        <c:lblAlgn val="ctr"/>
        <c:lblOffset val="100"/>
      </c:catAx>
      <c:valAx>
        <c:axId val="120172544"/>
        <c:scaling>
          <c:orientation val="minMax"/>
        </c:scaling>
        <c:axPos val="l"/>
        <c:majorGridlines/>
        <c:numFmt formatCode="General" sourceLinked="1"/>
        <c:tickLblPos val="nextTo"/>
        <c:crossAx val="12046860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C++ Sort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Time (in seconds)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MargeSort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Time (in seconds)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44.7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ShellSort2k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Time (in seconds)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99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ShellSortKnuth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Time (in seconds)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87.6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RadixSortB10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Time (in seconds)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32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RadixSortB2^16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Time (in seconds)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8.6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TimSort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Time (in seconds)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37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CountingSort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Time (in seconds)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axId val="206555776"/>
        <c:axId val="206557568"/>
      </c:barChart>
      <c:catAx>
        <c:axId val="206555776"/>
        <c:scaling>
          <c:orientation val="minMax"/>
        </c:scaling>
        <c:axPos val="b"/>
        <c:numFmt formatCode="General" sourceLinked="1"/>
        <c:tickLblPos val="nextTo"/>
        <c:crossAx val="206557568"/>
        <c:crosses val="autoZero"/>
        <c:auto val="1"/>
        <c:lblAlgn val="ctr"/>
        <c:lblOffset val="100"/>
      </c:catAx>
      <c:valAx>
        <c:axId val="206557568"/>
        <c:scaling>
          <c:orientation val="minMax"/>
        </c:scaling>
        <c:axPos val="l"/>
        <c:majorGridlines/>
        <c:numFmt formatCode="General" sourceLinked="1"/>
        <c:tickLblPos val="nextTo"/>
        <c:crossAx val="20655577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C++ Sort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Time (in seconds)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31.4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MargeSort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Time (in seconds)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ShellSort2k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Time (in seconds)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ShellSortKnuth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Time (in seconds)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56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RadixSortB10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Time (in seconds)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35.200000000000003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RadixSortB2^16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Time (in seconds)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7.5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TimSort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Time (in seconds)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34.700000000000003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CountingSort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Time (in seconds)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108.6</c:v>
                </c:pt>
              </c:numCache>
            </c:numRef>
          </c:val>
        </c:ser>
        <c:axId val="144792576"/>
        <c:axId val="206197504"/>
      </c:barChart>
      <c:catAx>
        <c:axId val="144792576"/>
        <c:scaling>
          <c:orientation val="minMax"/>
        </c:scaling>
        <c:axPos val="b"/>
        <c:numFmt formatCode="General" sourceLinked="1"/>
        <c:tickLblPos val="nextTo"/>
        <c:crossAx val="206197504"/>
        <c:crosses val="autoZero"/>
        <c:auto val="1"/>
        <c:lblAlgn val="ctr"/>
        <c:lblOffset val="100"/>
      </c:catAx>
      <c:valAx>
        <c:axId val="206197504"/>
        <c:scaling>
          <c:orientation val="minMax"/>
        </c:scaling>
        <c:axPos val="l"/>
        <c:majorGridlines/>
        <c:numFmt formatCode="General" sourceLinked="1"/>
        <c:tickLblPos val="nextTo"/>
        <c:crossAx val="14479257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C++ Sort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Time (in seconds)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31.5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MargeSort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Time (in seconds)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43.1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ShellSort2k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Time (in seconds)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89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ShellSortKnuth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Time (in seconds)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72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RadixSortB10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Time (in seconds)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42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RadixSortB2^16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Time (in seconds)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11.2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TimSort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Time (in seconds)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35.4</c:v>
                </c:pt>
              </c:numCache>
            </c:numRef>
          </c:val>
        </c:ser>
        <c:axId val="58291328"/>
        <c:axId val="71127424"/>
      </c:barChart>
      <c:catAx>
        <c:axId val="58291328"/>
        <c:scaling>
          <c:orientation val="minMax"/>
        </c:scaling>
        <c:axPos val="b"/>
        <c:numFmt formatCode="General" sourceLinked="1"/>
        <c:tickLblPos val="nextTo"/>
        <c:crossAx val="71127424"/>
        <c:crosses val="autoZero"/>
        <c:auto val="1"/>
        <c:lblAlgn val="ctr"/>
        <c:lblOffset val="100"/>
      </c:catAx>
      <c:valAx>
        <c:axId val="71127424"/>
        <c:scaling>
          <c:orientation val="minMax"/>
        </c:scaling>
        <c:axPos val="l"/>
        <c:majorGridlines/>
        <c:numFmt formatCode="General" sourceLinked="1"/>
        <c:tickLblPos val="nextTo"/>
        <c:crossAx val="5829132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4063-0A20-4221-8EED-F2C321BC3E2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598A-2ADC-4B89-875B-51A744AC1F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4063-0A20-4221-8EED-F2C321BC3E2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598A-2ADC-4B89-875B-51A744AC1F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4063-0A20-4221-8EED-F2C321BC3E2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598A-2ADC-4B89-875B-51A744AC1F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4063-0A20-4221-8EED-F2C321BC3E2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598A-2ADC-4B89-875B-51A744AC1F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4063-0A20-4221-8EED-F2C321BC3E2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598A-2ADC-4B89-875B-51A744AC1F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4063-0A20-4221-8EED-F2C321BC3E2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598A-2ADC-4B89-875B-51A744AC1F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4063-0A20-4221-8EED-F2C321BC3E2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598A-2ADC-4B89-875B-51A744AC1F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4063-0A20-4221-8EED-F2C321BC3E2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598A-2ADC-4B89-875B-51A744AC1F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4063-0A20-4221-8EED-F2C321BC3E2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598A-2ADC-4B89-875B-51A744AC1F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4063-0A20-4221-8EED-F2C321BC3E2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598A-2ADC-4B89-875B-51A744AC1F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4063-0A20-4221-8EED-F2C321BC3E2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598A-2ADC-4B89-875B-51A744AC1F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74063-0A20-4221-8EED-F2C321BC3E2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A598A-2ADC-4B89-875B-51A744AC1F2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Sortari</a:t>
            </a:r>
            <a:endParaRPr lang="en-US" sz="96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81800" y="6096000"/>
            <a:ext cx="2133600" cy="639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200" dirty="0" err="1" smtClean="0">
                <a:solidFill>
                  <a:srgbClr val="00B0F0"/>
                </a:solidFill>
                <a:latin typeface="Arial Rounded MT Bold" pitchFamily="34" charset="0"/>
              </a:rPr>
              <a:t>Nume</a:t>
            </a:r>
            <a:r>
              <a:rPr lang="en-US" sz="1200" dirty="0" smtClean="0">
                <a:solidFill>
                  <a:srgbClr val="00B0F0"/>
                </a:solidFill>
                <a:latin typeface="Arial Rounded MT Bold" pitchFamily="34" charset="0"/>
              </a:rPr>
              <a:t>: Dana </a:t>
            </a:r>
            <a:r>
              <a:rPr lang="en-US" sz="1200" dirty="0" err="1" smtClean="0">
                <a:solidFill>
                  <a:srgbClr val="00B0F0"/>
                </a:solidFill>
                <a:latin typeface="Arial Rounded MT Bold" pitchFamily="34" charset="0"/>
              </a:rPr>
              <a:t>Mihai</a:t>
            </a:r>
            <a:r>
              <a:rPr lang="en-US" sz="1200" dirty="0" smtClean="0">
                <a:solidFill>
                  <a:srgbClr val="00B0F0"/>
                </a:solidFill>
                <a:latin typeface="Arial Rounded MT Bold" pitchFamily="34" charset="0"/>
              </a:rPr>
              <a:t> </a:t>
            </a:r>
            <a:r>
              <a:rPr lang="en-US" sz="1200" dirty="0" err="1" smtClean="0">
                <a:solidFill>
                  <a:srgbClr val="00B0F0"/>
                </a:solidFill>
                <a:latin typeface="Arial Rounded MT Bold" pitchFamily="34" charset="0"/>
              </a:rPr>
              <a:t>Razvan</a:t>
            </a:r>
            <a:endParaRPr lang="en-US" sz="1200" dirty="0" smtClean="0">
              <a:solidFill>
                <a:srgbClr val="00B0F0"/>
              </a:solidFill>
              <a:latin typeface="Arial Rounded MT Bold" pitchFamily="34" charset="0"/>
            </a:endParaRPr>
          </a:p>
          <a:p>
            <a:pPr>
              <a:buNone/>
            </a:pPr>
            <a:r>
              <a:rPr lang="en-US" sz="1200" dirty="0" err="1" smtClean="0">
                <a:solidFill>
                  <a:srgbClr val="00B0F0"/>
                </a:solidFill>
                <a:latin typeface="Arial Rounded MT Bold" pitchFamily="34" charset="0"/>
              </a:rPr>
              <a:t>Grupa</a:t>
            </a:r>
            <a:r>
              <a:rPr lang="en-US" sz="1200" dirty="0" smtClean="0">
                <a:solidFill>
                  <a:srgbClr val="00B0F0"/>
                </a:solidFill>
                <a:latin typeface="Arial Rounded MT Bold" pitchFamily="34" charset="0"/>
              </a:rPr>
              <a:t> 132</a:t>
            </a:r>
            <a:endParaRPr lang="en-US" sz="1200" dirty="0">
              <a:solidFill>
                <a:srgbClr val="00B0F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0F0"/>
                </a:solidFill>
              </a:rPr>
              <a:t>Observatii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Urmatoarele</a:t>
            </a:r>
            <a:r>
              <a:rPr lang="en-US" sz="1800" dirty="0" smtClean="0"/>
              <a:t> </a:t>
            </a:r>
            <a:r>
              <a:rPr lang="en-US" sz="1800" dirty="0" err="1" smtClean="0"/>
              <a:t>grafice</a:t>
            </a:r>
            <a:r>
              <a:rPr lang="en-US" sz="1800" dirty="0" smtClean="0"/>
              <a:t> </a:t>
            </a:r>
            <a:r>
              <a:rPr lang="en-US" sz="1800" dirty="0" err="1" smtClean="0"/>
              <a:t>prezinta</a:t>
            </a:r>
            <a:r>
              <a:rPr lang="en-US" sz="1800" dirty="0" smtClean="0"/>
              <a:t> </a:t>
            </a:r>
            <a:r>
              <a:rPr lang="en-US" sz="1800" dirty="0" err="1" smtClean="0"/>
              <a:t>doar</a:t>
            </a:r>
            <a:r>
              <a:rPr lang="en-US" sz="1800" dirty="0" smtClean="0"/>
              <a:t> </a:t>
            </a:r>
            <a:r>
              <a:rPr lang="en-US" sz="1800" dirty="0" err="1" smtClean="0"/>
              <a:t>cele</a:t>
            </a:r>
            <a:r>
              <a:rPr lang="en-US" sz="1800" dirty="0" smtClean="0"/>
              <a:t> </a:t>
            </a:r>
            <a:r>
              <a:rPr lang="en-US" sz="1800" dirty="0" err="1" smtClean="0"/>
              <a:t>mai</a:t>
            </a:r>
            <a:r>
              <a:rPr lang="en-US" sz="1800" dirty="0" smtClean="0"/>
              <a:t> </a:t>
            </a:r>
            <a:r>
              <a:rPr lang="en-US" sz="1800" dirty="0" err="1" smtClean="0"/>
              <a:t>semnificative</a:t>
            </a:r>
            <a:r>
              <a:rPr lang="en-US" sz="1800" dirty="0" smtClean="0"/>
              <a:t> </a:t>
            </a:r>
            <a:r>
              <a:rPr lang="en-US" sz="1800" dirty="0" err="1" smtClean="0"/>
              <a:t>rezultate</a:t>
            </a:r>
            <a:r>
              <a:rPr lang="en-US" sz="1800" dirty="0" smtClean="0"/>
              <a:t> (</a:t>
            </a:r>
            <a:r>
              <a:rPr lang="en-US" sz="1800" dirty="0" err="1" smtClean="0"/>
              <a:t>pentru</a:t>
            </a:r>
            <a:r>
              <a:rPr lang="en-US" sz="1800" dirty="0" smtClean="0"/>
              <a:t> 10^8 </a:t>
            </a:r>
            <a:r>
              <a:rPr lang="en-US" sz="1800" dirty="0" err="1" smtClean="0"/>
              <a:t>valori</a:t>
            </a:r>
            <a:r>
              <a:rPr lang="en-US" sz="1800" dirty="0" smtClean="0"/>
              <a:t>). </a:t>
            </a:r>
            <a:r>
              <a:rPr lang="en-US" sz="1800" dirty="0" err="1" smtClean="0"/>
              <a:t>Restul</a:t>
            </a:r>
            <a:r>
              <a:rPr lang="en-US" sz="1800" dirty="0" smtClean="0"/>
              <a:t> </a:t>
            </a:r>
            <a:r>
              <a:rPr lang="en-US" sz="1800" dirty="0" err="1" smtClean="0"/>
              <a:t>rezultatelor</a:t>
            </a:r>
            <a:r>
              <a:rPr lang="en-US" sz="1800" dirty="0" smtClean="0"/>
              <a:t> pot </a:t>
            </a:r>
            <a:r>
              <a:rPr lang="en-US" sz="1800" dirty="0" err="1" smtClean="0"/>
              <a:t>fi</a:t>
            </a:r>
            <a:r>
              <a:rPr lang="en-US" sz="1800" dirty="0" smtClean="0"/>
              <a:t> </a:t>
            </a:r>
            <a:r>
              <a:rPr lang="en-US" sz="1800" dirty="0" err="1" smtClean="0"/>
              <a:t>gasite</a:t>
            </a:r>
            <a:r>
              <a:rPr lang="en-US" sz="1800" dirty="0" smtClean="0"/>
              <a:t> in </a:t>
            </a:r>
            <a:r>
              <a:rPr lang="en-US" sz="1800" dirty="0" err="1" smtClean="0"/>
              <a:t>fisierul</a:t>
            </a:r>
            <a:r>
              <a:rPr lang="en-US" sz="1800" dirty="0" smtClean="0"/>
              <a:t> Time.txt</a:t>
            </a:r>
          </a:p>
          <a:p>
            <a:endParaRPr lang="en-US" sz="1800" dirty="0" smtClean="0"/>
          </a:p>
          <a:p>
            <a:r>
              <a:rPr lang="en-US" sz="1800" dirty="0" err="1" smtClean="0"/>
              <a:t>CountingSort</a:t>
            </a:r>
            <a:r>
              <a:rPr lang="en-US" sz="1800" dirty="0" smtClean="0"/>
              <a:t> nu </a:t>
            </a:r>
            <a:r>
              <a:rPr lang="en-US" sz="1800" dirty="0" err="1" smtClean="0"/>
              <a:t>apare</a:t>
            </a:r>
            <a:r>
              <a:rPr lang="en-US" sz="1800" dirty="0" smtClean="0"/>
              <a:t> in </a:t>
            </a:r>
            <a:r>
              <a:rPr lang="en-US" sz="1800" dirty="0" err="1" smtClean="0"/>
              <a:t>ultimul</a:t>
            </a:r>
            <a:r>
              <a:rPr lang="en-US" sz="1800" dirty="0" smtClean="0"/>
              <a:t> </a:t>
            </a:r>
            <a:r>
              <a:rPr lang="en-US" sz="1800" dirty="0" err="1" smtClean="0"/>
              <a:t>grafic</a:t>
            </a:r>
            <a:r>
              <a:rPr lang="en-US" sz="1800" dirty="0" smtClean="0"/>
              <a:t>, </a:t>
            </a:r>
            <a:r>
              <a:rPr lang="en-US" sz="1800" dirty="0" err="1" smtClean="0"/>
              <a:t>unde</a:t>
            </a:r>
            <a:r>
              <a:rPr lang="en-US" sz="1800" dirty="0" smtClean="0"/>
              <a:t> </a:t>
            </a:r>
            <a:r>
              <a:rPr lang="en-US" sz="1800" dirty="0" err="1" smtClean="0"/>
              <a:t>valoarea</a:t>
            </a:r>
            <a:r>
              <a:rPr lang="en-US" sz="1800" dirty="0" smtClean="0"/>
              <a:t> maxima </a:t>
            </a:r>
            <a:r>
              <a:rPr lang="en-US" sz="1800" dirty="0" err="1" smtClean="0"/>
              <a:t>este</a:t>
            </a:r>
            <a:r>
              <a:rPr lang="en-US" sz="1800" dirty="0" smtClean="0"/>
              <a:t> de 10^12 </a:t>
            </a:r>
            <a:r>
              <a:rPr lang="en-US" sz="1800" dirty="0" err="1" smtClean="0"/>
              <a:t>datorita</a:t>
            </a:r>
            <a:r>
              <a:rPr lang="en-US" sz="1800" dirty="0" smtClean="0"/>
              <a:t> </a:t>
            </a:r>
            <a:r>
              <a:rPr lang="en-US" sz="1800" dirty="0" err="1" smtClean="0"/>
              <a:t>memoriei</a:t>
            </a:r>
            <a:r>
              <a:rPr lang="en-US" sz="1800" dirty="0" smtClean="0"/>
              <a:t>. </a:t>
            </a:r>
            <a:r>
              <a:rPr lang="en-US" sz="1800" dirty="0" err="1" smtClean="0"/>
              <a:t>Valoarea</a:t>
            </a:r>
            <a:r>
              <a:rPr lang="en-US" sz="1800" dirty="0" smtClean="0"/>
              <a:t> maxima </a:t>
            </a:r>
            <a:r>
              <a:rPr lang="en-US" sz="1800" dirty="0" err="1" smtClean="0"/>
              <a:t>pana</a:t>
            </a:r>
            <a:r>
              <a:rPr lang="en-US" sz="1800" dirty="0" smtClean="0"/>
              <a:t> la care a </a:t>
            </a:r>
            <a:r>
              <a:rPr lang="en-US" sz="1800" dirty="0" err="1" smtClean="0"/>
              <a:t>fost</a:t>
            </a:r>
            <a:r>
              <a:rPr lang="en-US" sz="1800" dirty="0" smtClean="0"/>
              <a:t> </a:t>
            </a:r>
            <a:r>
              <a:rPr lang="en-US" sz="1800" dirty="0" err="1" smtClean="0"/>
              <a:t>folosit</a:t>
            </a:r>
            <a:r>
              <a:rPr lang="en-US" sz="1800" dirty="0" smtClean="0"/>
              <a:t> </a:t>
            </a:r>
            <a:r>
              <a:rPr lang="en-US" sz="1800" dirty="0" err="1" smtClean="0"/>
              <a:t>countingSort-ul</a:t>
            </a:r>
            <a:r>
              <a:rPr lang="en-US" sz="1800" dirty="0" smtClean="0"/>
              <a:t>  </a:t>
            </a:r>
            <a:r>
              <a:rPr lang="en-US" sz="1800" dirty="0" err="1" smtClean="0"/>
              <a:t>este</a:t>
            </a:r>
            <a:r>
              <a:rPr lang="en-US" sz="1800" dirty="0" smtClean="0"/>
              <a:t> de 3*10^9. </a:t>
            </a:r>
            <a:r>
              <a:rPr lang="en-US" sz="1800" dirty="0"/>
              <a:t> </a:t>
            </a:r>
            <a:r>
              <a:rPr lang="en-US" sz="1800" dirty="0" smtClean="0"/>
              <a:t>Au </a:t>
            </a:r>
            <a:r>
              <a:rPr lang="en-US" sz="1800" dirty="0" err="1" smtClean="0"/>
              <a:t>existat</a:t>
            </a:r>
            <a:r>
              <a:rPr lang="en-US" sz="1800" dirty="0" smtClean="0"/>
              <a:t> </a:t>
            </a:r>
            <a:r>
              <a:rPr lang="en-US" sz="1800" dirty="0" err="1" smtClean="0"/>
              <a:t>si</a:t>
            </a:r>
            <a:r>
              <a:rPr lang="en-US" sz="1800" dirty="0" smtClean="0"/>
              <a:t> </a:t>
            </a:r>
            <a:r>
              <a:rPr lang="en-US" sz="1800" dirty="0" err="1" smtClean="0"/>
              <a:t>teste</a:t>
            </a:r>
            <a:r>
              <a:rPr lang="en-US" sz="1800" dirty="0" smtClean="0"/>
              <a:t> in care a </a:t>
            </a:r>
            <a:r>
              <a:rPr lang="en-US" sz="1800" dirty="0" err="1" smtClean="0"/>
              <a:t>functionat</a:t>
            </a:r>
            <a:r>
              <a:rPr lang="en-US" sz="1800" dirty="0" smtClean="0"/>
              <a:t> </a:t>
            </a:r>
            <a:r>
              <a:rPr lang="en-US" sz="1800" dirty="0" err="1" smtClean="0"/>
              <a:t>pana</a:t>
            </a:r>
            <a:r>
              <a:rPr lang="en-US" sz="1800" dirty="0" smtClean="0"/>
              <a:t> la 5*10^9, </a:t>
            </a:r>
            <a:r>
              <a:rPr lang="en-US" sz="1800" dirty="0" err="1" smtClean="0"/>
              <a:t>insa</a:t>
            </a:r>
            <a:r>
              <a:rPr lang="en-US" sz="1800" dirty="0" smtClean="0"/>
              <a:t> am ales </a:t>
            </a:r>
            <a:r>
              <a:rPr lang="en-US" sz="1800" dirty="0" err="1" smtClean="0"/>
              <a:t>valoarea</a:t>
            </a:r>
            <a:r>
              <a:rPr lang="en-US" sz="1800" dirty="0" smtClean="0"/>
              <a:t> de 3*10^9 </a:t>
            </a:r>
            <a:r>
              <a:rPr lang="en-US" sz="1800" dirty="0" err="1" smtClean="0"/>
              <a:t>pentru</a:t>
            </a:r>
            <a:r>
              <a:rPr lang="en-US" sz="1800" dirty="0" smtClean="0"/>
              <a:t> a </a:t>
            </a:r>
            <a:r>
              <a:rPr lang="en-US" sz="1800" dirty="0" err="1" smtClean="0"/>
              <a:t>fi</a:t>
            </a:r>
            <a:r>
              <a:rPr lang="en-US" sz="1800" dirty="0" smtClean="0"/>
              <a:t> </a:t>
            </a:r>
            <a:r>
              <a:rPr lang="en-US" sz="1800" dirty="0" err="1" smtClean="0"/>
              <a:t>sigur</a:t>
            </a:r>
            <a:r>
              <a:rPr lang="en-US" sz="1800" dirty="0" smtClean="0"/>
              <a:t> ca nu </a:t>
            </a:r>
            <a:r>
              <a:rPr lang="en-US" sz="1800" dirty="0" err="1" smtClean="0"/>
              <a:t>voR</a:t>
            </a:r>
            <a:r>
              <a:rPr lang="en-US" sz="1800" dirty="0" smtClean="0"/>
              <a:t> </a:t>
            </a:r>
            <a:r>
              <a:rPr lang="en-US" sz="1800" dirty="0" err="1" smtClean="0"/>
              <a:t>fi</a:t>
            </a:r>
            <a:r>
              <a:rPr lang="en-US" sz="1800" dirty="0" smtClean="0"/>
              <a:t> </a:t>
            </a:r>
            <a:r>
              <a:rPr lang="en-US" sz="1800" dirty="0" err="1" smtClean="0"/>
              <a:t>intampinate</a:t>
            </a:r>
            <a:r>
              <a:rPr lang="en-US" sz="1800" dirty="0" smtClean="0"/>
              <a:t> </a:t>
            </a:r>
            <a:r>
              <a:rPr lang="en-US" sz="1800" dirty="0" err="1" smtClean="0"/>
              <a:t>probleme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r>
              <a:rPr lang="en-US" sz="1800" dirty="0" err="1" smtClean="0"/>
              <a:t>Timpul</a:t>
            </a:r>
            <a:r>
              <a:rPr lang="en-US" sz="1800" dirty="0" smtClean="0"/>
              <a:t> </a:t>
            </a:r>
            <a:r>
              <a:rPr lang="en-US" sz="1800" dirty="0" err="1" smtClean="0"/>
              <a:t>prezentat</a:t>
            </a:r>
            <a:r>
              <a:rPr lang="en-US" sz="1800" dirty="0" smtClean="0"/>
              <a:t> in </a:t>
            </a:r>
            <a:r>
              <a:rPr lang="en-US" sz="1800" dirty="0" err="1" smtClean="0"/>
              <a:t>grafice</a:t>
            </a:r>
            <a:r>
              <a:rPr lang="en-US" sz="1800" dirty="0" smtClean="0"/>
              <a:t> </a:t>
            </a:r>
            <a:r>
              <a:rPr lang="en-US" sz="1800" dirty="0" err="1" smtClean="0"/>
              <a:t>este</a:t>
            </a:r>
            <a:r>
              <a:rPr lang="en-US" sz="1800" dirty="0" smtClean="0"/>
              <a:t> in </a:t>
            </a:r>
            <a:r>
              <a:rPr lang="en-US" sz="1800" dirty="0" err="1" smtClean="0"/>
              <a:t>secunde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 = 10^8   Max = 1000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 = 10^8   Max = 10^6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 = 10^8   Max = 10^9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 = 10^8   Max = 3*10^9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 = 10^8   Max = 10^12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0F0"/>
                </a:solidFill>
              </a:rPr>
              <a:t>Concluzii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 smtClean="0"/>
              <a:t>RadixSort</a:t>
            </a:r>
            <a:r>
              <a:rPr lang="en-US" sz="1600" dirty="0" smtClean="0"/>
              <a:t>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mult</a:t>
            </a:r>
            <a:r>
              <a:rPr lang="en-US" sz="1600" dirty="0" smtClean="0"/>
              <a:t>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eficient</a:t>
            </a:r>
            <a:r>
              <a:rPr lang="en-US" sz="1600" dirty="0" smtClean="0"/>
              <a:t> </a:t>
            </a:r>
            <a:r>
              <a:rPr lang="en-US" sz="1600" dirty="0" err="1" smtClean="0"/>
              <a:t>atunci</a:t>
            </a:r>
            <a:r>
              <a:rPr lang="en-US" sz="1600" dirty="0" smtClean="0"/>
              <a:t> </a:t>
            </a:r>
            <a:r>
              <a:rPr lang="en-US" sz="1600" dirty="0" err="1" smtClean="0"/>
              <a:t>cand</a:t>
            </a:r>
            <a:r>
              <a:rPr lang="en-US" sz="1600" dirty="0" smtClean="0"/>
              <a:t>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folosita</a:t>
            </a:r>
            <a:r>
              <a:rPr lang="en-US" sz="1600" dirty="0" smtClean="0"/>
              <a:t> </a:t>
            </a:r>
            <a:r>
              <a:rPr lang="en-US" sz="1600" dirty="0" err="1" smtClean="0"/>
              <a:t>baza</a:t>
            </a:r>
            <a:r>
              <a:rPr lang="en-US" sz="1600" dirty="0" smtClean="0"/>
              <a:t> 2^16 </a:t>
            </a:r>
            <a:r>
              <a:rPr lang="en-US" sz="1600" dirty="0" err="1" smtClean="0"/>
              <a:t>si</a:t>
            </a:r>
            <a:r>
              <a:rPr lang="en-US" sz="1600" dirty="0" smtClean="0"/>
              <a:t> </a:t>
            </a:r>
            <a:r>
              <a:rPr lang="en-US" sz="1600" dirty="0" err="1" smtClean="0"/>
              <a:t>operatii</a:t>
            </a:r>
            <a:r>
              <a:rPr lang="en-US" sz="1600" dirty="0" smtClean="0"/>
              <a:t> </a:t>
            </a:r>
            <a:r>
              <a:rPr lang="en-US" sz="1600" dirty="0" err="1" smtClean="0"/>
              <a:t>pe</a:t>
            </a:r>
            <a:r>
              <a:rPr lang="en-US" sz="1600" dirty="0" smtClean="0"/>
              <a:t> </a:t>
            </a:r>
            <a:r>
              <a:rPr lang="en-US" sz="1600" dirty="0" err="1" smtClean="0"/>
              <a:t>biti</a:t>
            </a:r>
            <a:r>
              <a:rPr lang="en-US" sz="1600" dirty="0" smtClean="0"/>
              <a:t> </a:t>
            </a:r>
            <a:r>
              <a:rPr lang="en-US" sz="1600" dirty="0" err="1" smtClean="0"/>
              <a:t>decat</a:t>
            </a:r>
            <a:r>
              <a:rPr lang="en-US" sz="1600" dirty="0" smtClean="0"/>
              <a:t> </a:t>
            </a:r>
            <a:r>
              <a:rPr lang="en-US" sz="1600" dirty="0" err="1" smtClean="0"/>
              <a:t>baza</a:t>
            </a:r>
            <a:r>
              <a:rPr lang="en-US" sz="1600" dirty="0" smtClean="0"/>
              <a:t> 10, </a:t>
            </a:r>
            <a:r>
              <a:rPr lang="en-US" sz="1600" dirty="0" err="1" smtClean="0"/>
              <a:t>indiferent</a:t>
            </a:r>
            <a:r>
              <a:rPr lang="en-US" sz="1600" dirty="0" smtClean="0"/>
              <a:t> de </a:t>
            </a:r>
            <a:r>
              <a:rPr lang="en-US" sz="1600" dirty="0" err="1" smtClean="0"/>
              <a:t>numarul</a:t>
            </a:r>
            <a:r>
              <a:rPr lang="en-US" sz="1600" dirty="0" smtClean="0"/>
              <a:t> de </a:t>
            </a:r>
            <a:r>
              <a:rPr lang="en-US" sz="1600" dirty="0" err="1" smtClean="0"/>
              <a:t>valori</a:t>
            </a:r>
            <a:r>
              <a:rPr lang="en-US" sz="1600" dirty="0" smtClean="0"/>
              <a:t> </a:t>
            </a:r>
            <a:r>
              <a:rPr lang="en-US" sz="1600" dirty="0" err="1" smtClean="0"/>
              <a:t>si</a:t>
            </a:r>
            <a:r>
              <a:rPr lang="en-US" sz="1600" dirty="0" smtClean="0"/>
              <a:t> de </a:t>
            </a:r>
            <a:r>
              <a:rPr lang="en-US" sz="1600" dirty="0" err="1" smtClean="0"/>
              <a:t>valoarea</a:t>
            </a:r>
            <a:r>
              <a:rPr lang="en-US" sz="1600" dirty="0" smtClean="0"/>
              <a:t> maxima.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ShellSort-ul</a:t>
            </a:r>
            <a:r>
              <a:rPr lang="en-US" sz="1600" dirty="0" smtClean="0"/>
              <a:t> </a:t>
            </a:r>
            <a:r>
              <a:rPr lang="en-US" sz="1600" dirty="0" err="1" smtClean="0"/>
              <a:t>este</a:t>
            </a:r>
            <a:r>
              <a:rPr lang="en-US" sz="1600" dirty="0"/>
              <a:t> </a:t>
            </a:r>
            <a:r>
              <a:rPr lang="en-US" sz="1600" dirty="0" err="1" smtClean="0"/>
              <a:t>putin</a:t>
            </a:r>
            <a:r>
              <a:rPr lang="en-US" sz="1600" dirty="0" smtClean="0"/>
              <a:t>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eficient</a:t>
            </a:r>
            <a:r>
              <a:rPr lang="en-US" sz="1600" dirty="0" smtClean="0"/>
              <a:t> </a:t>
            </a:r>
            <a:r>
              <a:rPr lang="en-US" sz="1600" dirty="0" err="1" smtClean="0"/>
              <a:t>daca</a:t>
            </a:r>
            <a:r>
              <a:rPr lang="en-US" sz="1600" dirty="0" smtClean="0"/>
              <a:t>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aleasa</a:t>
            </a:r>
            <a:r>
              <a:rPr lang="en-US" sz="1600" dirty="0" smtClean="0"/>
              <a:t>  </a:t>
            </a:r>
            <a:r>
              <a:rPr lang="en-US" sz="1600" dirty="0" err="1" smtClean="0"/>
              <a:t>secventa</a:t>
            </a:r>
            <a:r>
              <a:rPr lang="en-US" sz="1600" dirty="0" smtClean="0"/>
              <a:t> de </a:t>
            </a:r>
            <a:r>
              <a:rPr lang="en-US" sz="1600" dirty="0" err="1" smtClean="0"/>
              <a:t>gapuri</a:t>
            </a:r>
            <a:r>
              <a:rPr lang="en-US" sz="1600" dirty="0" smtClean="0"/>
              <a:t> conform </a:t>
            </a:r>
            <a:r>
              <a:rPr lang="en-US" sz="1600" dirty="0" err="1" smtClean="0"/>
              <a:t>regulei</a:t>
            </a:r>
            <a:r>
              <a:rPr lang="en-US" sz="1600" dirty="0" smtClean="0"/>
              <a:t> </a:t>
            </a:r>
            <a:r>
              <a:rPr lang="en-US" sz="1600" dirty="0" err="1" smtClean="0"/>
              <a:t>lui</a:t>
            </a:r>
            <a:r>
              <a:rPr lang="en-US" sz="1600" dirty="0" smtClean="0"/>
              <a:t> Knuth  [(3^k – 1) / 2], </a:t>
            </a:r>
            <a:r>
              <a:rPr lang="en-US" sz="1600" dirty="0" err="1" smtClean="0"/>
              <a:t>decat</a:t>
            </a:r>
            <a:r>
              <a:rPr lang="en-US" sz="1600" dirty="0" smtClean="0"/>
              <a:t> conform  </a:t>
            </a:r>
            <a:r>
              <a:rPr lang="en-US" sz="1600" dirty="0" err="1" smtClean="0"/>
              <a:t>metodei</a:t>
            </a:r>
            <a:r>
              <a:rPr lang="en-US" sz="1600" dirty="0" smtClean="0"/>
              <a:t> de </a:t>
            </a:r>
            <a:r>
              <a:rPr lang="en-US" sz="1600" dirty="0" err="1" smtClean="0"/>
              <a:t>alegere</a:t>
            </a:r>
            <a:r>
              <a:rPr lang="en-US" sz="1600" dirty="0" smtClean="0"/>
              <a:t> a </a:t>
            </a:r>
            <a:r>
              <a:rPr lang="en-US" sz="1600" dirty="0" err="1" smtClean="0"/>
              <a:t>gapuri-lor</a:t>
            </a:r>
            <a:r>
              <a:rPr lang="en-US" sz="1600" dirty="0" smtClean="0"/>
              <a:t> [length / (2^k)].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MergeSort</a:t>
            </a:r>
            <a:r>
              <a:rPr lang="en-US" sz="1600" dirty="0" smtClean="0"/>
              <a:t> </a:t>
            </a:r>
            <a:r>
              <a:rPr lang="en-US" sz="1600" dirty="0" err="1" smtClean="0"/>
              <a:t>ramana</a:t>
            </a:r>
            <a:r>
              <a:rPr lang="en-US" sz="1600" dirty="0" smtClean="0"/>
              <a:t> </a:t>
            </a:r>
            <a:r>
              <a:rPr lang="en-US" sz="1600" dirty="0" err="1" smtClean="0"/>
              <a:t>aproape</a:t>
            </a:r>
            <a:r>
              <a:rPr lang="en-US" sz="1600" dirty="0" smtClean="0"/>
              <a:t> constant </a:t>
            </a:r>
            <a:r>
              <a:rPr lang="en-US" sz="1600" dirty="0" err="1" smtClean="0"/>
              <a:t>indiferent</a:t>
            </a:r>
            <a:r>
              <a:rPr lang="en-US" sz="1600" dirty="0" smtClean="0"/>
              <a:t> de </a:t>
            </a:r>
            <a:r>
              <a:rPr lang="en-US" sz="1600" dirty="0" err="1" smtClean="0"/>
              <a:t>valoara</a:t>
            </a:r>
            <a:r>
              <a:rPr lang="en-US" sz="1600" dirty="0" smtClean="0"/>
              <a:t> maxima.</a:t>
            </a:r>
          </a:p>
          <a:p>
            <a:endParaRPr lang="en-US" sz="1600" dirty="0" smtClean="0"/>
          </a:p>
          <a:p>
            <a:r>
              <a:rPr lang="en-US" sz="1600" dirty="0" smtClean="0"/>
              <a:t>De </a:t>
            </a:r>
            <a:r>
              <a:rPr lang="en-US" sz="1600" dirty="0" err="1" smtClean="0"/>
              <a:t>asemenea</a:t>
            </a:r>
            <a:r>
              <a:rPr lang="en-US" sz="1600" dirty="0" smtClean="0"/>
              <a:t>, </a:t>
            </a:r>
            <a:r>
              <a:rPr lang="en-US" sz="1600" dirty="0" err="1" smtClean="0"/>
              <a:t>timSort-ul</a:t>
            </a:r>
            <a:r>
              <a:rPr lang="en-US" sz="1600" dirty="0" smtClean="0"/>
              <a:t> are un </a:t>
            </a:r>
            <a:r>
              <a:rPr lang="en-US" sz="1600" dirty="0" err="1" smtClean="0"/>
              <a:t>timp</a:t>
            </a:r>
            <a:r>
              <a:rPr lang="en-US" sz="1600" dirty="0" smtClean="0"/>
              <a:t> </a:t>
            </a:r>
            <a:r>
              <a:rPr lang="en-US" sz="1600" dirty="0" err="1" smtClean="0"/>
              <a:t>aproape</a:t>
            </a:r>
            <a:r>
              <a:rPr lang="en-US" sz="1600" dirty="0" smtClean="0"/>
              <a:t> constant </a:t>
            </a:r>
            <a:r>
              <a:rPr lang="en-US" sz="1600" dirty="0" err="1" smtClean="0"/>
              <a:t>indiferent</a:t>
            </a:r>
            <a:r>
              <a:rPr lang="en-US" sz="1600" dirty="0" smtClean="0"/>
              <a:t> de </a:t>
            </a:r>
            <a:r>
              <a:rPr lang="en-US" sz="1600" dirty="0" err="1" smtClean="0"/>
              <a:t>valoarea</a:t>
            </a:r>
            <a:r>
              <a:rPr lang="en-US" sz="1600" dirty="0" smtClean="0"/>
              <a:t> maxima.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Pentru</a:t>
            </a:r>
            <a:r>
              <a:rPr lang="en-US" sz="1600" dirty="0" smtClean="0"/>
              <a:t> </a:t>
            </a:r>
            <a:r>
              <a:rPr lang="en-US" sz="1600" dirty="0" err="1" smtClean="0"/>
              <a:t>numere</a:t>
            </a:r>
            <a:r>
              <a:rPr lang="en-US" sz="1600" dirty="0" smtClean="0"/>
              <a:t> </a:t>
            </a:r>
            <a:r>
              <a:rPr lang="en-US" sz="1600" dirty="0" err="1" smtClean="0"/>
              <a:t>mici</a:t>
            </a:r>
            <a:r>
              <a:rPr lang="en-US" sz="1600" dirty="0" smtClean="0"/>
              <a:t> (</a:t>
            </a:r>
            <a:r>
              <a:rPr lang="en-US" sz="1600" dirty="0" err="1" smtClean="0"/>
              <a:t>pana</a:t>
            </a:r>
            <a:r>
              <a:rPr lang="en-US" sz="1600" dirty="0" smtClean="0"/>
              <a:t> in 10^9) </a:t>
            </a:r>
            <a:r>
              <a:rPr lang="en-US" sz="1600" dirty="0" err="1" smtClean="0"/>
              <a:t>countingSort</a:t>
            </a:r>
            <a:r>
              <a:rPr lang="en-US" sz="1600" dirty="0" smtClean="0"/>
              <a:t>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cel</a:t>
            </a:r>
            <a:r>
              <a:rPr lang="en-US" sz="1600" dirty="0" smtClean="0"/>
              <a:t>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eficient</a:t>
            </a:r>
            <a:r>
              <a:rPr lang="en-US" sz="1600" dirty="0" smtClean="0"/>
              <a:t> </a:t>
            </a:r>
            <a:r>
              <a:rPr lang="en-US" sz="1600" dirty="0" err="1" smtClean="0"/>
              <a:t>algoritm</a:t>
            </a:r>
            <a:r>
              <a:rPr lang="en-US" sz="1600" dirty="0" smtClean="0"/>
              <a:t>, </a:t>
            </a:r>
            <a:r>
              <a:rPr lang="en-US" sz="1600" dirty="0" err="1" smtClean="0"/>
              <a:t>devenind</a:t>
            </a:r>
            <a:r>
              <a:rPr lang="en-US" sz="1600" dirty="0" smtClean="0"/>
              <a:t> </a:t>
            </a:r>
            <a:r>
              <a:rPr lang="en-US" sz="1600" dirty="0" err="1" smtClean="0"/>
              <a:t>repede</a:t>
            </a:r>
            <a:r>
              <a:rPr lang="en-US" sz="1600" dirty="0" smtClean="0"/>
              <a:t> </a:t>
            </a:r>
            <a:r>
              <a:rPr lang="en-US" sz="1600" dirty="0" err="1" smtClean="0"/>
              <a:t>cel</a:t>
            </a:r>
            <a:r>
              <a:rPr lang="en-US" sz="1600" dirty="0" smtClean="0"/>
              <a:t>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ineficient</a:t>
            </a:r>
            <a:r>
              <a:rPr lang="en-US" sz="1600" dirty="0" smtClean="0"/>
              <a:t> (</a:t>
            </a:r>
            <a:r>
              <a:rPr lang="en-US" sz="1600" dirty="0" err="1" smtClean="0"/>
              <a:t>pentru</a:t>
            </a:r>
            <a:r>
              <a:rPr lang="en-US" sz="1600" dirty="0" smtClean="0"/>
              <a:t> </a:t>
            </a:r>
            <a:r>
              <a:rPr lang="en-US" sz="1600" dirty="0" err="1" smtClean="0"/>
              <a:t>numere</a:t>
            </a:r>
            <a:r>
              <a:rPr lang="en-US" sz="1600" dirty="0" smtClean="0"/>
              <a:t> </a:t>
            </a:r>
            <a:r>
              <a:rPr lang="en-US" sz="1600" dirty="0" err="1" smtClean="0"/>
              <a:t>peste</a:t>
            </a:r>
            <a:r>
              <a:rPr lang="en-US" sz="1600" dirty="0" smtClean="0"/>
              <a:t> 3*10^9), </a:t>
            </a:r>
            <a:r>
              <a:rPr lang="en-US" sz="1600" dirty="0" err="1" smtClean="0"/>
              <a:t>iar</a:t>
            </a:r>
            <a:r>
              <a:rPr lang="en-US" sz="1600" dirty="0" smtClean="0"/>
              <a:t>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</a:t>
            </a:r>
            <a:r>
              <a:rPr lang="en-US" sz="1600" dirty="0" err="1" smtClean="0"/>
              <a:t>numere</a:t>
            </a:r>
            <a:r>
              <a:rPr lang="en-US" sz="1600" dirty="0" smtClean="0"/>
              <a:t> de </a:t>
            </a:r>
            <a:r>
              <a:rPr lang="en-US" sz="1600" dirty="0" err="1" smtClean="0"/>
              <a:t>pana</a:t>
            </a:r>
            <a:r>
              <a:rPr lang="en-US" sz="1600" dirty="0" smtClean="0"/>
              <a:t> in 10^12 </a:t>
            </a:r>
            <a:r>
              <a:rPr lang="en-US" sz="1600" dirty="0" err="1" smtClean="0"/>
              <a:t>devine</a:t>
            </a:r>
            <a:r>
              <a:rPr lang="en-US" sz="1600" dirty="0" smtClean="0"/>
              <a:t> </a:t>
            </a:r>
            <a:r>
              <a:rPr lang="en-US" sz="1600" dirty="0" err="1" smtClean="0"/>
              <a:t>aproape</a:t>
            </a:r>
            <a:r>
              <a:rPr lang="en-US" sz="1600" dirty="0" smtClean="0"/>
              <a:t> </a:t>
            </a:r>
            <a:r>
              <a:rPr lang="en-US" sz="1600" dirty="0" err="1" smtClean="0"/>
              <a:t>imposibil</a:t>
            </a:r>
            <a:r>
              <a:rPr lang="en-US" sz="1600" dirty="0" smtClean="0"/>
              <a:t> de </a:t>
            </a:r>
            <a:r>
              <a:rPr lang="en-US" sz="1600" dirty="0" err="1" smtClean="0"/>
              <a:t>folosit</a:t>
            </a:r>
            <a:r>
              <a:rPr lang="en-US" sz="1600" dirty="0" smtClean="0"/>
              <a:t>,.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253</Words>
  <Application>Microsoft Office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Sortari</vt:lpstr>
      <vt:lpstr>Observatii</vt:lpstr>
      <vt:lpstr>N = 10^8   Max = 1000</vt:lpstr>
      <vt:lpstr>N = 10^8   Max = 10^6</vt:lpstr>
      <vt:lpstr>N = 10^8   Max = 10^9</vt:lpstr>
      <vt:lpstr>N = 10^8   Max = 3*10^9</vt:lpstr>
      <vt:lpstr>N = 10^8   Max = 10^12</vt:lpstr>
      <vt:lpstr>Concluzii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Sortari</dc:title>
  <dc:creator>Mihai</dc:creator>
  <cp:lastModifiedBy>Mihai</cp:lastModifiedBy>
  <cp:revision>5</cp:revision>
  <dcterms:created xsi:type="dcterms:W3CDTF">2022-03-11T13:23:22Z</dcterms:created>
  <dcterms:modified xsi:type="dcterms:W3CDTF">2022-03-11T14:05:49Z</dcterms:modified>
</cp:coreProperties>
</file>