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4" r:id="rId6"/>
    <p:sldId id="267" r:id="rId7"/>
    <p:sldId id="260" r:id="rId8"/>
    <p:sldId id="261" r:id="rId9"/>
    <p:sldId id="262" r:id="rId10"/>
    <p:sldId id="266" r:id="rId11"/>
    <p:sldId id="268" r:id="rId12"/>
    <p:sldId id="27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22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E781-77FB-0B1D-1B22-2E6E287525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70DE1C-15F6-DFEB-CCDF-0FD101288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C019E7-B610-6C2D-223F-8874848A9DC2}"/>
              </a:ext>
            </a:extLst>
          </p:cNvPr>
          <p:cNvSpPr>
            <a:spLocks noGrp="1"/>
          </p:cNvSpPr>
          <p:nvPr>
            <p:ph type="dt" sz="half" idx="10"/>
          </p:nvPr>
        </p:nvSpPr>
        <p:spPr/>
        <p:txBody>
          <a:bodyPr/>
          <a:lstStyle/>
          <a:p>
            <a:fld id="{88E5DCB0-E3DC-4BF2-8E7C-4A7E1EAC1F7F}" type="datetimeFigureOut">
              <a:rPr lang="en-IN" smtClean="0"/>
              <a:t>03-12-2023</a:t>
            </a:fld>
            <a:endParaRPr lang="en-IN"/>
          </a:p>
        </p:txBody>
      </p:sp>
      <p:sp>
        <p:nvSpPr>
          <p:cNvPr id="5" name="Footer Placeholder 4">
            <a:extLst>
              <a:ext uri="{FF2B5EF4-FFF2-40B4-BE49-F238E27FC236}">
                <a16:creationId xmlns:a16="http://schemas.microsoft.com/office/drawing/2014/main" id="{3363B3A1-D96C-314E-29DC-06F8100629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F7667B-24DD-170A-DA01-D8FA01842195}"/>
              </a:ext>
            </a:extLst>
          </p:cNvPr>
          <p:cNvSpPr>
            <a:spLocks noGrp="1"/>
          </p:cNvSpPr>
          <p:nvPr>
            <p:ph type="sldNum" sz="quarter" idx="12"/>
          </p:nvPr>
        </p:nvSpPr>
        <p:spPr/>
        <p:txBody>
          <a:bodyPr/>
          <a:lstStyle/>
          <a:p>
            <a:fld id="{7827CCDC-3A66-4A8E-9F2D-35FB400EE295}" type="slidenum">
              <a:rPr lang="en-IN" smtClean="0"/>
              <a:t>‹#›</a:t>
            </a:fld>
            <a:endParaRPr lang="en-IN"/>
          </a:p>
        </p:txBody>
      </p:sp>
    </p:spTree>
    <p:extLst>
      <p:ext uri="{BB962C8B-B14F-4D97-AF65-F5344CB8AC3E}">
        <p14:creationId xmlns:p14="http://schemas.microsoft.com/office/powerpoint/2010/main" val="3811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36D-788C-23B0-D9BE-8203E7137E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BD6D3A-B5D6-AEC8-2CA2-8E965A8E7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C667B6-51EB-4E6B-B858-54CA1A17BB9D}"/>
              </a:ext>
            </a:extLst>
          </p:cNvPr>
          <p:cNvSpPr>
            <a:spLocks noGrp="1"/>
          </p:cNvSpPr>
          <p:nvPr>
            <p:ph type="dt" sz="half" idx="10"/>
          </p:nvPr>
        </p:nvSpPr>
        <p:spPr/>
        <p:txBody>
          <a:bodyPr/>
          <a:lstStyle/>
          <a:p>
            <a:fld id="{88E5DCB0-E3DC-4BF2-8E7C-4A7E1EAC1F7F}" type="datetimeFigureOut">
              <a:rPr lang="en-IN" smtClean="0"/>
              <a:t>03-12-2023</a:t>
            </a:fld>
            <a:endParaRPr lang="en-IN"/>
          </a:p>
        </p:txBody>
      </p:sp>
      <p:sp>
        <p:nvSpPr>
          <p:cNvPr id="5" name="Footer Placeholder 4">
            <a:extLst>
              <a:ext uri="{FF2B5EF4-FFF2-40B4-BE49-F238E27FC236}">
                <a16:creationId xmlns:a16="http://schemas.microsoft.com/office/drawing/2014/main" id="{75231496-9FB2-502E-AF33-2CE159F89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722ACA-1CB4-8007-47DE-17C683510A04}"/>
              </a:ext>
            </a:extLst>
          </p:cNvPr>
          <p:cNvSpPr>
            <a:spLocks noGrp="1"/>
          </p:cNvSpPr>
          <p:nvPr>
            <p:ph type="sldNum" sz="quarter" idx="12"/>
          </p:nvPr>
        </p:nvSpPr>
        <p:spPr/>
        <p:txBody>
          <a:bodyPr/>
          <a:lstStyle/>
          <a:p>
            <a:fld id="{7827CCDC-3A66-4A8E-9F2D-35FB400EE295}" type="slidenum">
              <a:rPr lang="en-IN" smtClean="0"/>
              <a:t>‹#›</a:t>
            </a:fld>
            <a:endParaRPr lang="en-IN"/>
          </a:p>
        </p:txBody>
      </p:sp>
    </p:spTree>
    <p:extLst>
      <p:ext uri="{BB962C8B-B14F-4D97-AF65-F5344CB8AC3E}">
        <p14:creationId xmlns:p14="http://schemas.microsoft.com/office/powerpoint/2010/main" val="92700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D4F35-807A-5BDA-1E6A-3893F10809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5E39DE-8FFE-31BF-D48E-62A5A8E31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9C47A-CA40-258E-A4B1-077D140899A8}"/>
              </a:ext>
            </a:extLst>
          </p:cNvPr>
          <p:cNvSpPr>
            <a:spLocks noGrp="1"/>
          </p:cNvSpPr>
          <p:nvPr>
            <p:ph type="dt" sz="half" idx="10"/>
          </p:nvPr>
        </p:nvSpPr>
        <p:spPr/>
        <p:txBody>
          <a:bodyPr/>
          <a:lstStyle/>
          <a:p>
            <a:fld id="{88E5DCB0-E3DC-4BF2-8E7C-4A7E1EAC1F7F}" type="datetimeFigureOut">
              <a:rPr lang="en-IN" smtClean="0"/>
              <a:t>03-12-2023</a:t>
            </a:fld>
            <a:endParaRPr lang="en-IN"/>
          </a:p>
        </p:txBody>
      </p:sp>
      <p:sp>
        <p:nvSpPr>
          <p:cNvPr id="5" name="Footer Placeholder 4">
            <a:extLst>
              <a:ext uri="{FF2B5EF4-FFF2-40B4-BE49-F238E27FC236}">
                <a16:creationId xmlns:a16="http://schemas.microsoft.com/office/drawing/2014/main" id="{D441E8B4-D365-BB4B-9167-6554A9E9BF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16190-7476-C142-EBEB-9392039172F1}"/>
              </a:ext>
            </a:extLst>
          </p:cNvPr>
          <p:cNvSpPr>
            <a:spLocks noGrp="1"/>
          </p:cNvSpPr>
          <p:nvPr>
            <p:ph type="sldNum" sz="quarter" idx="12"/>
          </p:nvPr>
        </p:nvSpPr>
        <p:spPr/>
        <p:txBody>
          <a:bodyPr/>
          <a:lstStyle/>
          <a:p>
            <a:fld id="{7827CCDC-3A66-4A8E-9F2D-35FB400EE295}" type="slidenum">
              <a:rPr lang="en-IN" smtClean="0"/>
              <a:t>‹#›</a:t>
            </a:fld>
            <a:endParaRPr lang="en-IN"/>
          </a:p>
        </p:txBody>
      </p:sp>
    </p:spTree>
    <p:extLst>
      <p:ext uri="{BB962C8B-B14F-4D97-AF65-F5344CB8AC3E}">
        <p14:creationId xmlns:p14="http://schemas.microsoft.com/office/powerpoint/2010/main" val="53270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B005-A4E9-3313-1E5F-CBD413E9A7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E22FD6-EF1F-545D-9087-9A5F36E293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5196C2-58D2-9C4B-9B33-2C1474C91EA8}"/>
              </a:ext>
            </a:extLst>
          </p:cNvPr>
          <p:cNvSpPr>
            <a:spLocks noGrp="1"/>
          </p:cNvSpPr>
          <p:nvPr>
            <p:ph type="dt" sz="half" idx="10"/>
          </p:nvPr>
        </p:nvSpPr>
        <p:spPr/>
        <p:txBody>
          <a:bodyPr/>
          <a:lstStyle/>
          <a:p>
            <a:fld id="{88E5DCB0-E3DC-4BF2-8E7C-4A7E1EAC1F7F}" type="datetimeFigureOut">
              <a:rPr lang="en-IN" smtClean="0"/>
              <a:t>03-12-2023</a:t>
            </a:fld>
            <a:endParaRPr lang="en-IN"/>
          </a:p>
        </p:txBody>
      </p:sp>
      <p:sp>
        <p:nvSpPr>
          <p:cNvPr id="5" name="Footer Placeholder 4">
            <a:extLst>
              <a:ext uri="{FF2B5EF4-FFF2-40B4-BE49-F238E27FC236}">
                <a16:creationId xmlns:a16="http://schemas.microsoft.com/office/drawing/2014/main" id="{9A9D900B-25C4-747D-C3FD-ED26F716D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A74E19-75D2-5918-7907-8F8E1943742F}"/>
              </a:ext>
            </a:extLst>
          </p:cNvPr>
          <p:cNvSpPr>
            <a:spLocks noGrp="1"/>
          </p:cNvSpPr>
          <p:nvPr>
            <p:ph type="sldNum" sz="quarter" idx="12"/>
          </p:nvPr>
        </p:nvSpPr>
        <p:spPr/>
        <p:txBody>
          <a:bodyPr/>
          <a:lstStyle/>
          <a:p>
            <a:fld id="{7827CCDC-3A66-4A8E-9F2D-35FB400EE295}" type="slidenum">
              <a:rPr lang="en-IN" smtClean="0"/>
              <a:t>‹#›</a:t>
            </a:fld>
            <a:endParaRPr lang="en-IN"/>
          </a:p>
        </p:txBody>
      </p:sp>
    </p:spTree>
    <p:extLst>
      <p:ext uri="{BB962C8B-B14F-4D97-AF65-F5344CB8AC3E}">
        <p14:creationId xmlns:p14="http://schemas.microsoft.com/office/powerpoint/2010/main" val="428470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3C39-FFC1-B1A7-EC3D-89A3A2E6B6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597862-8A28-D150-065C-69217CED4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D7B8D1-A812-4C5C-E4D7-700B81D25E8E}"/>
              </a:ext>
            </a:extLst>
          </p:cNvPr>
          <p:cNvSpPr>
            <a:spLocks noGrp="1"/>
          </p:cNvSpPr>
          <p:nvPr>
            <p:ph type="dt" sz="half" idx="10"/>
          </p:nvPr>
        </p:nvSpPr>
        <p:spPr/>
        <p:txBody>
          <a:bodyPr/>
          <a:lstStyle/>
          <a:p>
            <a:fld id="{88E5DCB0-E3DC-4BF2-8E7C-4A7E1EAC1F7F}" type="datetimeFigureOut">
              <a:rPr lang="en-IN" smtClean="0"/>
              <a:t>03-12-2023</a:t>
            </a:fld>
            <a:endParaRPr lang="en-IN"/>
          </a:p>
        </p:txBody>
      </p:sp>
      <p:sp>
        <p:nvSpPr>
          <p:cNvPr id="5" name="Footer Placeholder 4">
            <a:extLst>
              <a:ext uri="{FF2B5EF4-FFF2-40B4-BE49-F238E27FC236}">
                <a16:creationId xmlns:a16="http://schemas.microsoft.com/office/drawing/2014/main" id="{0AF2962F-939A-0490-9F92-6C1732C98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D52998-FA88-FD7E-0EF5-F058C65FA8F4}"/>
              </a:ext>
            </a:extLst>
          </p:cNvPr>
          <p:cNvSpPr>
            <a:spLocks noGrp="1"/>
          </p:cNvSpPr>
          <p:nvPr>
            <p:ph type="sldNum" sz="quarter" idx="12"/>
          </p:nvPr>
        </p:nvSpPr>
        <p:spPr/>
        <p:txBody>
          <a:bodyPr/>
          <a:lstStyle/>
          <a:p>
            <a:fld id="{7827CCDC-3A66-4A8E-9F2D-35FB400EE295}" type="slidenum">
              <a:rPr lang="en-IN" smtClean="0"/>
              <a:t>‹#›</a:t>
            </a:fld>
            <a:endParaRPr lang="en-IN"/>
          </a:p>
        </p:txBody>
      </p:sp>
    </p:spTree>
    <p:extLst>
      <p:ext uri="{BB962C8B-B14F-4D97-AF65-F5344CB8AC3E}">
        <p14:creationId xmlns:p14="http://schemas.microsoft.com/office/powerpoint/2010/main" val="169473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E8E6-4F7B-FEFF-B0AE-402FEDDF36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E24C5C-9201-9F6B-139C-EBFE005D3C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628B1F-3A3C-E6BB-B572-639705F168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FBCEF0-94B5-F21E-D950-05233B02BC5B}"/>
              </a:ext>
            </a:extLst>
          </p:cNvPr>
          <p:cNvSpPr>
            <a:spLocks noGrp="1"/>
          </p:cNvSpPr>
          <p:nvPr>
            <p:ph type="dt" sz="half" idx="10"/>
          </p:nvPr>
        </p:nvSpPr>
        <p:spPr/>
        <p:txBody>
          <a:bodyPr/>
          <a:lstStyle/>
          <a:p>
            <a:fld id="{88E5DCB0-E3DC-4BF2-8E7C-4A7E1EAC1F7F}" type="datetimeFigureOut">
              <a:rPr lang="en-IN" smtClean="0"/>
              <a:t>03-12-2023</a:t>
            </a:fld>
            <a:endParaRPr lang="en-IN"/>
          </a:p>
        </p:txBody>
      </p:sp>
      <p:sp>
        <p:nvSpPr>
          <p:cNvPr id="6" name="Footer Placeholder 5">
            <a:extLst>
              <a:ext uri="{FF2B5EF4-FFF2-40B4-BE49-F238E27FC236}">
                <a16:creationId xmlns:a16="http://schemas.microsoft.com/office/drawing/2014/main" id="{2D51F74F-BC57-69E3-F34E-DCC2516A55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15C1F4-7D53-9201-744E-5C9A8AE3D3A8}"/>
              </a:ext>
            </a:extLst>
          </p:cNvPr>
          <p:cNvSpPr>
            <a:spLocks noGrp="1"/>
          </p:cNvSpPr>
          <p:nvPr>
            <p:ph type="sldNum" sz="quarter" idx="12"/>
          </p:nvPr>
        </p:nvSpPr>
        <p:spPr/>
        <p:txBody>
          <a:bodyPr/>
          <a:lstStyle/>
          <a:p>
            <a:fld id="{7827CCDC-3A66-4A8E-9F2D-35FB400EE295}" type="slidenum">
              <a:rPr lang="en-IN" smtClean="0"/>
              <a:t>‹#›</a:t>
            </a:fld>
            <a:endParaRPr lang="en-IN"/>
          </a:p>
        </p:txBody>
      </p:sp>
    </p:spTree>
    <p:extLst>
      <p:ext uri="{BB962C8B-B14F-4D97-AF65-F5344CB8AC3E}">
        <p14:creationId xmlns:p14="http://schemas.microsoft.com/office/powerpoint/2010/main" val="2918239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5DE2-0CDC-E8D3-26A2-149864639B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EBB20-E55F-C3ED-FB3E-D9DF692AA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5B254-CBC7-0CDB-7CE3-3574FA0D9B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321A1E-9272-09BC-5357-E385DC035B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8F73C1-4559-D244-4166-7777EEA050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20A62A-2E6B-F9EC-75CF-E7116B57CB74}"/>
              </a:ext>
            </a:extLst>
          </p:cNvPr>
          <p:cNvSpPr>
            <a:spLocks noGrp="1"/>
          </p:cNvSpPr>
          <p:nvPr>
            <p:ph type="dt" sz="half" idx="10"/>
          </p:nvPr>
        </p:nvSpPr>
        <p:spPr/>
        <p:txBody>
          <a:bodyPr/>
          <a:lstStyle/>
          <a:p>
            <a:fld id="{88E5DCB0-E3DC-4BF2-8E7C-4A7E1EAC1F7F}" type="datetimeFigureOut">
              <a:rPr lang="en-IN" smtClean="0"/>
              <a:t>03-12-2023</a:t>
            </a:fld>
            <a:endParaRPr lang="en-IN"/>
          </a:p>
        </p:txBody>
      </p:sp>
      <p:sp>
        <p:nvSpPr>
          <p:cNvPr id="8" name="Footer Placeholder 7">
            <a:extLst>
              <a:ext uri="{FF2B5EF4-FFF2-40B4-BE49-F238E27FC236}">
                <a16:creationId xmlns:a16="http://schemas.microsoft.com/office/drawing/2014/main" id="{138D1233-0EE5-0F9F-FD09-38CCBD360A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FE9F16-F586-99A3-06E2-48044AB50911}"/>
              </a:ext>
            </a:extLst>
          </p:cNvPr>
          <p:cNvSpPr>
            <a:spLocks noGrp="1"/>
          </p:cNvSpPr>
          <p:nvPr>
            <p:ph type="sldNum" sz="quarter" idx="12"/>
          </p:nvPr>
        </p:nvSpPr>
        <p:spPr/>
        <p:txBody>
          <a:bodyPr/>
          <a:lstStyle/>
          <a:p>
            <a:fld id="{7827CCDC-3A66-4A8E-9F2D-35FB400EE295}" type="slidenum">
              <a:rPr lang="en-IN" smtClean="0"/>
              <a:t>‹#›</a:t>
            </a:fld>
            <a:endParaRPr lang="en-IN"/>
          </a:p>
        </p:txBody>
      </p:sp>
    </p:spTree>
    <p:extLst>
      <p:ext uri="{BB962C8B-B14F-4D97-AF65-F5344CB8AC3E}">
        <p14:creationId xmlns:p14="http://schemas.microsoft.com/office/powerpoint/2010/main" val="27209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140F-5AE7-1F23-731C-BF1928AB50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378E7B-2ECB-2D8B-CE10-F9EF36E0778C}"/>
              </a:ext>
            </a:extLst>
          </p:cNvPr>
          <p:cNvSpPr>
            <a:spLocks noGrp="1"/>
          </p:cNvSpPr>
          <p:nvPr>
            <p:ph type="dt" sz="half" idx="10"/>
          </p:nvPr>
        </p:nvSpPr>
        <p:spPr/>
        <p:txBody>
          <a:bodyPr/>
          <a:lstStyle/>
          <a:p>
            <a:fld id="{88E5DCB0-E3DC-4BF2-8E7C-4A7E1EAC1F7F}" type="datetimeFigureOut">
              <a:rPr lang="en-IN" smtClean="0"/>
              <a:t>03-12-2023</a:t>
            </a:fld>
            <a:endParaRPr lang="en-IN"/>
          </a:p>
        </p:txBody>
      </p:sp>
      <p:sp>
        <p:nvSpPr>
          <p:cNvPr id="4" name="Footer Placeholder 3">
            <a:extLst>
              <a:ext uri="{FF2B5EF4-FFF2-40B4-BE49-F238E27FC236}">
                <a16:creationId xmlns:a16="http://schemas.microsoft.com/office/drawing/2014/main" id="{7C93E041-744A-82D5-2DAB-CBCA61D1E0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A2F1A5-4870-C88F-E9FD-90CBF06F0967}"/>
              </a:ext>
            </a:extLst>
          </p:cNvPr>
          <p:cNvSpPr>
            <a:spLocks noGrp="1"/>
          </p:cNvSpPr>
          <p:nvPr>
            <p:ph type="sldNum" sz="quarter" idx="12"/>
          </p:nvPr>
        </p:nvSpPr>
        <p:spPr/>
        <p:txBody>
          <a:bodyPr/>
          <a:lstStyle/>
          <a:p>
            <a:fld id="{7827CCDC-3A66-4A8E-9F2D-35FB400EE295}" type="slidenum">
              <a:rPr lang="en-IN" smtClean="0"/>
              <a:t>‹#›</a:t>
            </a:fld>
            <a:endParaRPr lang="en-IN"/>
          </a:p>
        </p:txBody>
      </p:sp>
    </p:spTree>
    <p:extLst>
      <p:ext uri="{BB962C8B-B14F-4D97-AF65-F5344CB8AC3E}">
        <p14:creationId xmlns:p14="http://schemas.microsoft.com/office/powerpoint/2010/main" val="3564085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2DF1C-5AAD-648B-CE9C-3BBE555CE668}"/>
              </a:ext>
            </a:extLst>
          </p:cNvPr>
          <p:cNvSpPr>
            <a:spLocks noGrp="1"/>
          </p:cNvSpPr>
          <p:nvPr>
            <p:ph type="dt" sz="half" idx="10"/>
          </p:nvPr>
        </p:nvSpPr>
        <p:spPr/>
        <p:txBody>
          <a:bodyPr/>
          <a:lstStyle/>
          <a:p>
            <a:fld id="{88E5DCB0-E3DC-4BF2-8E7C-4A7E1EAC1F7F}" type="datetimeFigureOut">
              <a:rPr lang="en-IN" smtClean="0"/>
              <a:t>03-12-2023</a:t>
            </a:fld>
            <a:endParaRPr lang="en-IN"/>
          </a:p>
        </p:txBody>
      </p:sp>
      <p:sp>
        <p:nvSpPr>
          <p:cNvPr id="3" name="Footer Placeholder 2">
            <a:extLst>
              <a:ext uri="{FF2B5EF4-FFF2-40B4-BE49-F238E27FC236}">
                <a16:creationId xmlns:a16="http://schemas.microsoft.com/office/drawing/2014/main" id="{8D904046-30BD-9560-B9A8-63DE0014E8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EBF72F-D5DD-461C-2702-6A0C261F52AF}"/>
              </a:ext>
            </a:extLst>
          </p:cNvPr>
          <p:cNvSpPr>
            <a:spLocks noGrp="1"/>
          </p:cNvSpPr>
          <p:nvPr>
            <p:ph type="sldNum" sz="quarter" idx="12"/>
          </p:nvPr>
        </p:nvSpPr>
        <p:spPr/>
        <p:txBody>
          <a:bodyPr/>
          <a:lstStyle/>
          <a:p>
            <a:fld id="{7827CCDC-3A66-4A8E-9F2D-35FB400EE295}" type="slidenum">
              <a:rPr lang="en-IN" smtClean="0"/>
              <a:t>‹#›</a:t>
            </a:fld>
            <a:endParaRPr lang="en-IN"/>
          </a:p>
        </p:txBody>
      </p:sp>
    </p:spTree>
    <p:extLst>
      <p:ext uri="{BB962C8B-B14F-4D97-AF65-F5344CB8AC3E}">
        <p14:creationId xmlns:p14="http://schemas.microsoft.com/office/powerpoint/2010/main" val="305085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E486-C4BB-21D8-791C-8F0D45BAB0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C543C9-B619-7E14-ACE3-A9E220B71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1A08A4-D4AC-BCC1-E77B-2407A96777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83BB7-BDC1-1CCA-4C7F-1BF2FC4E14AA}"/>
              </a:ext>
            </a:extLst>
          </p:cNvPr>
          <p:cNvSpPr>
            <a:spLocks noGrp="1"/>
          </p:cNvSpPr>
          <p:nvPr>
            <p:ph type="dt" sz="half" idx="10"/>
          </p:nvPr>
        </p:nvSpPr>
        <p:spPr/>
        <p:txBody>
          <a:bodyPr/>
          <a:lstStyle/>
          <a:p>
            <a:fld id="{88E5DCB0-E3DC-4BF2-8E7C-4A7E1EAC1F7F}" type="datetimeFigureOut">
              <a:rPr lang="en-IN" smtClean="0"/>
              <a:t>03-12-2023</a:t>
            </a:fld>
            <a:endParaRPr lang="en-IN"/>
          </a:p>
        </p:txBody>
      </p:sp>
      <p:sp>
        <p:nvSpPr>
          <p:cNvPr id="6" name="Footer Placeholder 5">
            <a:extLst>
              <a:ext uri="{FF2B5EF4-FFF2-40B4-BE49-F238E27FC236}">
                <a16:creationId xmlns:a16="http://schemas.microsoft.com/office/drawing/2014/main" id="{8798F368-DDC0-810B-42DE-D1223ADE07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162296-3837-65B5-0AC9-DEA405354949}"/>
              </a:ext>
            </a:extLst>
          </p:cNvPr>
          <p:cNvSpPr>
            <a:spLocks noGrp="1"/>
          </p:cNvSpPr>
          <p:nvPr>
            <p:ph type="sldNum" sz="quarter" idx="12"/>
          </p:nvPr>
        </p:nvSpPr>
        <p:spPr/>
        <p:txBody>
          <a:bodyPr/>
          <a:lstStyle/>
          <a:p>
            <a:fld id="{7827CCDC-3A66-4A8E-9F2D-35FB400EE295}" type="slidenum">
              <a:rPr lang="en-IN" smtClean="0"/>
              <a:t>‹#›</a:t>
            </a:fld>
            <a:endParaRPr lang="en-IN"/>
          </a:p>
        </p:txBody>
      </p:sp>
    </p:spTree>
    <p:extLst>
      <p:ext uri="{BB962C8B-B14F-4D97-AF65-F5344CB8AC3E}">
        <p14:creationId xmlns:p14="http://schemas.microsoft.com/office/powerpoint/2010/main" val="234072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543F-C296-8361-404C-421246411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794187-27F9-278B-FB86-5D16E3A13A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3FF234-0323-7CF3-E725-DA06AB03E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B8D2AF-B533-240B-1EFC-F66B589CF9EB}"/>
              </a:ext>
            </a:extLst>
          </p:cNvPr>
          <p:cNvSpPr>
            <a:spLocks noGrp="1"/>
          </p:cNvSpPr>
          <p:nvPr>
            <p:ph type="dt" sz="half" idx="10"/>
          </p:nvPr>
        </p:nvSpPr>
        <p:spPr/>
        <p:txBody>
          <a:bodyPr/>
          <a:lstStyle/>
          <a:p>
            <a:fld id="{88E5DCB0-E3DC-4BF2-8E7C-4A7E1EAC1F7F}" type="datetimeFigureOut">
              <a:rPr lang="en-IN" smtClean="0"/>
              <a:t>03-12-2023</a:t>
            </a:fld>
            <a:endParaRPr lang="en-IN"/>
          </a:p>
        </p:txBody>
      </p:sp>
      <p:sp>
        <p:nvSpPr>
          <p:cNvPr id="6" name="Footer Placeholder 5">
            <a:extLst>
              <a:ext uri="{FF2B5EF4-FFF2-40B4-BE49-F238E27FC236}">
                <a16:creationId xmlns:a16="http://schemas.microsoft.com/office/drawing/2014/main" id="{4EFE4F71-0BDE-9882-F8A0-2138FE44E4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194516-3F5F-96AE-9EF3-3FDF61A4F325}"/>
              </a:ext>
            </a:extLst>
          </p:cNvPr>
          <p:cNvSpPr>
            <a:spLocks noGrp="1"/>
          </p:cNvSpPr>
          <p:nvPr>
            <p:ph type="sldNum" sz="quarter" idx="12"/>
          </p:nvPr>
        </p:nvSpPr>
        <p:spPr/>
        <p:txBody>
          <a:bodyPr/>
          <a:lstStyle/>
          <a:p>
            <a:fld id="{7827CCDC-3A66-4A8E-9F2D-35FB400EE295}" type="slidenum">
              <a:rPr lang="en-IN" smtClean="0"/>
              <a:t>‹#›</a:t>
            </a:fld>
            <a:endParaRPr lang="en-IN"/>
          </a:p>
        </p:txBody>
      </p:sp>
    </p:spTree>
    <p:extLst>
      <p:ext uri="{BB962C8B-B14F-4D97-AF65-F5344CB8AC3E}">
        <p14:creationId xmlns:p14="http://schemas.microsoft.com/office/powerpoint/2010/main" val="114796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4ACC9B-73B5-3F0A-1BEA-9CE790628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C96B7C-DCEC-EC25-0548-77D4AACEED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33DD13-5D17-A33F-D32D-08C2C36F0D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5DCB0-E3DC-4BF2-8E7C-4A7E1EAC1F7F}" type="datetimeFigureOut">
              <a:rPr lang="en-IN" smtClean="0"/>
              <a:t>03-12-2023</a:t>
            </a:fld>
            <a:endParaRPr lang="en-IN"/>
          </a:p>
        </p:txBody>
      </p:sp>
      <p:sp>
        <p:nvSpPr>
          <p:cNvPr id="5" name="Footer Placeholder 4">
            <a:extLst>
              <a:ext uri="{FF2B5EF4-FFF2-40B4-BE49-F238E27FC236}">
                <a16:creationId xmlns:a16="http://schemas.microsoft.com/office/drawing/2014/main" id="{11BEDB31-54E3-84B6-D4AF-3478F206EE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725E68-430A-E2C1-F0A8-DE000363C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7CCDC-3A66-4A8E-9F2D-35FB400EE295}" type="slidenum">
              <a:rPr lang="en-IN" smtClean="0"/>
              <a:t>‹#›</a:t>
            </a:fld>
            <a:endParaRPr lang="en-IN"/>
          </a:p>
        </p:txBody>
      </p:sp>
    </p:spTree>
    <p:extLst>
      <p:ext uri="{BB962C8B-B14F-4D97-AF65-F5344CB8AC3E}">
        <p14:creationId xmlns:p14="http://schemas.microsoft.com/office/powerpoint/2010/main" val="2561241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3182-C6A2-1202-2F3A-BA52CA41AC81}"/>
              </a:ext>
            </a:extLst>
          </p:cNvPr>
          <p:cNvSpPr>
            <a:spLocks noGrp="1"/>
          </p:cNvSpPr>
          <p:nvPr>
            <p:ph type="ctrTitle"/>
          </p:nvPr>
        </p:nvSpPr>
        <p:spPr>
          <a:xfrm>
            <a:off x="-363894" y="-4667"/>
            <a:ext cx="13380098" cy="1926773"/>
          </a:xfrm>
        </p:spPr>
        <p:txBody>
          <a:bodyPr>
            <a:normAutofit/>
          </a:bodyPr>
          <a:lstStyle/>
          <a:p>
            <a:r>
              <a:rPr lang="en-IN" sz="4800" dirty="0"/>
              <a:t>Project title: </a:t>
            </a:r>
            <a:r>
              <a:rPr lang="en-IN" sz="4800" u="sng" dirty="0"/>
              <a:t>Weigh My Plate</a:t>
            </a:r>
            <a:r>
              <a:rPr lang="en-IN" sz="4800" dirty="0"/>
              <a:t>(Team no. 03)</a:t>
            </a:r>
            <a:br>
              <a:rPr lang="en-IN" sz="4800" dirty="0"/>
            </a:br>
            <a:endParaRPr lang="en-IN" sz="4800" dirty="0"/>
          </a:p>
        </p:txBody>
      </p:sp>
      <p:sp>
        <p:nvSpPr>
          <p:cNvPr id="3" name="Subtitle 2">
            <a:extLst>
              <a:ext uri="{FF2B5EF4-FFF2-40B4-BE49-F238E27FC236}">
                <a16:creationId xmlns:a16="http://schemas.microsoft.com/office/drawing/2014/main" id="{910C1737-8F8F-F3F3-A9B0-998E416A5EED}"/>
              </a:ext>
            </a:extLst>
          </p:cNvPr>
          <p:cNvSpPr>
            <a:spLocks noGrp="1"/>
          </p:cNvSpPr>
          <p:nvPr>
            <p:ph type="subTitle" idx="1"/>
          </p:nvPr>
        </p:nvSpPr>
        <p:spPr>
          <a:xfrm>
            <a:off x="6096000" y="3462824"/>
            <a:ext cx="5576596" cy="2946142"/>
          </a:xfrm>
        </p:spPr>
        <p:txBody>
          <a:bodyPr>
            <a:normAutofit/>
          </a:bodyPr>
          <a:lstStyle/>
          <a:p>
            <a:pPr algn="l"/>
            <a:endParaRPr lang="en-IN" dirty="0"/>
          </a:p>
          <a:p>
            <a:pPr algn="l"/>
            <a:r>
              <a:rPr lang="en-IN" u="sng" dirty="0"/>
              <a:t>Team Members</a:t>
            </a:r>
            <a:r>
              <a:rPr lang="en-IN" dirty="0"/>
              <a:t>: Archit Tiwari(2023202025)                          </a:t>
            </a:r>
          </a:p>
          <a:p>
            <a:pPr algn="l"/>
            <a:r>
              <a:rPr lang="en-IN" dirty="0"/>
              <a:t>                              Aritra Sarkar(2023201010)</a:t>
            </a:r>
          </a:p>
          <a:p>
            <a:pPr algn="l"/>
            <a:r>
              <a:rPr lang="en-IN" dirty="0"/>
              <a:t>                              Arpit Shaw(2023201068)</a:t>
            </a:r>
          </a:p>
          <a:p>
            <a:pPr algn="r"/>
            <a:r>
              <a:rPr lang="en-IN" dirty="0"/>
              <a:t>                              Aryan Verma(2023201066)</a:t>
            </a:r>
            <a:br>
              <a:rPr lang="en-IN" dirty="0"/>
            </a:br>
            <a:br>
              <a:rPr lang="en-IN" dirty="0"/>
            </a:br>
            <a:r>
              <a:rPr lang="en-IN" dirty="0"/>
              <a:t>Date: 03/12/2023</a:t>
            </a:r>
          </a:p>
        </p:txBody>
      </p:sp>
      <p:pic>
        <p:nvPicPr>
          <p:cNvPr id="7" name="Picture 6">
            <a:extLst>
              <a:ext uri="{FF2B5EF4-FFF2-40B4-BE49-F238E27FC236}">
                <a16:creationId xmlns:a16="http://schemas.microsoft.com/office/drawing/2014/main" id="{08BA1F5A-7058-5F21-AC9D-99DE77C86D13}"/>
              </a:ext>
            </a:extLst>
          </p:cNvPr>
          <p:cNvPicPr>
            <a:picLocks noChangeAspect="1"/>
          </p:cNvPicPr>
          <p:nvPr/>
        </p:nvPicPr>
        <p:blipFill>
          <a:blip r:embed="rId2"/>
          <a:stretch>
            <a:fillRect/>
          </a:stretch>
        </p:blipFill>
        <p:spPr>
          <a:xfrm rot="16200000">
            <a:off x="1240570" y="3221392"/>
            <a:ext cx="2802344" cy="2878495"/>
          </a:xfrm>
          <a:prstGeom prst="rect">
            <a:avLst/>
          </a:prstGeom>
        </p:spPr>
      </p:pic>
      <p:sp>
        <p:nvSpPr>
          <p:cNvPr id="8" name="TextBox 7">
            <a:extLst>
              <a:ext uri="{FF2B5EF4-FFF2-40B4-BE49-F238E27FC236}">
                <a16:creationId xmlns:a16="http://schemas.microsoft.com/office/drawing/2014/main" id="{31DB9CE9-606B-81FE-7877-2D4371A41BFE}"/>
              </a:ext>
            </a:extLst>
          </p:cNvPr>
          <p:cNvSpPr txBox="1"/>
          <p:nvPr/>
        </p:nvSpPr>
        <p:spPr>
          <a:xfrm>
            <a:off x="1707502" y="6175121"/>
            <a:ext cx="2568677" cy="276999"/>
          </a:xfrm>
          <a:prstGeom prst="rect">
            <a:avLst/>
          </a:prstGeom>
          <a:noFill/>
        </p:spPr>
        <p:txBody>
          <a:bodyPr wrap="square" rtlCol="0">
            <a:spAutoFit/>
          </a:bodyPr>
          <a:lstStyle/>
          <a:p>
            <a:r>
              <a:rPr lang="en-IN" sz="1200" dirty="0"/>
              <a:t>Credit: google images</a:t>
            </a:r>
          </a:p>
        </p:txBody>
      </p:sp>
    </p:spTree>
    <p:extLst>
      <p:ext uri="{BB962C8B-B14F-4D97-AF65-F5344CB8AC3E}">
        <p14:creationId xmlns:p14="http://schemas.microsoft.com/office/powerpoint/2010/main" val="1138075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A495-B0F1-F4B9-8A5E-F9A1B927BF5D}"/>
              </a:ext>
            </a:extLst>
          </p:cNvPr>
          <p:cNvSpPr>
            <a:spLocks noGrp="1"/>
          </p:cNvSpPr>
          <p:nvPr>
            <p:ph type="title"/>
          </p:nvPr>
        </p:nvSpPr>
        <p:spPr/>
        <p:txBody>
          <a:bodyPr>
            <a:normAutofit/>
          </a:bodyPr>
          <a:lstStyle/>
          <a:p>
            <a:r>
              <a:rPr lang="en-IN" sz="3200" dirty="0"/>
              <a:t>Nutritional Analysis: Edamam API, Retrieving Nutritional values</a:t>
            </a:r>
          </a:p>
        </p:txBody>
      </p:sp>
      <p:sp>
        <p:nvSpPr>
          <p:cNvPr id="3" name="Content Placeholder 2">
            <a:extLst>
              <a:ext uri="{FF2B5EF4-FFF2-40B4-BE49-F238E27FC236}">
                <a16:creationId xmlns:a16="http://schemas.microsoft.com/office/drawing/2014/main" id="{D2DD2DCE-BF72-DCE3-EC02-37977F6430A1}"/>
              </a:ext>
            </a:extLst>
          </p:cNvPr>
          <p:cNvSpPr>
            <a:spLocks noGrp="1"/>
          </p:cNvSpPr>
          <p:nvPr>
            <p:ph idx="1"/>
          </p:nvPr>
        </p:nvSpPr>
        <p:spPr/>
        <p:txBody>
          <a:bodyPr/>
          <a:lstStyle/>
          <a:p>
            <a:r>
              <a:rPr lang="en-IN" sz="2400" u="sng" dirty="0"/>
              <a:t>Edamam API integration</a:t>
            </a:r>
            <a:r>
              <a:rPr lang="en-IN" sz="2400" dirty="0"/>
              <a:t>: This project of ours integrated the API to retrieve the comprehensive nutritional information for food items detected using the YOLOv7 model.</a:t>
            </a:r>
          </a:p>
          <a:p>
            <a:r>
              <a:rPr lang="en-IN" sz="2400" u="sng" dirty="0"/>
              <a:t>Retrieving Nutritional value</a:t>
            </a:r>
            <a:r>
              <a:rPr lang="en-IN" sz="2400" dirty="0"/>
              <a:t>: The API configuration enabled the retrieval of nutritional information such as fats, carbs, calories and proteins for each food item detected.</a:t>
            </a:r>
          </a:p>
          <a:p>
            <a:r>
              <a:rPr lang="en-IN" sz="2400" u="sng" dirty="0"/>
              <a:t>HTTP Request Workflow</a:t>
            </a:r>
            <a:r>
              <a:rPr lang="en-IN" sz="2400" dirty="0"/>
              <a:t>: The nutritional information for the food items was obtained through a structured HTTP request process, allowing seamless integration with Edamam API.</a:t>
            </a:r>
          </a:p>
          <a:p>
            <a:endParaRPr lang="en-IN" dirty="0"/>
          </a:p>
          <a:p>
            <a:endParaRPr lang="en-IN" dirty="0"/>
          </a:p>
          <a:p>
            <a:endParaRPr lang="en-IN" dirty="0"/>
          </a:p>
        </p:txBody>
      </p:sp>
    </p:spTree>
    <p:extLst>
      <p:ext uri="{BB962C8B-B14F-4D97-AF65-F5344CB8AC3E}">
        <p14:creationId xmlns:p14="http://schemas.microsoft.com/office/powerpoint/2010/main" val="1579401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BC8A-8BF8-91FA-2CAC-A2BB1351A663}"/>
              </a:ext>
            </a:extLst>
          </p:cNvPr>
          <p:cNvSpPr>
            <a:spLocks noGrp="1"/>
          </p:cNvSpPr>
          <p:nvPr>
            <p:ph type="title"/>
          </p:nvPr>
        </p:nvSpPr>
        <p:spPr/>
        <p:txBody>
          <a:bodyPr/>
          <a:lstStyle/>
          <a:p>
            <a:pPr algn="ctr"/>
            <a:r>
              <a:rPr lang="en-IN" dirty="0"/>
              <a:t>MiDaS(Monocular Depth Estimation)</a:t>
            </a:r>
          </a:p>
        </p:txBody>
      </p:sp>
      <p:sp>
        <p:nvSpPr>
          <p:cNvPr id="3" name="Content Placeholder 2">
            <a:extLst>
              <a:ext uri="{FF2B5EF4-FFF2-40B4-BE49-F238E27FC236}">
                <a16:creationId xmlns:a16="http://schemas.microsoft.com/office/drawing/2014/main" id="{FAE2DCBE-85CB-7962-1DE8-775878BA892B}"/>
              </a:ext>
            </a:extLst>
          </p:cNvPr>
          <p:cNvSpPr>
            <a:spLocks noGrp="1"/>
          </p:cNvSpPr>
          <p:nvPr>
            <p:ph idx="1"/>
          </p:nvPr>
        </p:nvSpPr>
        <p:spPr/>
        <p:txBody>
          <a:bodyPr>
            <a:normAutofit/>
          </a:bodyPr>
          <a:lstStyle/>
          <a:p>
            <a:r>
              <a:rPr lang="en-US" sz="2400" dirty="0" err="1"/>
              <a:t>MiDaS</a:t>
            </a:r>
            <a:r>
              <a:rPr lang="en-US" sz="2400" dirty="0"/>
              <a:t>(Multiple Depth Estimation Accuracy with Single Network) is a machine learning model that estimates depth from an arbitrary input image.</a:t>
            </a:r>
          </a:p>
          <a:p>
            <a:r>
              <a:rPr lang="en-US" sz="2400" dirty="0"/>
              <a:t>The repository provides multiple models that cover different use cases ranging from a small, high-speed model to a very large model that provide the highest accuracy.</a:t>
            </a:r>
          </a:p>
          <a:p>
            <a:endParaRPr lang="en-IN" sz="2400" dirty="0"/>
          </a:p>
        </p:txBody>
      </p:sp>
      <p:pic>
        <p:nvPicPr>
          <p:cNvPr id="4" name="Picture 3">
            <a:extLst>
              <a:ext uri="{FF2B5EF4-FFF2-40B4-BE49-F238E27FC236}">
                <a16:creationId xmlns:a16="http://schemas.microsoft.com/office/drawing/2014/main" id="{1E8B3D6A-EE3D-A26D-076D-B07C7003CB43}"/>
              </a:ext>
            </a:extLst>
          </p:cNvPr>
          <p:cNvPicPr>
            <a:picLocks noChangeAspect="1"/>
          </p:cNvPicPr>
          <p:nvPr/>
        </p:nvPicPr>
        <p:blipFill>
          <a:blip r:embed="rId2"/>
          <a:stretch>
            <a:fillRect/>
          </a:stretch>
        </p:blipFill>
        <p:spPr>
          <a:xfrm>
            <a:off x="4290834" y="4197747"/>
            <a:ext cx="2938527" cy="2194750"/>
          </a:xfrm>
          <a:prstGeom prst="rect">
            <a:avLst/>
          </a:prstGeom>
        </p:spPr>
      </p:pic>
    </p:spTree>
    <p:extLst>
      <p:ext uri="{BB962C8B-B14F-4D97-AF65-F5344CB8AC3E}">
        <p14:creationId xmlns:p14="http://schemas.microsoft.com/office/powerpoint/2010/main" val="85956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8E5005C-AD9C-357B-9E36-246A341D0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79" y="936954"/>
            <a:ext cx="5656337" cy="3936967"/>
          </a:xfrm>
        </p:spPr>
      </p:pic>
      <p:sp>
        <p:nvSpPr>
          <p:cNvPr id="10" name="TextBox 9">
            <a:extLst>
              <a:ext uri="{FF2B5EF4-FFF2-40B4-BE49-F238E27FC236}">
                <a16:creationId xmlns:a16="http://schemas.microsoft.com/office/drawing/2014/main" id="{B79D87F1-C26F-B1A8-3325-83459126D0D1}"/>
              </a:ext>
            </a:extLst>
          </p:cNvPr>
          <p:cNvSpPr txBox="1"/>
          <p:nvPr/>
        </p:nvSpPr>
        <p:spPr>
          <a:xfrm>
            <a:off x="7007290" y="858417"/>
            <a:ext cx="4637314" cy="5355312"/>
          </a:xfrm>
          <a:prstGeom prst="rect">
            <a:avLst/>
          </a:prstGeom>
          <a:noFill/>
        </p:spPr>
        <p:txBody>
          <a:bodyPr wrap="square" rtlCol="0">
            <a:spAutoFit/>
          </a:bodyPr>
          <a:lstStyle/>
          <a:p>
            <a:r>
              <a:rPr lang="en-IN" dirty="0"/>
              <a:t>Here we have loaded the MiDaS model.</a:t>
            </a:r>
          </a:p>
          <a:p>
            <a:endParaRPr lang="en-IN" dirty="0"/>
          </a:p>
          <a:p>
            <a:r>
              <a:rPr lang="en-IN" dirty="0"/>
              <a:t>MiDaS transforms, transformation we are using is DPT_Large.</a:t>
            </a:r>
          </a:p>
          <a:p>
            <a:endParaRPr lang="en-IN" dirty="0"/>
          </a:p>
          <a:p>
            <a:r>
              <a:rPr lang="en-IN" dirty="0"/>
              <a:t>The image will be further transformed and loaded to the MiDaS prediction model</a:t>
            </a:r>
          </a:p>
          <a:p>
            <a:endParaRPr lang="en-IN" dirty="0"/>
          </a:p>
          <a:p>
            <a:r>
              <a:rPr lang="en-IN" dirty="0"/>
              <a:t>The prediction is to obtain depth predictions.</a:t>
            </a:r>
          </a:p>
          <a:p>
            <a:endParaRPr lang="en-IN" dirty="0"/>
          </a:p>
          <a:p>
            <a:r>
              <a:rPr lang="en-IN" dirty="0"/>
              <a:t>The predictions are resized to match the original image size.</a:t>
            </a:r>
          </a:p>
          <a:p>
            <a:endParaRPr lang="en-IN" dirty="0"/>
          </a:p>
          <a:p>
            <a:r>
              <a:rPr lang="en-IN" dirty="0"/>
              <a:t>The final depth map is converted to NumPy array. </a:t>
            </a:r>
          </a:p>
          <a:p>
            <a:endParaRPr lang="en-IN" dirty="0"/>
          </a:p>
          <a:p>
            <a:r>
              <a:rPr lang="en-IN" dirty="0"/>
              <a:t>Now, to get the absolute distances of all the objects in the image we need to map the depth matrix to absolute distance of a reference.</a:t>
            </a:r>
          </a:p>
        </p:txBody>
      </p:sp>
      <p:sp>
        <p:nvSpPr>
          <p:cNvPr id="11" name="TextBox 10">
            <a:extLst>
              <a:ext uri="{FF2B5EF4-FFF2-40B4-BE49-F238E27FC236}">
                <a16:creationId xmlns:a16="http://schemas.microsoft.com/office/drawing/2014/main" id="{4FB18F6E-B1E1-03BD-A7C1-C2A55191D5BE}"/>
              </a:ext>
            </a:extLst>
          </p:cNvPr>
          <p:cNvSpPr txBox="1"/>
          <p:nvPr/>
        </p:nvSpPr>
        <p:spPr>
          <a:xfrm>
            <a:off x="513184" y="5551714"/>
            <a:ext cx="5374432" cy="369332"/>
          </a:xfrm>
          <a:prstGeom prst="rect">
            <a:avLst/>
          </a:prstGeom>
          <a:noFill/>
        </p:spPr>
        <p:txBody>
          <a:bodyPr wrap="square" rtlCol="0">
            <a:spAutoFit/>
          </a:bodyPr>
          <a:lstStyle/>
          <a:p>
            <a:r>
              <a:rPr lang="en-IN" dirty="0"/>
              <a:t>MiDaS estimates the distance from camera to object</a:t>
            </a:r>
          </a:p>
        </p:txBody>
      </p:sp>
    </p:spTree>
    <p:extLst>
      <p:ext uri="{BB962C8B-B14F-4D97-AF65-F5344CB8AC3E}">
        <p14:creationId xmlns:p14="http://schemas.microsoft.com/office/powerpoint/2010/main" val="80931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3BD2-21A1-BDEF-8BC4-4C640E5F0604}"/>
              </a:ext>
            </a:extLst>
          </p:cNvPr>
          <p:cNvSpPr>
            <a:spLocks noGrp="1"/>
          </p:cNvSpPr>
          <p:nvPr>
            <p:ph type="title"/>
          </p:nvPr>
        </p:nvSpPr>
        <p:spPr/>
        <p:txBody>
          <a:bodyPr/>
          <a:lstStyle/>
          <a:p>
            <a:pPr algn="ctr"/>
            <a:r>
              <a:rPr lang="en-IN" dirty="0"/>
              <a:t>Nutritional Value Plots</a:t>
            </a:r>
          </a:p>
        </p:txBody>
      </p:sp>
      <p:pic>
        <p:nvPicPr>
          <p:cNvPr id="5" name="Content Placeholder 4">
            <a:extLst>
              <a:ext uri="{FF2B5EF4-FFF2-40B4-BE49-F238E27FC236}">
                <a16:creationId xmlns:a16="http://schemas.microsoft.com/office/drawing/2014/main" id="{9E12CFB9-8B76-F0E0-7C14-6E1CD0325E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4026" y="1862947"/>
            <a:ext cx="8370886" cy="4351338"/>
          </a:xfrm>
        </p:spPr>
      </p:pic>
    </p:spTree>
    <p:extLst>
      <p:ext uri="{BB962C8B-B14F-4D97-AF65-F5344CB8AC3E}">
        <p14:creationId xmlns:p14="http://schemas.microsoft.com/office/powerpoint/2010/main" val="3078625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C75A-B0EA-DD99-C27F-0420F2F59A57}"/>
              </a:ext>
            </a:extLst>
          </p:cNvPr>
          <p:cNvSpPr>
            <a:spLocks noGrp="1"/>
          </p:cNvSpPr>
          <p:nvPr>
            <p:ph type="title"/>
          </p:nvPr>
        </p:nvSpPr>
        <p:spPr/>
        <p:txBody>
          <a:bodyPr/>
          <a:lstStyle/>
          <a:p>
            <a:pPr algn="ctr"/>
            <a:r>
              <a:rPr lang="en-IN" dirty="0"/>
              <a:t>Conclusions</a:t>
            </a:r>
          </a:p>
        </p:txBody>
      </p:sp>
      <p:sp>
        <p:nvSpPr>
          <p:cNvPr id="3" name="Content Placeholder 2">
            <a:extLst>
              <a:ext uri="{FF2B5EF4-FFF2-40B4-BE49-F238E27FC236}">
                <a16:creationId xmlns:a16="http://schemas.microsoft.com/office/drawing/2014/main" id="{07366D25-4B60-222C-FFAF-A33833548C0B}"/>
              </a:ext>
            </a:extLst>
          </p:cNvPr>
          <p:cNvSpPr>
            <a:spLocks noGrp="1"/>
          </p:cNvSpPr>
          <p:nvPr>
            <p:ph idx="1"/>
          </p:nvPr>
        </p:nvSpPr>
        <p:spPr/>
        <p:txBody>
          <a:bodyPr>
            <a:normAutofit/>
          </a:bodyPr>
          <a:lstStyle/>
          <a:p>
            <a:r>
              <a:rPr lang="en-US" sz="2400" dirty="0"/>
              <a:t>As we conclude the "Weigh My Plate" project, we recognize its transformative potential not only in personal nutrition management but also in broader contexts. The success of our initiative opens doors to various future applications, such as:</a:t>
            </a:r>
          </a:p>
          <a:p>
            <a:pPr marL="0" indent="0">
              <a:buNone/>
            </a:pPr>
            <a:endParaRPr lang="en-US" sz="2400" dirty="0"/>
          </a:p>
          <a:p>
            <a:pPr>
              <a:buFont typeface="Wingdings" panose="05000000000000000000" pitchFamily="2" charset="2"/>
              <a:buChar char="Ø"/>
            </a:pPr>
            <a:r>
              <a:rPr lang="en-IN" sz="2000" dirty="0"/>
              <a:t> Fitness and Wellness Apps</a:t>
            </a:r>
          </a:p>
          <a:p>
            <a:pPr>
              <a:buFont typeface="Wingdings" panose="05000000000000000000" pitchFamily="2" charset="2"/>
              <a:buChar char="Ø"/>
            </a:pPr>
            <a:r>
              <a:rPr lang="en-IN" sz="2000" dirty="0"/>
              <a:t> Educational Initiatives</a:t>
            </a:r>
          </a:p>
          <a:p>
            <a:pPr>
              <a:buFont typeface="Wingdings" panose="05000000000000000000" pitchFamily="2" charset="2"/>
              <a:buChar char="Ø"/>
            </a:pPr>
            <a:r>
              <a:rPr lang="en-IN" sz="2000" dirty="0"/>
              <a:t> Healthcare IoT Integration</a:t>
            </a:r>
          </a:p>
          <a:p>
            <a:pPr>
              <a:buFont typeface="Wingdings" panose="05000000000000000000" pitchFamily="2" charset="2"/>
              <a:buChar char="Ø"/>
            </a:pPr>
            <a:r>
              <a:rPr lang="en-US" sz="2000" dirty="0"/>
              <a:t> Restaurant and Food Industry Adoption</a:t>
            </a:r>
            <a:endParaRPr lang="en-IN" sz="2000" dirty="0"/>
          </a:p>
        </p:txBody>
      </p:sp>
    </p:spTree>
    <p:extLst>
      <p:ext uri="{BB962C8B-B14F-4D97-AF65-F5344CB8AC3E}">
        <p14:creationId xmlns:p14="http://schemas.microsoft.com/office/powerpoint/2010/main" val="201830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FE9B-7608-8ED5-2A5F-3A583491CC4B}"/>
              </a:ext>
            </a:extLst>
          </p:cNvPr>
          <p:cNvSpPr>
            <a:spLocks noGrp="1"/>
          </p:cNvSpPr>
          <p:nvPr>
            <p:ph type="title"/>
          </p:nvPr>
        </p:nvSpPr>
        <p:spPr/>
        <p:txBody>
          <a:bodyPr/>
          <a:lstStyle/>
          <a:p>
            <a:pPr algn="ctr"/>
            <a:r>
              <a:rPr lang="en-IN" dirty="0"/>
              <a:t>Introduction &amp; Overview</a:t>
            </a:r>
          </a:p>
        </p:txBody>
      </p:sp>
      <p:sp>
        <p:nvSpPr>
          <p:cNvPr id="3" name="Content Placeholder 2">
            <a:extLst>
              <a:ext uri="{FF2B5EF4-FFF2-40B4-BE49-F238E27FC236}">
                <a16:creationId xmlns:a16="http://schemas.microsoft.com/office/drawing/2014/main" id="{2EAEEDE6-F92C-91C6-9A51-6FF336472A2E}"/>
              </a:ext>
            </a:extLst>
          </p:cNvPr>
          <p:cNvSpPr>
            <a:spLocks noGrp="1"/>
          </p:cNvSpPr>
          <p:nvPr>
            <p:ph idx="1"/>
          </p:nvPr>
        </p:nvSpPr>
        <p:spPr/>
        <p:txBody>
          <a:bodyPr>
            <a:normAutofit lnSpcReduction="10000"/>
          </a:bodyPr>
          <a:lstStyle/>
          <a:p>
            <a:r>
              <a:rPr lang="en-US" dirty="0"/>
              <a:t>In a society dominated by hectic schedules and a prevalence of quick dining options, "Weigh My Plate" stands as a pivotal undertaking, shedding light on the path to improved well-being by encouraging thoughtful food selections. </a:t>
            </a:r>
          </a:p>
          <a:p>
            <a:r>
              <a:rPr lang="en-US" dirty="0"/>
              <a:t>Beyond merely scrutinizing the contents of your plate, this endeavor is a catalyst for individuals, granting them the ability to make conscientious and influential decisions for their own health and the broader community. </a:t>
            </a:r>
          </a:p>
          <a:p>
            <a:r>
              <a:rPr lang="en-US" dirty="0"/>
              <a:t>Join us as we explore the core of the "Weigh My Plate" initiative, understanding its purpose, and the profound positive changes it aspires to instigate in our personal lives and communities alike.</a:t>
            </a:r>
          </a:p>
          <a:p>
            <a:endParaRPr lang="en-IN" dirty="0"/>
          </a:p>
        </p:txBody>
      </p:sp>
    </p:spTree>
    <p:extLst>
      <p:ext uri="{BB962C8B-B14F-4D97-AF65-F5344CB8AC3E}">
        <p14:creationId xmlns:p14="http://schemas.microsoft.com/office/powerpoint/2010/main" val="221474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0F50-0BEA-C9BD-0393-28EF8B36DC8E}"/>
              </a:ext>
            </a:extLst>
          </p:cNvPr>
          <p:cNvSpPr>
            <a:spLocks noGrp="1"/>
          </p:cNvSpPr>
          <p:nvPr>
            <p:ph type="title"/>
          </p:nvPr>
        </p:nvSpPr>
        <p:spPr/>
        <p:txBody>
          <a:bodyPr/>
          <a:lstStyle/>
          <a:p>
            <a:pPr algn="ctr"/>
            <a:r>
              <a:rPr lang="en-IN" dirty="0"/>
              <a:t>Objective</a:t>
            </a:r>
          </a:p>
        </p:txBody>
      </p:sp>
      <p:sp>
        <p:nvSpPr>
          <p:cNvPr id="3" name="Content Placeholder 2">
            <a:extLst>
              <a:ext uri="{FF2B5EF4-FFF2-40B4-BE49-F238E27FC236}">
                <a16:creationId xmlns:a16="http://schemas.microsoft.com/office/drawing/2014/main" id="{B0273495-3E3A-B974-3DA6-A9B79A1E11A3}"/>
              </a:ext>
            </a:extLst>
          </p:cNvPr>
          <p:cNvSpPr>
            <a:spLocks noGrp="1"/>
          </p:cNvSpPr>
          <p:nvPr>
            <p:ph idx="1"/>
          </p:nvPr>
        </p:nvSpPr>
        <p:spPr/>
        <p:txBody>
          <a:bodyPr/>
          <a:lstStyle/>
          <a:p>
            <a:r>
              <a:rPr lang="en-IN" dirty="0"/>
              <a:t>Upload a photo of a plate with food.</a:t>
            </a:r>
          </a:p>
          <a:p>
            <a:r>
              <a:rPr lang="en-IN" dirty="0"/>
              <a:t>Detect the food items in the plate first.</a:t>
            </a:r>
          </a:p>
          <a:p>
            <a:r>
              <a:rPr lang="en-IN" dirty="0"/>
              <a:t>Estimate the quantity </a:t>
            </a:r>
          </a:p>
          <a:p>
            <a:r>
              <a:rPr lang="en-IN" dirty="0"/>
              <a:t>Predict the total calories and other nutritional information such as proteins, carbs, fats etc.</a:t>
            </a:r>
          </a:p>
        </p:txBody>
      </p:sp>
    </p:spTree>
    <p:extLst>
      <p:ext uri="{BB962C8B-B14F-4D97-AF65-F5344CB8AC3E}">
        <p14:creationId xmlns:p14="http://schemas.microsoft.com/office/powerpoint/2010/main" val="341471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627B-ACBB-4821-0853-9041EBB88BF8}"/>
              </a:ext>
            </a:extLst>
          </p:cNvPr>
          <p:cNvSpPr>
            <a:spLocks noGrp="1"/>
          </p:cNvSpPr>
          <p:nvPr>
            <p:ph type="title"/>
          </p:nvPr>
        </p:nvSpPr>
        <p:spPr/>
        <p:txBody>
          <a:bodyPr/>
          <a:lstStyle/>
          <a:p>
            <a:pPr algn="ctr"/>
            <a:r>
              <a:rPr lang="en-IN" dirty="0"/>
              <a:t>Technology Stack </a:t>
            </a:r>
          </a:p>
        </p:txBody>
      </p:sp>
      <p:pic>
        <p:nvPicPr>
          <p:cNvPr id="9" name="Picture 8">
            <a:extLst>
              <a:ext uri="{FF2B5EF4-FFF2-40B4-BE49-F238E27FC236}">
                <a16:creationId xmlns:a16="http://schemas.microsoft.com/office/drawing/2014/main" id="{F4343889-559B-6AB7-B601-51DDD2065B5D}"/>
              </a:ext>
            </a:extLst>
          </p:cNvPr>
          <p:cNvPicPr>
            <a:picLocks noChangeAspect="1"/>
          </p:cNvPicPr>
          <p:nvPr/>
        </p:nvPicPr>
        <p:blipFill>
          <a:blip r:embed="rId2"/>
          <a:stretch>
            <a:fillRect/>
          </a:stretch>
        </p:blipFill>
        <p:spPr>
          <a:xfrm>
            <a:off x="2715591" y="2774505"/>
            <a:ext cx="1466423" cy="1589911"/>
          </a:xfrm>
          <a:prstGeom prst="rect">
            <a:avLst/>
          </a:prstGeom>
        </p:spPr>
      </p:pic>
      <p:pic>
        <p:nvPicPr>
          <p:cNvPr id="11" name="Picture 10">
            <a:extLst>
              <a:ext uri="{FF2B5EF4-FFF2-40B4-BE49-F238E27FC236}">
                <a16:creationId xmlns:a16="http://schemas.microsoft.com/office/drawing/2014/main" id="{659BB2A4-CAD5-5806-825F-DD63CF2C4114}"/>
              </a:ext>
            </a:extLst>
          </p:cNvPr>
          <p:cNvPicPr>
            <a:picLocks noChangeAspect="1"/>
          </p:cNvPicPr>
          <p:nvPr/>
        </p:nvPicPr>
        <p:blipFill>
          <a:blip r:embed="rId3"/>
          <a:stretch>
            <a:fillRect/>
          </a:stretch>
        </p:blipFill>
        <p:spPr>
          <a:xfrm>
            <a:off x="838200" y="1606185"/>
            <a:ext cx="1356305" cy="1589910"/>
          </a:xfrm>
          <a:prstGeom prst="rect">
            <a:avLst/>
          </a:prstGeom>
        </p:spPr>
      </p:pic>
      <p:pic>
        <p:nvPicPr>
          <p:cNvPr id="15" name="Content Placeholder 14">
            <a:extLst>
              <a:ext uri="{FF2B5EF4-FFF2-40B4-BE49-F238E27FC236}">
                <a16:creationId xmlns:a16="http://schemas.microsoft.com/office/drawing/2014/main" id="{76C287B8-EA01-6E1F-89DF-91A02CFB749D}"/>
              </a:ext>
            </a:extLst>
          </p:cNvPr>
          <p:cNvPicPr>
            <a:picLocks noGrp="1" noChangeAspect="1"/>
          </p:cNvPicPr>
          <p:nvPr>
            <p:ph idx="1"/>
          </p:nvPr>
        </p:nvPicPr>
        <p:blipFill>
          <a:blip r:embed="rId4"/>
          <a:stretch>
            <a:fillRect/>
          </a:stretch>
        </p:blipFill>
        <p:spPr>
          <a:xfrm>
            <a:off x="1024318" y="4554939"/>
            <a:ext cx="1057901" cy="1589910"/>
          </a:xfrm>
        </p:spPr>
      </p:pic>
      <p:pic>
        <p:nvPicPr>
          <p:cNvPr id="17" name="Picture 16">
            <a:extLst>
              <a:ext uri="{FF2B5EF4-FFF2-40B4-BE49-F238E27FC236}">
                <a16:creationId xmlns:a16="http://schemas.microsoft.com/office/drawing/2014/main" id="{62C2B1A2-2D77-42BC-06E1-32C18FE10E58}"/>
              </a:ext>
            </a:extLst>
          </p:cNvPr>
          <p:cNvPicPr>
            <a:picLocks noChangeAspect="1"/>
          </p:cNvPicPr>
          <p:nvPr/>
        </p:nvPicPr>
        <p:blipFill>
          <a:blip r:embed="rId5"/>
          <a:stretch>
            <a:fillRect/>
          </a:stretch>
        </p:blipFill>
        <p:spPr>
          <a:xfrm>
            <a:off x="3752233" y="4719981"/>
            <a:ext cx="1466424" cy="1305591"/>
          </a:xfrm>
          <a:prstGeom prst="rect">
            <a:avLst/>
          </a:prstGeom>
        </p:spPr>
      </p:pic>
      <p:pic>
        <p:nvPicPr>
          <p:cNvPr id="19" name="Picture 18">
            <a:extLst>
              <a:ext uri="{FF2B5EF4-FFF2-40B4-BE49-F238E27FC236}">
                <a16:creationId xmlns:a16="http://schemas.microsoft.com/office/drawing/2014/main" id="{63840E0B-E1AC-F5D9-B22D-357BB8EA8129}"/>
              </a:ext>
            </a:extLst>
          </p:cNvPr>
          <p:cNvPicPr>
            <a:picLocks noChangeAspect="1"/>
          </p:cNvPicPr>
          <p:nvPr/>
        </p:nvPicPr>
        <p:blipFill>
          <a:blip r:embed="rId6"/>
          <a:stretch>
            <a:fillRect/>
          </a:stretch>
        </p:blipFill>
        <p:spPr>
          <a:xfrm>
            <a:off x="6680469" y="4440244"/>
            <a:ext cx="1294878" cy="1470084"/>
          </a:xfrm>
          <a:prstGeom prst="rect">
            <a:avLst/>
          </a:prstGeom>
        </p:spPr>
      </p:pic>
      <p:pic>
        <p:nvPicPr>
          <p:cNvPr id="21" name="Picture 20">
            <a:extLst>
              <a:ext uri="{FF2B5EF4-FFF2-40B4-BE49-F238E27FC236}">
                <a16:creationId xmlns:a16="http://schemas.microsoft.com/office/drawing/2014/main" id="{CE257457-0428-A7D2-E521-F303CD56514F}"/>
              </a:ext>
            </a:extLst>
          </p:cNvPr>
          <p:cNvPicPr>
            <a:picLocks noChangeAspect="1"/>
          </p:cNvPicPr>
          <p:nvPr/>
        </p:nvPicPr>
        <p:blipFill>
          <a:blip r:embed="rId7"/>
          <a:stretch>
            <a:fillRect/>
          </a:stretch>
        </p:blipFill>
        <p:spPr>
          <a:xfrm>
            <a:off x="8966420" y="1688675"/>
            <a:ext cx="2622210" cy="1011106"/>
          </a:xfrm>
          <a:prstGeom prst="rect">
            <a:avLst/>
          </a:prstGeom>
        </p:spPr>
      </p:pic>
      <p:pic>
        <p:nvPicPr>
          <p:cNvPr id="23" name="Picture 22">
            <a:extLst>
              <a:ext uri="{FF2B5EF4-FFF2-40B4-BE49-F238E27FC236}">
                <a16:creationId xmlns:a16="http://schemas.microsoft.com/office/drawing/2014/main" id="{D2B30CC3-BDE1-6DA8-A5FC-BE73991ECB1A}"/>
              </a:ext>
            </a:extLst>
          </p:cNvPr>
          <p:cNvPicPr>
            <a:picLocks noChangeAspect="1"/>
          </p:cNvPicPr>
          <p:nvPr/>
        </p:nvPicPr>
        <p:blipFill>
          <a:blip r:embed="rId8"/>
          <a:stretch>
            <a:fillRect/>
          </a:stretch>
        </p:blipFill>
        <p:spPr>
          <a:xfrm>
            <a:off x="8484592" y="3569461"/>
            <a:ext cx="3387497" cy="870783"/>
          </a:xfrm>
          <a:prstGeom prst="rect">
            <a:avLst/>
          </a:prstGeom>
        </p:spPr>
      </p:pic>
      <p:pic>
        <p:nvPicPr>
          <p:cNvPr id="25" name="Picture 24">
            <a:extLst>
              <a:ext uri="{FF2B5EF4-FFF2-40B4-BE49-F238E27FC236}">
                <a16:creationId xmlns:a16="http://schemas.microsoft.com/office/drawing/2014/main" id="{FE57118C-57B4-6E93-4445-CC3963980999}"/>
              </a:ext>
            </a:extLst>
          </p:cNvPr>
          <p:cNvPicPr>
            <a:picLocks noChangeAspect="1"/>
          </p:cNvPicPr>
          <p:nvPr/>
        </p:nvPicPr>
        <p:blipFill>
          <a:blip r:embed="rId9"/>
          <a:stretch>
            <a:fillRect/>
          </a:stretch>
        </p:blipFill>
        <p:spPr>
          <a:xfrm>
            <a:off x="9645361" y="4894350"/>
            <a:ext cx="1515419" cy="1273382"/>
          </a:xfrm>
          <a:prstGeom prst="rect">
            <a:avLst/>
          </a:prstGeom>
        </p:spPr>
      </p:pic>
      <p:pic>
        <p:nvPicPr>
          <p:cNvPr id="27" name="Picture 26">
            <a:extLst>
              <a:ext uri="{FF2B5EF4-FFF2-40B4-BE49-F238E27FC236}">
                <a16:creationId xmlns:a16="http://schemas.microsoft.com/office/drawing/2014/main" id="{FA205C31-2483-E76E-6CBE-53A91903189B}"/>
              </a:ext>
            </a:extLst>
          </p:cNvPr>
          <p:cNvPicPr>
            <a:picLocks noChangeAspect="1"/>
          </p:cNvPicPr>
          <p:nvPr/>
        </p:nvPicPr>
        <p:blipFill>
          <a:blip r:embed="rId10"/>
          <a:stretch>
            <a:fillRect/>
          </a:stretch>
        </p:blipFill>
        <p:spPr>
          <a:xfrm>
            <a:off x="5218657" y="2164852"/>
            <a:ext cx="2034716" cy="1219306"/>
          </a:xfrm>
          <a:prstGeom prst="rect">
            <a:avLst/>
          </a:prstGeom>
        </p:spPr>
      </p:pic>
      <p:sp>
        <p:nvSpPr>
          <p:cNvPr id="28" name="TextBox 27">
            <a:extLst>
              <a:ext uri="{FF2B5EF4-FFF2-40B4-BE49-F238E27FC236}">
                <a16:creationId xmlns:a16="http://schemas.microsoft.com/office/drawing/2014/main" id="{917B9D00-9DE0-0339-8888-0991812AAB94}"/>
              </a:ext>
            </a:extLst>
          </p:cNvPr>
          <p:cNvSpPr txBox="1"/>
          <p:nvPr/>
        </p:nvSpPr>
        <p:spPr>
          <a:xfrm>
            <a:off x="5078642" y="6492875"/>
            <a:ext cx="2034716" cy="307777"/>
          </a:xfrm>
          <a:prstGeom prst="rect">
            <a:avLst/>
          </a:prstGeom>
          <a:noFill/>
        </p:spPr>
        <p:txBody>
          <a:bodyPr wrap="square" rtlCol="0">
            <a:spAutoFit/>
          </a:bodyPr>
          <a:lstStyle/>
          <a:p>
            <a:r>
              <a:rPr lang="en-IN" sz="1400" dirty="0"/>
              <a:t>Credit: Google images</a:t>
            </a:r>
          </a:p>
        </p:txBody>
      </p:sp>
    </p:spTree>
    <p:extLst>
      <p:ext uri="{BB962C8B-B14F-4D97-AF65-F5344CB8AC3E}">
        <p14:creationId xmlns:p14="http://schemas.microsoft.com/office/powerpoint/2010/main" val="215159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F0BF-FDE9-62EC-ED5F-1E1E89D5A6FC}"/>
              </a:ext>
            </a:extLst>
          </p:cNvPr>
          <p:cNvSpPr>
            <a:spLocks noGrp="1"/>
          </p:cNvSpPr>
          <p:nvPr>
            <p:ph type="title"/>
          </p:nvPr>
        </p:nvSpPr>
        <p:spPr/>
        <p:txBody>
          <a:bodyPr/>
          <a:lstStyle/>
          <a:p>
            <a:pPr algn="ctr"/>
            <a:r>
              <a:rPr lang="en-IN" dirty="0"/>
              <a:t>Project Architecture</a:t>
            </a:r>
          </a:p>
        </p:txBody>
      </p:sp>
      <p:pic>
        <p:nvPicPr>
          <p:cNvPr id="5" name="Content Placeholder 4">
            <a:extLst>
              <a:ext uri="{FF2B5EF4-FFF2-40B4-BE49-F238E27FC236}">
                <a16:creationId xmlns:a16="http://schemas.microsoft.com/office/drawing/2014/main" id="{0B2840CE-B382-E449-9489-1A3A9C4898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2508" y="2026715"/>
            <a:ext cx="7969198" cy="4260423"/>
          </a:xfrm>
        </p:spPr>
      </p:pic>
    </p:spTree>
    <p:extLst>
      <p:ext uri="{BB962C8B-B14F-4D97-AF65-F5344CB8AC3E}">
        <p14:creationId xmlns:p14="http://schemas.microsoft.com/office/powerpoint/2010/main" val="142169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2FCFC7-D7B7-AAEC-BBFE-70EAB5B5DD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102" y="468684"/>
            <a:ext cx="2987352" cy="2200606"/>
          </a:xfrm>
        </p:spPr>
      </p:pic>
      <p:pic>
        <p:nvPicPr>
          <p:cNvPr id="7" name="Picture 6">
            <a:extLst>
              <a:ext uri="{FF2B5EF4-FFF2-40B4-BE49-F238E27FC236}">
                <a16:creationId xmlns:a16="http://schemas.microsoft.com/office/drawing/2014/main" id="{756FB888-A57A-98AF-3244-2B9C80906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5376" y="3429000"/>
            <a:ext cx="2941247" cy="2200606"/>
          </a:xfrm>
          <a:prstGeom prst="rect">
            <a:avLst/>
          </a:prstGeom>
        </p:spPr>
      </p:pic>
      <p:pic>
        <p:nvPicPr>
          <p:cNvPr id="9" name="Picture 8">
            <a:extLst>
              <a:ext uri="{FF2B5EF4-FFF2-40B4-BE49-F238E27FC236}">
                <a16:creationId xmlns:a16="http://schemas.microsoft.com/office/drawing/2014/main" id="{FE45345D-8DBE-693E-5A29-5BD49038AA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8461" y="672344"/>
            <a:ext cx="2819437" cy="2076914"/>
          </a:xfrm>
          <a:prstGeom prst="rect">
            <a:avLst/>
          </a:prstGeom>
        </p:spPr>
      </p:pic>
      <p:sp>
        <p:nvSpPr>
          <p:cNvPr id="12" name="TextBox 11">
            <a:extLst>
              <a:ext uri="{FF2B5EF4-FFF2-40B4-BE49-F238E27FC236}">
                <a16:creationId xmlns:a16="http://schemas.microsoft.com/office/drawing/2014/main" id="{AA694917-C364-024E-C8FF-7713332065E8}"/>
              </a:ext>
            </a:extLst>
          </p:cNvPr>
          <p:cNvSpPr txBox="1"/>
          <p:nvPr/>
        </p:nvSpPr>
        <p:spPr>
          <a:xfrm>
            <a:off x="1399592" y="3144416"/>
            <a:ext cx="1455575" cy="369332"/>
          </a:xfrm>
          <a:prstGeom prst="rect">
            <a:avLst/>
          </a:prstGeom>
          <a:noFill/>
        </p:spPr>
        <p:txBody>
          <a:bodyPr wrap="square" rtlCol="0">
            <a:spAutoFit/>
          </a:bodyPr>
          <a:lstStyle/>
          <a:p>
            <a:r>
              <a:rPr lang="en-IN" dirty="0"/>
              <a:t>Input Image</a:t>
            </a:r>
          </a:p>
        </p:txBody>
      </p:sp>
      <p:sp>
        <p:nvSpPr>
          <p:cNvPr id="13" name="TextBox 12">
            <a:extLst>
              <a:ext uri="{FF2B5EF4-FFF2-40B4-BE49-F238E27FC236}">
                <a16:creationId xmlns:a16="http://schemas.microsoft.com/office/drawing/2014/main" id="{4D183D72-79E7-CB48-584B-B103D1F204C7}"/>
              </a:ext>
            </a:extLst>
          </p:cNvPr>
          <p:cNvSpPr txBox="1"/>
          <p:nvPr/>
        </p:nvSpPr>
        <p:spPr>
          <a:xfrm>
            <a:off x="5374432" y="5999584"/>
            <a:ext cx="1894114" cy="369332"/>
          </a:xfrm>
          <a:prstGeom prst="rect">
            <a:avLst/>
          </a:prstGeom>
          <a:noFill/>
        </p:spPr>
        <p:txBody>
          <a:bodyPr wrap="square" rtlCol="0">
            <a:spAutoFit/>
          </a:bodyPr>
          <a:lstStyle/>
          <a:p>
            <a:r>
              <a:rPr lang="en-IN" dirty="0"/>
              <a:t>Output by MiDaS</a:t>
            </a:r>
          </a:p>
        </p:txBody>
      </p:sp>
      <p:sp>
        <p:nvSpPr>
          <p:cNvPr id="15" name="TextBox 14">
            <a:extLst>
              <a:ext uri="{FF2B5EF4-FFF2-40B4-BE49-F238E27FC236}">
                <a16:creationId xmlns:a16="http://schemas.microsoft.com/office/drawing/2014/main" id="{484FC140-701B-BA24-B182-9806CD832C71}"/>
              </a:ext>
            </a:extLst>
          </p:cNvPr>
          <p:cNvSpPr txBox="1"/>
          <p:nvPr/>
        </p:nvSpPr>
        <p:spPr>
          <a:xfrm>
            <a:off x="9237306" y="3244334"/>
            <a:ext cx="2062065" cy="369332"/>
          </a:xfrm>
          <a:prstGeom prst="rect">
            <a:avLst/>
          </a:prstGeom>
          <a:noFill/>
        </p:spPr>
        <p:txBody>
          <a:bodyPr wrap="square" rtlCol="0">
            <a:spAutoFit/>
          </a:bodyPr>
          <a:lstStyle/>
          <a:p>
            <a:r>
              <a:rPr lang="en-IN" dirty="0"/>
              <a:t>Output by YOLOv7</a:t>
            </a:r>
          </a:p>
        </p:txBody>
      </p:sp>
    </p:spTree>
    <p:extLst>
      <p:ext uri="{BB962C8B-B14F-4D97-AF65-F5344CB8AC3E}">
        <p14:creationId xmlns:p14="http://schemas.microsoft.com/office/powerpoint/2010/main" val="343624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720D-7054-F593-13A6-7F0322599ABA}"/>
              </a:ext>
            </a:extLst>
          </p:cNvPr>
          <p:cNvSpPr>
            <a:spLocks noGrp="1"/>
          </p:cNvSpPr>
          <p:nvPr>
            <p:ph type="title"/>
          </p:nvPr>
        </p:nvSpPr>
        <p:spPr/>
        <p:txBody>
          <a:bodyPr/>
          <a:lstStyle/>
          <a:p>
            <a:r>
              <a:rPr lang="en-IN" dirty="0"/>
              <a:t>Object Detection Model – YOLOv7</a:t>
            </a:r>
          </a:p>
        </p:txBody>
      </p:sp>
      <p:sp>
        <p:nvSpPr>
          <p:cNvPr id="3" name="Content Placeholder 2">
            <a:extLst>
              <a:ext uri="{FF2B5EF4-FFF2-40B4-BE49-F238E27FC236}">
                <a16:creationId xmlns:a16="http://schemas.microsoft.com/office/drawing/2014/main" id="{B52F87B3-AEFF-4F27-EAFD-3350E6CCC18E}"/>
              </a:ext>
            </a:extLst>
          </p:cNvPr>
          <p:cNvSpPr>
            <a:spLocks noGrp="1"/>
          </p:cNvSpPr>
          <p:nvPr>
            <p:ph idx="1"/>
          </p:nvPr>
        </p:nvSpPr>
        <p:spPr/>
        <p:txBody>
          <a:bodyPr>
            <a:normAutofit/>
          </a:bodyPr>
          <a:lstStyle/>
          <a:p>
            <a:r>
              <a:rPr lang="en-US" dirty="0"/>
              <a:t>YOLOv7, represents a significant advancement in object detection models. It follows the YOLO (You Only Look Once) architecture, focusing on real-time and accurate identification of objects in images.</a:t>
            </a:r>
          </a:p>
          <a:p>
            <a:r>
              <a:rPr lang="en-IN" dirty="0"/>
              <a:t>We have used YOLOv7 to train the model,</a:t>
            </a:r>
            <a:r>
              <a:rPr lang="en-US" dirty="0"/>
              <a:t> it is a powerful and versatile object detection model that combines speed, accuracy, and adaptability, making it a preferred choice for our problem statement.</a:t>
            </a:r>
          </a:p>
          <a:p>
            <a:endParaRPr lang="en-US" dirty="0"/>
          </a:p>
          <a:p>
            <a:endParaRPr lang="en-US" dirty="0"/>
          </a:p>
        </p:txBody>
      </p:sp>
      <p:pic>
        <p:nvPicPr>
          <p:cNvPr id="5" name="Picture 4">
            <a:extLst>
              <a:ext uri="{FF2B5EF4-FFF2-40B4-BE49-F238E27FC236}">
                <a16:creationId xmlns:a16="http://schemas.microsoft.com/office/drawing/2014/main" id="{911679BD-E0FF-D31B-8B8A-77F9773250AD}"/>
              </a:ext>
            </a:extLst>
          </p:cNvPr>
          <p:cNvPicPr>
            <a:picLocks noChangeAspect="1"/>
          </p:cNvPicPr>
          <p:nvPr/>
        </p:nvPicPr>
        <p:blipFill>
          <a:blip r:embed="rId2"/>
          <a:stretch>
            <a:fillRect/>
          </a:stretch>
        </p:blipFill>
        <p:spPr>
          <a:xfrm>
            <a:off x="4127059" y="4542358"/>
            <a:ext cx="2822693" cy="2078916"/>
          </a:xfrm>
          <a:prstGeom prst="rect">
            <a:avLst/>
          </a:prstGeom>
        </p:spPr>
      </p:pic>
    </p:spTree>
    <p:extLst>
      <p:ext uri="{BB962C8B-B14F-4D97-AF65-F5344CB8AC3E}">
        <p14:creationId xmlns:p14="http://schemas.microsoft.com/office/powerpoint/2010/main" val="383953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81F03-5A52-F4C2-1CB3-DA39121BC40E}"/>
              </a:ext>
            </a:extLst>
          </p:cNvPr>
          <p:cNvSpPr>
            <a:spLocks noGrp="1"/>
          </p:cNvSpPr>
          <p:nvPr>
            <p:ph type="title"/>
          </p:nvPr>
        </p:nvSpPr>
        <p:spPr/>
        <p:txBody>
          <a:bodyPr/>
          <a:lstStyle/>
          <a:p>
            <a:r>
              <a:rPr lang="en-IN" dirty="0"/>
              <a:t>Creation of Custom Dataset </a:t>
            </a:r>
          </a:p>
        </p:txBody>
      </p:sp>
      <p:sp>
        <p:nvSpPr>
          <p:cNvPr id="3" name="Content Placeholder 2">
            <a:extLst>
              <a:ext uri="{FF2B5EF4-FFF2-40B4-BE49-F238E27FC236}">
                <a16:creationId xmlns:a16="http://schemas.microsoft.com/office/drawing/2014/main" id="{1818FDDD-ECD9-5AB5-C3AD-F22DC973E0CE}"/>
              </a:ext>
            </a:extLst>
          </p:cNvPr>
          <p:cNvSpPr>
            <a:spLocks noGrp="1"/>
          </p:cNvSpPr>
          <p:nvPr>
            <p:ph idx="1"/>
          </p:nvPr>
        </p:nvSpPr>
        <p:spPr/>
        <p:txBody>
          <a:bodyPr/>
          <a:lstStyle/>
          <a:p>
            <a:r>
              <a:rPr lang="en-US" dirty="0"/>
              <a:t>Creating a custom dataset is a fundamental step in training machine learning models tailored to specific tasks.</a:t>
            </a:r>
          </a:p>
          <a:p>
            <a:r>
              <a:rPr lang="en-US" dirty="0"/>
              <a:t>Custom dataset creation involves assembling a collection of images annotated with corresponding labels to teach the model to recognize and identify specific objects. </a:t>
            </a:r>
          </a:p>
          <a:p>
            <a:r>
              <a:rPr lang="en-US" dirty="0"/>
              <a:t>We have run the specific python script to download the images of various food items. For each food item, we have annotated around 40 images.</a:t>
            </a:r>
          </a:p>
          <a:p>
            <a:r>
              <a:rPr lang="en-US" dirty="0"/>
              <a:t>For annotation, we have used the </a:t>
            </a:r>
            <a:r>
              <a:rPr lang="en-US" dirty="0" err="1"/>
              <a:t>LabelImg</a:t>
            </a:r>
            <a:r>
              <a:rPr lang="en-US" dirty="0"/>
              <a:t> application software.</a:t>
            </a:r>
          </a:p>
          <a:p>
            <a:endParaRPr lang="en-US" dirty="0"/>
          </a:p>
          <a:p>
            <a:endParaRPr lang="en-US" dirty="0"/>
          </a:p>
        </p:txBody>
      </p:sp>
    </p:spTree>
    <p:extLst>
      <p:ext uri="{BB962C8B-B14F-4D97-AF65-F5344CB8AC3E}">
        <p14:creationId xmlns:p14="http://schemas.microsoft.com/office/powerpoint/2010/main" val="399016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8C2CF5-E6AA-EAAB-B96C-F446F74066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074" y="929886"/>
            <a:ext cx="8123851" cy="4351338"/>
          </a:xfrm>
        </p:spPr>
      </p:pic>
      <p:sp>
        <p:nvSpPr>
          <p:cNvPr id="7" name="TextBox 6">
            <a:extLst>
              <a:ext uri="{FF2B5EF4-FFF2-40B4-BE49-F238E27FC236}">
                <a16:creationId xmlns:a16="http://schemas.microsoft.com/office/drawing/2014/main" id="{4F6583FA-236A-A6F4-5C46-3D2C3FA5E0CB}"/>
              </a:ext>
            </a:extLst>
          </p:cNvPr>
          <p:cNvSpPr txBox="1"/>
          <p:nvPr/>
        </p:nvSpPr>
        <p:spPr>
          <a:xfrm>
            <a:off x="4525347" y="5915608"/>
            <a:ext cx="2118049" cy="369332"/>
          </a:xfrm>
          <a:prstGeom prst="rect">
            <a:avLst/>
          </a:prstGeom>
          <a:noFill/>
        </p:spPr>
        <p:txBody>
          <a:bodyPr wrap="square" rtlCol="0">
            <a:spAutoFit/>
          </a:bodyPr>
          <a:lstStyle/>
          <a:p>
            <a:r>
              <a:rPr lang="en-IN" dirty="0"/>
              <a:t>LabelImg application</a:t>
            </a:r>
          </a:p>
        </p:txBody>
      </p:sp>
    </p:spTree>
    <p:extLst>
      <p:ext uri="{BB962C8B-B14F-4D97-AF65-F5344CB8AC3E}">
        <p14:creationId xmlns:p14="http://schemas.microsoft.com/office/powerpoint/2010/main" val="1210874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693</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Project title: Weigh My Plate(Team no. 03) </vt:lpstr>
      <vt:lpstr>Introduction &amp; Overview</vt:lpstr>
      <vt:lpstr>Objective</vt:lpstr>
      <vt:lpstr>Technology Stack </vt:lpstr>
      <vt:lpstr>Project Architecture</vt:lpstr>
      <vt:lpstr>PowerPoint Presentation</vt:lpstr>
      <vt:lpstr>Object Detection Model – YOLOv7</vt:lpstr>
      <vt:lpstr>Creation of Custom Dataset </vt:lpstr>
      <vt:lpstr>PowerPoint Presentation</vt:lpstr>
      <vt:lpstr>Nutritional Analysis: Edamam API, Retrieving Nutritional values</vt:lpstr>
      <vt:lpstr>MiDaS(Monocular Depth Estimation)</vt:lpstr>
      <vt:lpstr>PowerPoint Presentation</vt:lpstr>
      <vt:lpstr>Nutritional Value Plots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Weigh My Plate(Team no. 03) </dc:title>
  <dc:creator>Archit Tiwari</dc:creator>
  <cp:lastModifiedBy>Archit Tiwari</cp:lastModifiedBy>
  <cp:revision>2</cp:revision>
  <dcterms:created xsi:type="dcterms:W3CDTF">2023-12-03T10:57:56Z</dcterms:created>
  <dcterms:modified xsi:type="dcterms:W3CDTF">2023-12-03T16:53:32Z</dcterms:modified>
</cp:coreProperties>
</file>