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72" r:id="rId10"/>
    <p:sldId id="273" r:id="rId11"/>
    <p:sldId id="274" r:id="rId12"/>
    <p:sldId id="275" r:id="rId13"/>
    <p:sldId id="276" r:id="rId14"/>
    <p:sldId id="284" r:id="rId15"/>
    <p:sldId id="283" r:id="rId16"/>
    <p:sldId id="262" r:id="rId17"/>
    <p:sldId id="294" r:id="rId18"/>
    <p:sldId id="288" r:id="rId19"/>
    <p:sldId id="287" r:id="rId20"/>
    <p:sldId id="289" r:id="rId21"/>
    <p:sldId id="290" r:id="rId22"/>
    <p:sldId id="291" r:id="rId23"/>
    <p:sldId id="292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84571" autoAdjust="0"/>
  </p:normalViewPr>
  <p:slideViewPr>
    <p:cSldViewPr>
      <p:cViewPr>
        <p:scale>
          <a:sx n="70" d="100"/>
          <a:sy n="70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F7E09-B678-4FBD-9D70-D1DD7DA3FCAC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DCAA7-F89E-4434-B976-29F0C69C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Welcome, Thank</a:t>
            </a:r>
            <a:r>
              <a:rPr lang="en-US" baseline="0" dirty="0" smtClean="0"/>
              <a:t> you for coming out to our presentation. We are honored to be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name is …. Continue with names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represent CSUN with  A</a:t>
            </a:r>
            <a:r>
              <a:rPr lang="en-US" sz="1200" dirty="0" smtClean="0"/>
              <a:t> Multi-platform A</a:t>
            </a:r>
            <a:r>
              <a:rPr lang="en-US" baseline="0" dirty="0" smtClean="0"/>
              <a:t>ccessible flash card project  that focuses on</a:t>
            </a:r>
            <a:r>
              <a:rPr lang="en-US" sz="1200" dirty="0" smtClean="0"/>
              <a:t> people with </a:t>
            </a:r>
            <a:br>
              <a:rPr lang="en-US" sz="1200" dirty="0" smtClean="0"/>
            </a:br>
            <a:r>
              <a:rPr lang="en-US" sz="1200" dirty="0" smtClean="0"/>
              <a:t>cognitive/learning disabilities</a:t>
            </a:r>
            <a:br>
              <a:rPr lang="en-US" sz="12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DCAA7-F89E-4434-B976-29F0C69C3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will begin with</a:t>
            </a:r>
          </a:p>
          <a:p>
            <a:r>
              <a:rPr lang="en-US" baseline="0" dirty="0" smtClean="0"/>
              <a:t>an introduction to our project and its requirement's</a:t>
            </a:r>
          </a:p>
          <a:p>
            <a:r>
              <a:rPr lang="en-US" baseline="0" dirty="0" smtClean="0"/>
              <a:t>We will then cover technologies and principles used</a:t>
            </a:r>
          </a:p>
          <a:p>
            <a:r>
              <a:rPr lang="en-US" baseline="0" dirty="0" smtClean="0"/>
              <a:t>We will cover challenges we faced and how we solved them with innovative solutions</a:t>
            </a:r>
          </a:p>
          <a:p>
            <a:r>
              <a:rPr lang="en-US" baseline="0" dirty="0" smtClean="0"/>
              <a:t>After that we will jump into proof of concept where we will present our </a:t>
            </a:r>
          </a:p>
          <a:p>
            <a:r>
              <a:rPr lang="en-US" baseline="0" dirty="0" smtClean="0"/>
              <a:t>website and an android application</a:t>
            </a:r>
          </a:p>
          <a:p>
            <a:r>
              <a:rPr lang="en-US" baseline="0" dirty="0" smtClean="0"/>
              <a:t>Following POC we will cover our plan  </a:t>
            </a:r>
            <a:r>
              <a:rPr lang="en-US" baseline="0" dirty="0" err="1" smtClean="0"/>
              <a:t>Mainta</a:t>
            </a:r>
            <a:r>
              <a:rPr lang="en-US" baseline="0" dirty="0" smtClean="0"/>
              <a:t> and documentation and a future successful sustainable project</a:t>
            </a:r>
          </a:p>
          <a:p>
            <a:r>
              <a:rPr lang="en-US" baseline="0" dirty="0" smtClean="0"/>
              <a:t>Future plans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DCAA7-F89E-4434-B976-29F0C69C3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What it</a:t>
            </a:r>
            <a:r>
              <a:rPr lang="en-US" baseline="0" dirty="0" smtClean="0"/>
              <a:t> means to be multi-platform</a:t>
            </a:r>
            <a:endParaRPr lang="en-US" dirty="0" smtClean="0"/>
          </a:p>
          <a:p>
            <a:r>
              <a:rPr lang="en-US" dirty="0" smtClean="0"/>
              <a:t>2.Barak</a:t>
            </a:r>
            <a:r>
              <a:rPr lang="en-US" baseline="0" dirty="0" smtClean="0"/>
              <a:t> talk about what is assistive technology and what we used to make sure this was supported</a:t>
            </a:r>
            <a:endParaRPr lang="en-US" dirty="0" smtClean="0"/>
          </a:p>
          <a:p>
            <a:r>
              <a:rPr lang="en-US" baseline="0" dirty="0" smtClean="0"/>
              <a:t>3.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 How do we minimize reducing functionality and ease of use and enforce requirement 1,2??</a:t>
            </a:r>
          </a:p>
          <a:p>
            <a:r>
              <a:rPr lang="en-US" baseline="0" dirty="0" smtClean="0"/>
              <a:t>6.</a:t>
            </a:r>
          </a:p>
          <a:p>
            <a:r>
              <a:rPr lang="en-US" baseline="0" dirty="0" smtClean="0"/>
              <a:t>7.We want this project to be sustainable</a:t>
            </a:r>
          </a:p>
          <a:p>
            <a:r>
              <a:rPr lang="en-US" baseline="0" dirty="0" smtClean="0"/>
              <a:t>8.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Mention to keep an eye on how this was solved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DCAA7-F89E-4434-B976-29F0C69C3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2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7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1"/>
            </a:gs>
            <a:gs pos="0">
              <a:schemeClr val="tx2">
                <a:lumMod val="40000"/>
                <a:lumOff val="60000"/>
              </a:schemeClr>
            </a:gs>
            <a:gs pos="19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7723-41E9-477A-A5EF-3D3836299CB9}" type="datetimeFigureOut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8DE9A-41E8-459E-A258-4C716D2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3276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dirty="0" smtClean="0"/>
              <a:t>Accessible Flash Cards</a:t>
            </a:r>
            <a:r>
              <a:rPr lang="en-US" sz="5300" b="1" dirty="0" smtClean="0"/>
              <a:t/>
            </a:r>
            <a:br>
              <a:rPr lang="en-US" sz="5300" b="1" dirty="0" smtClean="0"/>
            </a:br>
            <a:r>
              <a:rPr lang="en-US" sz="5300" b="1" dirty="0" smtClean="0"/>
              <a:t/>
            </a:r>
            <a:br>
              <a:rPr lang="en-US" sz="5300" b="1" dirty="0" smtClean="0"/>
            </a:br>
            <a:r>
              <a:rPr lang="en-US" sz="5300" b="1" dirty="0"/>
              <a:t/>
            </a:r>
            <a:br>
              <a:rPr lang="en-US" sz="5300" b="1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>A Multi-platform flashcard solution for persons with </a:t>
            </a:r>
            <a:br>
              <a:rPr lang="en-US" sz="2700" dirty="0" smtClean="0"/>
            </a:br>
            <a:r>
              <a:rPr lang="en-US" sz="2700" dirty="0" smtClean="0"/>
              <a:t>cognitive/learning disabilities</a:t>
            </a:r>
            <a:br>
              <a:rPr lang="en-US" sz="2700" dirty="0" smtClean="0"/>
            </a:br>
            <a:endParaRPr lang="en-US" sz="27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8998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victor\Desktop\SS12 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777052"/>
            <a:ext cx="14287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ctor\Desktop\X2011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5854046"/>
            <a:ext cx="1828800" cy="6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Twitter Integration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dirty="0" smtClean="0"/>
              <a:t>Tweet to your twitter followers the flashcards that you’re currently studying!</a:t>
            </a:r>
          </a:p>
          <a:p>
            <a:r>
              <a:rPr lang="en-US" dirty="0" smtClean="0"/>
              <a:t>Also provides a link so that your followers can study the same flashcards.</a:t>
            </a:r>
            <a:endParaRPr lang="en-US" dirty="0"/>
          </a:p>
        </p:txBody>
      </p:sp>
      <p:pic>
        <p:nvPicPr>
          <p:cNvPr id="4" name="Picture 3" descr="Screen shot 2011-03-18 at 7.1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256498"/>
            <a:ext cx="4724400" cy="1372902"/>
          </a:xfrm>
          <a:prstGeom prst="rect">
            <a:avLst/>
          </a:prstGeom>
        </p:spPr>
      </p:pic>
      <p:pic>
        <p:nvPicPr>
          <p:cNvPr id="5" name="Picture 4" descr="Comp424Gro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199"/>
            <a:ext cx="7332366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of Flashcards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Making flashcards public allows other user’s new functionality such as:</a:t>
            </a:r>
            <a:endParaRPr lang="en-US" dirty="0"/>
          </a:p>
          <a:p>
            <a:pPr lvl="1"/>
            <a:r>
              <a:rPr lang="en-US" dirty="0" smtClean="0"/>
              <a:t>Viewing and studying other flashcards besides their own</a:t>
            </a:r>
          </a:p>
          <a:p>
            <a:pPr lvl="1"/>
            <a:r>
              <a:rPr lang="en-US" dirty="0" smtClean="0"/>
              <a:t>Importing groups of public flashcards</a:t>
            </a:r>
          </a:p>
          <a:p>
            <a:pPr lvl="1"/>
            <a:r>
              <a:rPr lang="en-US" dirty="0" smtClean="0"/>
              <a:t>Searching for other user’s related flashcards</a:t>
            </a:r>
          </a:p>
        </p:txBody>
      </p:sp>
      <p:pic>
        <p:nvPicPr>
          <p:cNvPr id="5" name="Picture 4" descr="Screen shot 2011-03-18 at 8.3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865871"/>
            <a:ext cx="6629400" cy="1317258"/>
          </a:xfrm>
          <a:prstGeom prst="rect">
            <a:avLst/>
          </a:prstGeom>
        </p:spPr>
      </p:pic>
      <p:pic>
        <p:nvPicPr>
          <p:cNvPr id="4" name="Picture 3" descr="Screen shot 2011-03-18 at 8.31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6" y="4495800"/>
            <a:ext cx="183552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modify, create, and delete groups and their flashcards.</a:t>
            </a:r>
            <a:endParaRPr lang="en-US" dirty="0"/>
          </a:p>
        </p:txBody>
      </p:sp>
      <p:pic>
        <p:nvPicPr>
          <p:cNvPr id="5" name="Picture 4" descr="Screen shot 2011-03-18 at 7.5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6" y="4648200"/>
            <a:ext cx="7179596" cy="1905000"/>
          </a:xfrm>
          <a:prstGeom prst="rect">
            <a:avLst/>
          </a:prstGeom>
        </p:spPr>
      </p:pic>
      <p:pic>
        <p:nvPicPr>
          <p:cNvPr id="6" name="Picture 5" descr="Screen shot 2011-03-18 at 8.29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02424"/>
            <a:ext cx="8197151" cy="16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Festival Text-To-Speech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functionality and cross-browser compatibility</a:t>
            </a:r>
          </a:p>
          <a:p>
            <a:r>
              <a:rPr lang="en-US" dirty="0" smtClean="0"/>
              <a:t>Allows users to download an audible wav file of their flashcard. </a:t>
            </a:r>
            <a:endParaRPr lang="en-US" dirty="0"/>
          </a:p>
        </p:txBody>
      </p:sp>
      <p:pic>
        <p:nvPicPr>
          <p:cNvPr id="4" name="Picture 3" descr="Screen shot 2011-03-18 at 7.54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726042"/>
            <a:ext cx="4267200" cy="257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Search Function</a:t>
            </a:r>
            <a:endParaRPr lang="en-US" b="1" dirty="0"/>
          </a:p>
        </p:txBody>
      </p:sp>
      <p:pic>
        <p:nvPicPr>
          <p:cNvPr id="4" name="Content Placeholder 3" descr="Screen shot 2011-03-18 at 8.22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" r="47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1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Flashcard Editor</a:t>
            </a:r>
            <a:endParaRPr lang="en-US" b="1" dirty="0"/>
          </a:p>
        </p:txBody>
      </p:sp>
      <p:pic>
        <p:nvPicPr>
          <p:cNvPr id="4" name="Picture 3" descr="Screen shot 2011-03-18 at 8.26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7390621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7010400" cy="35052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1.  </a:t>
            </a:r>
            <a:r>
              <a:rPr lang="en-US" dirty="0" err="1" smtClean="0"/>
              <a:t>MathML</a:t>
            </a:r>
            <a:r>
              <a:rPr lang="en-US" dirty="0" smtClean="0"/>
              <a:t> not cross-platform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2.  The syntax of </a:t>
            </a:r>
            <a:r>
              <a:rPr lang="en-US" dirty="0" err="1" smtClean="0"/>
              <a:t>MathML</a:t>
            </a:r>
            <a:r>
              <a:rPr lang="en-US" dirty="0" smtClean="0"/>
              <a:t> and </a:t>
            </a:r>
            <a:r>
              <a:rPr lang="en-US" dirty="0" err="1" smtClean="0"/>
              <a:t>LaTeX</a:t>
            </a:r>
            <a:r>
              <a:rPr lang="en-US" dirty="0" smtClean="0"/>
              <a:t> is complicated to learn.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Created our own parsers and interpreters to make inserting mathematical equations </a:t>
            </a:r>
            <a:r>
              <a:rPr lang="en-US" dirty="0" smtClean="0"/>
              <a:t>easy </a:t>
            </a:r>
            <a:r>
              <a:rPr lang="en-US" dirty="0"/>
              <a:t>relative to </a:t>
            </a:r>
            <a:r>
              <a:rPr lang="en-US" dirty="0" err="1" smtClean="0"/>
              <a:t>LaTeX</a:t>
            </a:r>
            <a:r>
              <a:rPr lang="en-US" dirty="0" smtClean="0"/>
              <a:t> and </a:t>
            </a:r>
            <a:r>
              <a:rPr lang="en-US" dirty="0" err="1"/>
              <a:t>MathML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3.  Found no speech to text program that could render mathematical equations and meet our requirements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Created parsers and interpreters to allow interpretation </a:t>
            </a:r>
            <a:r>
              <a:rPr lang="en-US" dirty="0" smtClean="0"/>
              <a:t> of mathematical </a:t>
            </a:r>
            <a:r>
              <a:rPr lang="en-US" dirty="0"/>
              <a:t>images to speech</a:t>
            </a:r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Equation Challenges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41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Equation Example </a:t>
            </a:r>
            <a:endParaRPr lang="en-US" b="1" dirty="0"/>
          </a:p>
        </p:txBody>
      </p:sp>
      <p:pic>
        <p:nvPicPr>
          <p:cNvPr id="1026" name="Picture 2" descr="C:\Users\victor\Desktop\m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8" y="1524000"/>
            <a:ext cx="8231187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 Companion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Built for maximum compatibility</a:t>
            </a:r>
          </a:p>
          <a:p>
            <a:pPr lvl="1"/>
            <a:r>
              <a:rPr lang="en-US" dirty="0" smtClean="0"/>
              <a:t>Android Donut(1.6) to Honeycomb(3.0)</a:t>
            </a:r>
          </a:p>
          <a:p>
            <a:r>
              <a:rPr lang="en-US" dirty="0"/>
              <a:t>Mobile way to browse flashcards</a:t>
            </a:r>
          </a:p>
          <a:p>
            <a:r>
              <a:rPr lang="en-US" dirty="0"/>
              <a:t>New way to create flashcards</a:t>
            </a:r>
          </a:p>
          <a:p>
            <a:r>
              <a:rPr lang="en-US" dirty="0" smtClean="0"/>
              <a:t>Synchronizes with website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Create, modify, and delete </a:t>
            </a:r>
            <a:r>
              <a:rPr lang="en-US" dirty="0"/>
              <a:t>flashcards</a:t>
            </a:r>
          </a:p>
          <a:p>
            <a:pPr lvl="1"/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 smtClean="0"/>
              <a:t>Gestures</a:t>
            </a:r>
          </a:p>
          <a:p>
            <a:pPr lvl="2"/>
            <a:r>
              <a:rPr lang="en-US" dirty="0" smtClean="0"/>
              <a:t>Swipe left or right to browse menu</a:t>
            </a:r>
          </a:p>
          <a:p>
            <a:pPr lvl="2"/>
            <a:r>
              <a:rPr lang="en-US" dirty="0" smtClean="0"/>
              <a:t>Swipe to browse flashcards</a:t>
            </a:r>
          </a:p>
          <a:p>
            <a:pPr lvl="2"/>
            <a:r>
              <a:rPr lang="en-US" dirty="0" smtClean="0"/>
              <a:t>Circle gestures select item</a:t>
            </a:r>
          </a:p>
          <a:p>
            <a:pPr lvl="1"/>
            <a:r>
              <a:rPr lang="en-US" dirty="0" smtClean="0"/>
              <a:t>Text to Speech</a:t>
            </a:r>
          </a:p>
          <a:p>
            <a:pPr lvl="2"/>
            <a:r>
              <a:rPr lang="en-US" dirty="0" smtClean="0"/>
              <a:t> All functions, flashcards and buttons are read</a:t>
            </a:r>
          </a:p>
          <a:p>
            <a:pPr lvl="1"/>
            <a:r>
              <a:rPr lang="en-US" dirty="0" smtClean="0"/>
              <a:t>Haptic feedback</a:t>
            </a:r>
          </a:p>
          <a:p>
            <a:pPr lvl="2"/>
            <a:r>
              <a:rPr lang="en-US" dirty="0" smtClean="0"/>
              <a:t>Confirms selected item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M:\Desktop\SS12\screenshot\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30480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 Companion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 account is fast, free and easy.</a:t>
            </a:r>
          </a:p>
          <a:p>
            <a:r>
              <a:rPr lang="en-US" dirty="0" smtClean="0"/>
              <a:t>One account to use with Android and website.</a:t>
            </a:r>
          </a:p>
          <a:p>
            <a:r>
              <a:rPr lang="en-US" dirty="0" smtClean="0"/>
              <a:t>All information is stored in same database.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M:\Desktop\SS12\screenshot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51625"/>
            <a:ext cx="2024157" cy="30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:\Desktop\SS12\screenshot\regi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51625"/>
            <a:ext cx="2074404" cy="312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	</a:t>
            </a:r>
          </a:p>
          <a:p>
            <a:r>
              <a:rPr lang="en-US" dirty="0"/>
              <a:t>Technologies </a:t>
            </a:r>
            <a:r>
              <a:rPr lang="en-US" dirty="0" smtClean="0"/>
              <a:t>and </a:t>
            </a:r>
            <a:r>
              <a:rPr lang="en-US" dirty="0"/>
              <a:t>Principles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Challenges and Innovation</a:t>
            </a:r>
          </a:p>
          <a:p>
            <a:r>
              <a:rPr lang="en-US" dirty="0" smtClean="0"/>
              <a:t>Proof of Concept</a:t>
            </a:r>
          </a:p>
          <a:p>
            <a:r>
              <a:rPr lang="en-US" dirty="0" smtClean="0"/>
              <a:t>Maintainability and Documentation</a:t>
            </a:r>
          </a:p>
          <a:p>
            <a:r>
              <a:rPr lang="en-US" dirty="0" smtClean="0"/>
              <a:t>Future Plans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 Companion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Creating, Modifying, and Deleting Flashcards</a:t>
            </a:r>
          </a:p>
          <a:p>
            <a:pPr lvl="1"/>
            <a:r>
              <a:rPr lang="en-US" dirty="0" smtClean="0"/>
              <a:t>Categorize cards by custom groups</a:t>
            </a:r>
          </a:p>
          <a:p>
            <a:pPr lvl="1"/>
            <a:r>
              <a:rPr lang="en-US" dirty="0" smtClean="0"/>
              <a:t>Front of card</a:t>
            </a:r>
          </a:p>
          <a:p>
            <a:pPr lvl="1"/>
            <a:r>
              <a:rPr lang="en-US" dirty="0" smtClean="0"/>
              <a:t>Back of card</a:t>
            </a:r>
          </a:p>
          <a:p>
            <a:pPr lvl="1"/>
            <a:r>
              <a:rPr lang="en-US" dirty="0" smtClean="0"/>
              <a:t>Supported syntax:</a:t>
            </a:r>
          </a:p>
          <a:p>
            <a:pPr lvl="2"/>
            <a:r>
              <a:rPr lang="en-US" dirty="0" smtClean="0"/>
              <a:t>Math syntax support</a:t>
            </a:r>
          </a:p>
          <a:p>
            <a:pPr lvl="2"/>
            <a:r>
              <a:rPr lang="en-US" dirty="0" err="1" smtClean="0"/>
              <a:t>LaTeX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Synchronize every card with server</a:t>
            </a:r>
          </a:p>
          <a:p>
            <a:endParaRPr lang="en-US" dirty="0" smtClean="0"/>
          </a:p>
        </p:txBody>
      </p:sp>
      <p:pic>
        <p:nvPicPr>
          <p:cNvPr id="3074" name="Picture 2" descr="M:\Desktop\SS12\screenshot\cre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18771"/>
            <a:ext cx="1905000" cy="287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M:\Desktop\SS12\screenshot\modif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536" y="2718771"/>
            <a:ext cx="1891249" cy="287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9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 Companion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Browsing your created flashcards</a:t>
            </a:r>
          </a:p>
          <a:p>
            <a:pPr lvl="1"/>
            <a:r>
              <a:rPr lang="en-US" dirty="0" smtClean="0"/>
              <a:t>Browse all the cards</a:t>
            </a:r>
          </a:p>
          <a:p>
            <a:pPr lvl="2"/>
            <a:r>
              <a:rPr lang="en-US" dirty="0" smtClean="0"/>
              <a:t>Text to Speech</a:t>
            </a:r>
          </a:p>
          <a:p>
            <a:pPr lvl="3"/>
            <a:r>
              <a:rPr lang="en-US" dirty="0" smtClean="0"/>
              <a:t>Read math equations</a:t>
            </a:r>
          </a:p>
          <a:p>
            <a:pPr lvl="3"/>
            <a:r>
              <a:rPr lang="en-US" dirty="0" smtClean="0"/>
              <a:t>Read flashcards</a:t>
            </a:r>
          </a:p>
          <a:p>
            <a:pPr lvl="2"/>
            <a:r>
              <a:rPr lang="en-US" dirty="0" smtClean="0"/>
              <a:t>Gestures</a:t>
            </a:r>
          </a:p>
          <a:p>
            <a:pPr lvl="1"/>
            <a:r>
              <a:rPr lang="en-US" dirty="0" smtClean="0"/>
              <a:t>Search cards for keywords</a:t>
            </a:r>
          </a:p>
          <a:p>
            <a:pPr lvl="2"/>
            <a:r>
              <a:rPr lang="en-US" dirty="0" smtClean="0"/>
              <a:t>Browse results</a:t>
            </a:r>
            <a:endParaRPr lang="en-US" dirty="0"/>
          </a:p>
        </p:txBody>
      </p:sp>
      <p:pic>
        <p:nvPicPr>
          <p:cNvPr id="4098" name="Picture 2" descr="M:\Desktop\SS12\screenshot\search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867" y="2590800"/>
            <a:ext cx="1893733" cy="28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:\m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05" y="2604936"/>
            <a:ext cx="1921995" cy="28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 Companion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&amp; Difficulties</a:t>
            </a:r>
          </a:p>
          <a:p>
            <a:pPr lvl="1"/>
            <a:r>
              <a:rPr lang="en-US" dirty="0" smtClean="0"/>
              <a:t>Connecting to MySQL Database server</a:t>
            </a:r>
          </a:p>
          <a:p>
            <a:pPr lvl="1"/>
            <a:r>
              <a:rPr lang="en-US" dirty="0" smtClean="0"/>
              <a:t>Gestures</a:t>
            </a:r>
          </a:p>
          <a:p>
            <a:pPr lvl="2"/>
            <a:r>
              <a:rPr lang="en-US" dirty="0" smtClean="0"/>
              <a:t>Linking gestures with specific views</a:t>
            </a:r>
          </a:p>
          <a:p>
            <a:pPr lvl="1"/>
            <a:r>
              <a:rPr lang="en-US" dirty="0" smtClean="0"/>
              <a:t>Math Equations</a:t>
            </a:r>
          </a:p>
          <a:p>
            <a:pPr lvl="2"/>
            <a:r>
              <a:rPr lang="en-US" dirty="0" smtClean="0"/>
              <a:t>Not supported by Android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465" y1="33854" x2="51465" y2="33854"/>
                        <a14:foregroundMark x1="35840" y1="44010" x2="35840" y2="44010"/>
                        <a14:foregroundMark x1="65039" y1="50911" x2="65039" y2="50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67" y="35052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Maintainability and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getting started tutorial</a:t>
            </a:r>
          </a:p>
          <a:p>
            <a:r>
              <a:rPr lang="en-US" dirty="0" smtClean="0"/>
              <a:t>3 independent components</a:t>
            </a:r>
          </a:p>
          <a:p>
            <a:r>
              <a:rPr lang="en-US" dirty="0" smtClean="0"/>
              <a:t>Easy Entry points</a:t>
            </a:r>
          </a:p>
          <a:p>
            <a:r>
              <a:rPr lang="en-US" dirty="0" smtClean="0"/>
              <a:t>Well documented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08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546"/>
            <a:ext cx="9144000" cy="960438"/>
          </a:xfrm>
        </p:spPr>
        <p:txBody>
          <a:bodyPr/>
          <a:lstStyle/>
          <a:p>
            <a:r>
              <a:rPr lang="en-US" b="1" dirty="0" smtClean="0"/>
              <a:t>Future Enhancements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Improve on mathematical equations input concept by providing visual equations, and easy text to equation input</a:t>
            </a:r>
          </a:p>
          <a:p>
            <a:endParaRPr lang="en-US" sz="2400" dirty="0" smtClean="0"/>
          </a:p>
          <a:p>
            <a:r>
              <a:rPr lang="en-US" sz="2400" dirty="0" smtClean="0"/>
              <a:t>Expand our mathematical parsers and interpreters</a:t>
            </a:r>
          </a:p>
          <a:p>
            <a:endParaRPr lang="en-US" sz="2400" dirty="0" smtClean="0"/>
          </a:p>
          <a:p>
            <a:r>
              <a:rPr lang="en-US" sz="2400" dirty="0" smtClean="0"/>
              <a:t>Release Latex to English, English to Latex as an independent package</a:t>
            </a:r>
          </a:p>
          <a:p>
            <a:endParaRPr lang="en-US" sz="2400" dirty="0"/>
          </a:p>
          <a:p>
            <a:r>
              <a:rPr lang="en-US" sz="2400" dirty="0" smtClean="0"/>
              <a:t>Improve the user interface of Android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25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0" y="0"/>
            <a:ext cx="9128490" cy="1143000"/>
          </a:xfrm>
        </p:spPr>
        <p:txBody>
          <a:bodyPr/>
          <a:lstStyle/>
          <a:p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497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a web-app </a:t>
            </a:r>
            <a:r>
              <a:rPr lang="en-US" sz="2400" dirty="0"/>
              <a:t>that </a:t>
            </a:r>
            <a:r>
              <a:rPr lang="en-US" sz="2400" dirty="0" smtClean="0"/>
              <a:t>is Multi-platform.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Accessible to </a:t>
            </a:r>
            <a:r>
              <a:rPr lang="en-US" sz="2400" dirty="0"/>
              <a:t>assistive </a:t>
            </a:r>
            <a:r>
              <a:rPr lang="en-US" sz="2400" dirty="0" smtClean="0"/>
              <a:t>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Support </a:t>
            </a:r>
            <a:r>
              <a:rPr lang="en-US" sz="2400" dirty="0"/>
              <a:t>standard text and math </a:t>
            </a:r>
            <a:r>
              <a:rPr lang="en-US" sz="2400" dirty="0" smtClean="0"/>
              <a:t>equations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Make flashcards </a:t>
            </a:r>
            <a:r>
              <a:rPr lang="en-US" sz="2400" dirty="0"/>
              <a:t>self-voicing (</a:t>
            </a:r>
            <a:r>
              <a:rPr lang="en-US" sz="2400" dirty="0" smtClean="0"/>
              <a:t>text-to-speech)</a:t>
            </a:r>
            <a:endParaRPr lang="en-US" sz="2400" u="sng" dirty="0"/>
          </a:p>
          <a:p>
            <a:pPr marL="914400" lvl="1" indent="-457200">
              <a:buAutoNum type="alphaLcPeriod"/>
            </a:pPr>
            <a:endParaRPr lang="en-US" sz="2400" dirty="0"/>
          </a:p>
          <a:p>
            <a:pPr marL="914400" lvl="1" indent="-457200">
              <a:buAutoNum type="alphaLcPeriod"/>
            </a:pPr>
            <a:endParaRPr lang="en-US" sz="2400" dirty="0" smtClean="0"/>
          </a:p>
          <a:p>
            <a:pPr marL="514350" indent="-457200">
              <a:buAutoNum type="alpha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3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52" y="-76200"/>
            <a:ext cx="8820047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Technologies &amp; Principles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62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Festival Speech Synthesis (TTS)</a:t>
            </a:r>
          </a:p>
          <a:p>
            <a:r>
              <a:rPr lang="en-US" dirty="0" smtClean="0"/>
              <a:t>FreeBSD, Ubuntu Server, PHP, Apache, MySQL</a:t>
            </a:r>
          </a:p>
          <a:p>
            <a:r>
              <a:rPr lang="en-US" dirty="0" smtClean="0"/>
              <a:t>JavaScript and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Android SDK and Java</a:t>
            </a:r>
          </a:p>
          <a:p>
            <a:r>
              <a:rPr lang="en-US" dirty="0" err="1" smtClean="0"/>
              <a:t>LaTeX</a:t>
            </a:r>
            <a:endParaRPr lang="en-US" dirty="0"/>
          </a:p>
          <a:p>
            <a:r>
              <a:rPr lang="en-US" dirty="0" err="1" smtClean="0"/>
              <a:t>Mimetex</a:t>
            </a:r>
            <a:endParaRPr lang="en-US" i="1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LaTeX</a:t>
            </a:r>
            <a:r>
              <a:rPr lang="en-US" dirty="0" smtClean="0"/>
              <a:t> to Image Converter</a:t>
            </a:r>
          </a:p>
          <a:p>
            <a:r>
              <a:rPr lang="en-US" dirty="0" smtClean="0"/>
              <a:t>Web </a:t>
            </a:r>
            <a:r>
              <a:rPr lang="en-US" dirty="0"/>
              <a:t>Content </a:t>
            </a:r>
            <a:r>
              <a:rPr lang="en-US" dirty="0" smtClean="0"/>
              <a:t>Accessibility (WCA) and </a:t>
            </a:r>
            <a:r>
              <a:rPr lang="en-US" dirty="0" err="1" smtClean="0"/>
              <a:t>xHTML</a:t>
            </a:r>
            <a:r>
              <a:rPr lang="en-US" dirty="0" smtClean="0"/>
              <a:t> Standards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4" descr="C:\Users\victor\Desktop\android-wallpaper5_1024x768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67000"/>
            <a:ext cx="2105716" cy="18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victor\Desktop\image0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894" y="5014944"/>
            <a:ext cx="1486106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ictor\Desktop\W3C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818503"/>
            <a:ext cx="68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6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Cross-Browser Compatibility</a:t>
            </a:r>
          </a:p>
          <a:p>
            <a:pPr lvl="1"/>
            <a:r>
              <a:rPr lang="en-US" dirty="0" smtClean="0"/>
              <a:t>Learning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Website Accessibility without JavaScript</a:t>
            </a:r>
          </a:p>
          <a:p>
            <a:r>
              <a:rPr lang="en-US" dirty="0" smtClean="0"/>
              <a:t>Creating social-network like features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Challenge: Cross-Browser Compatibility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browsers render pages differently.</a:t>
            </a:r>
          </a:p>
          <a:p>
            <a:r>
              <a:rPr lang="en-US" dirty="0"/>
              <a:t>M</a:t>
            </a:r>
            <a:r>
              <a:rPr lang="en-US" dirty="0" smtClean="0"/>
              <a:t>ultiple browser testing was used to combat this challenge.</a:t>
            </a:r>
          </a:p>
          <a:p>
            <a:r>
              <a:rPr lang="en-US" dirty="0" smtClean="0"/>
              <a:t>To overcome a previous challenge with this issue, we used </a:t>
            </a:r>
            <a:r>
              <a:rPr lang="en-US" dirty="0" err="1" smtClean="0"/>
              <a:t>jQuery</a:t>
            </a:r>
            <a:r>
              <a:rPr lang="en-US" dirty="0" smtClean="0"/>
              <a:t>, which was a language new to all the members of the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Website Accessibility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screen readers limit the functionality of a website, we wanted to make sure we didn’t limit our user’s functionality.</a:t>
            </a:r>
          </a:p>
          <a:p>
            <a:r>
              <a:rPr lang="en-US" dirty="0" smtClean="0"/>
              <a:t>We made sure the website was still fully accessible when disabling JavaScript.</a:t>
            </a:r>
          </a:p>
          <a:p>
            <a:r>
              <a:rPr lang="en-US" dirty="0" smtClean="0"/>
              <a:t>If a feature relied heavily on JavaScript, we made sure to include ways to use a similar feature without JavaScript.</a:t>
            </a:r>
          </a:p>
          <a:p>
            <a:pPr lvl="1"/>
            <a:r>
              <a:rPr lang="en-US" dirty="0" smtClean="0"/>
              <a:t>For Example: The “Speech” button when viewing a flashcard relies on JavaScript, but the user is still able to download an audible wav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Challenge: Creating Social Network-like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of us are accustomed to the features of social networking sites such as </a:t>
            </a:r>
            <a:r>
              <a:rPr lang="en-US" dirty="0" err="1" smtClean="0"/>
              <a:t>FaceBook</a:t>
            </a:r>
            <a:r>
              <a:rPr lang="en-US" dirty="0" smtClean="0"/>
              <a:t> and Twitter.</a:t>
            </a:r>
          </a:p>
          <a:p>
            <a:r>
              <a:rPr lang="en-US" dirty="0" smtClean="0"/>
              <a:t>While the features may seem simple to the user, recreating similar features became a task.</a:t>
            </a:r>
          </a:p>
          <a:p>
            <a:r>
              <a:rPr lang="en-US" dirty="0" smtClean="0"/>
              <a:t>Through trial and error and insight of other group members we were able to create the social network-like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Integration</a:t>
            </a:r>
          </a:p>
          <a:p>
            <a:r>
              <a:rPr lang="en-US" dirty="0" smtClean="0"/>
              <a:t>Network of flashcards</a:t>
            </a:r>
          </a:p>
          <a:p>
            <a:r>
              <a:rPr lang="en-US" dirty="0" smtClean="0"/>
              <a:t>Group Management</a:t>
            </a:r>
          </a:p>
          <a:p>
            <a:r>
              <a:rPr lang="en-US" dirty="0" smtClean="0"/>
              <a:t>Festival Text-To-Speech</a:t>
            </a:r>
          </a:p>
          <a:p>
            <a:r>
              <a:rPr lang="en-US" dirty="0" smtClean="0"/>
              <a:t>Native 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44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1181</TotalTime>
  <Words>878</Words>
  <Application>Microsoft Office PowerPoint</Application>
  <PresentationFormat>On-screen Show (4:3)</PresentationFormat>
  <Paragraphs>164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Accessible Flash Cards    A Multi-platform flashcard solution for persons with  cognitive/learning disabilities </vt:lpstr>
      <vt:lpstr>Agenda</vt:lpstr>
      <vt:lpstr>Requirements</vt:lpstr>
      <vt:lpstr>Technologies &amp; Principles used</vt:lpstr>
      <vt:lpstr>Web Challenges</vt:lpstr>
      <vt:lpstr>Challenge: Cross-Browser Compatibility</vt:lpstr>
      <vt:lpstr>Challenge: Website Accessibility</vt:lpstr>
      <vt:lpstr>Challenge: Creating Social Network-like Features</vt:lpstr>
      <vt:lpstr>Features</vt:lpstr>
      <vt:lpstr>Twitter Integration</vt:lpstr>
      <vt:lpstr>Network of Flashcards</vt:lpstr>
      <vt:lpstr>Group Management</vt:lpstr>
      <vt:lpstr>Festival Text-To-Speech</vt:lpstr>
      <vt:lpstr>Search Function</vt:lpstr>
      <vt:lpstr>Flashcard Editor</vt:lpstr>
      <vt:lpstr>PowerPoint Presentation</vt:lpstr>
      <vt:lpstr>Equation Example </vt:lpstr>
      <vt:lpstr>Android Companion Application</vt:lpstr>
      <vt:lpstr>Android Companion Application</vt:lpstr>
      <vt:lpstr>Android Companion Application</vt:lpstr>
      <vt:lpstr>Android Companion Application</vt:lpstr>
      <vt:lpstr>Android Companion Application</vt:lpstr>
      <vt:lpstr>Maintainability and Documentation </vt:lpstr>
      <vt:lpstr>Future Enhancements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Accessible Flash Cards A Multi-platform flashcard solution for persons with  cognitive/learning disabilities</dc:title>
  <dc:creator>victor</dc:creator>
  <cp:lastModifiedBy>vic</cp:lastModifiedBy>
  <cp:revision>71</cp:revision>
  <dcterms:created xsi:type="dcterms:W3CDTF">2011-02-06T17:48:03Z</dcterms:created>
  <dcterms:modified xsi:type="dcterms:W3CDTF">2012-02-04T19:06:12Z</dcterms:modified>
</cp:coreProperties>
</file>